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1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7" d="100"/>
          <a:sy n="107" d="100"/>
        </p:scale>
        <p:origin x="-8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‹N›</a:t>
            </a:fld>
            <a:endParaRPr/>
          </a:p>
        </p:txBody>
      </p:sp>
    </p:spTree>
    <p:extLst>
      <p:ext uri="{BB962C8B-B14F-4D97-AF65-F5344CB8AC3E}">
        <p14:creationId xmlns:p14="http://schemas.microsoft.com/office/powerpoint/2010/main" val="197643711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 name="Google Shape;209;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4"/>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799" cy="1752600"/>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R="0" lvl="1" algn="ctr">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body" idx="1"/>
          </p:nvPr>
        </p:nvSpPr>
        <p:spPr>
          <a:xfrm>
            <a:off x="457200" y="1600200"/>
            <a:ext cx="8229600" cy="4525961"/>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olo verticale e testo" type="vertTitleAndTx">
  <p:cSld name="VERTICAL_TITLE_AND_VERTICAL_TEX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rot="5400000">
            <a:off x="4732337" y="2171700"/>
            <a:ext cx="5851525" cy="20574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1"/>
          </p:nvPr>
        </p:nvSpPr>
        <p:spPr>
          <a:xfrm rot="5400000">
            <a:off x="541337" y="190500"/>
            <a:ext cx="5851525" cy="6019799"/>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rot="5400000">
            <a:off x="2309018" y="-251619"/>
            <a:ext cx="4525961" cy="8229600"/>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1792288" y="4800600"/>
            <a:ext cx="5486399" cy="566737"/>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marR="0" lvl="1"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41" name="Google Shape;41;p6"/>
          <p:cNvSpPr>
            <a:spLocks noGrp="1"/>
          </p:cNvSpPr>
          <p:nvPr>
            <p:ph type="pic" idx="2"/>
          </p:nvPr>
        </p:nvSpPr>
        <p:spPr>
          <a:xfrm>
            <a:off x="1792288" y="612775"/>
            <a:ext cx="5486399" cy="41148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body" idx="1"/>
          </p:nvPr>
        </p:nvSpPr>
        <p:spPr>
          <a:xfrm>
            <a:off x="1792288" y="5367337"/>
            <a:ext cx="5486399" cy="804861"/>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457200" y="273050"/>
            <a:ext cx="3008313" cy="116204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marR="0" lvl="1"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body" idx="1"/>
          </p:nvPr>
        </p:nvSpPr>
        <p:spPr>
          <a:xfrm>
            <a:off x="3575050" y="273050"/>
            <a:ext cx="5111750" cy="5853112"/>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0" name="Google Shape;50;p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uoto" type="blank">
  <p:cSld name="BLANK">
    <p:spTree>
      <p:nvGrpSpPr>
        <p:cNvPr id="1" name="Shape 53"/>
        <p:cNvGrpSpPr/>
        <p:nvPr/>
      </p:nvGrpSpPr>
      <p:grpSpPr>
        <a:xfrm>
          <a:off x="0" y="0"/>
          <a:ext cx="0" cy="0"/>
          <a:chOff x="0" y="0"/>
          <a:chExt cx="0" cy="0"/>
        </a:xfrm>
      </p:grpSpPr>
      <p:sp>
        <p:nvSpPr>
          <p:cNvPr id="54" name="Google Shape;54;p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457200" y="1535112"/>
            <a:ext cx="4040187" cy="639762"/>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a:lnSpc>
                <a:spcPct val="100000"/>
              </a:lnSpc>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2"/>
          </p:nvPr>
        </p:nvSpPr>
        <p:spPr>
          <a:xfrm>
            <a:off x="457200" y="2174875"/>
            <a:ext cx="4040187" cy="3951287"/>
          </a:xfrm>
          <a:prstGeom prst="rect">
            <a:avLst/>
          </a:prstGeom>
          <a:noFill/>
          <a:ln>
            <a:noFill/>
          </a:ln>
        </p:spPr>
        <p:txBody>
          <a:bodyPr spcFirstLastPara="1" wrap="square" lIns="91425" tIns="91425" rIns="91425" bIns="91425" anchor="t" anchorCtr="0">
            <a:noAutofit/>
          </a:bodyPr>
          <a:lstStyle>
            <a:lvl1pPr marL="457200" marR="0" lvl="0"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3"/>
          </p:nvPr>
        </p:nvSpPr>
        <p:spPr>
          <a:xfrm>
            <a:off x="4645025" y="1535112"/>
            <a:ext cx="4041774" cy="639762"/>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a:lnSpc>
                <a:spcPct val="100000"/>
              </a:lnSpc>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body" idx="4"/>
          </p:nvPr>
        </p:nvSpPr>
        <p:spPr>
          <a:xfrm>
            <a:off x="4645025" y="2174875"/>
            <a:ext cx="4041774" cy="3951287"/>
          </a:xfrm>
          <a:prstGeom prst="rect">
            <a:avLst/>
          </a:prstGeom>
          <a:noFill/>
          <a:ln>
            <a:noFill/>
          </a:ln>
        </p:spPr>
        <p:txBody>
          <a:bodyPr spcFirstLastPara="1" wrap="square" lIns="91425" tIns="91425" rIns="91425" bIns="91425" anchor="t" anchorCtr="0">
            <a:noAutofit/>
          </a:bodyPr>
          <a:lstStyle>
            <a:lvl1pPr marL="457200" marR="0" lvl="0"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uto 2" type="twoObj">
  <p:cSld name="TWO_OBJECTS">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body" idx="1"/>
          </p:nvPr>
        </p:nvSpPr>
        <p:spPr>
          <a:xfrm>
            <a:off x="457200" y="1600200"/>
            <a:ext cx="4038599" cy="4525963"/>
          </a:xfrm>
          <a:prstGeom prst="rect">
            <a:avLst/>
          </a:prstGeom>
          <a:noFill/>
          <a:ln>
            <a:noFill/>
          </a:ln>
        </p:spPr>
        <p:txBody>
          <a:bodyPr spcFirstLastPara="1" wrap="square" lIns="91425" tIns="91425" rIns="91425" bIns="91425" anchor="t" anchorCtr="0">
            <a:noAutofit/>
          </a:bodyPr>
          <a:lstStyle>
            <a:lvl1pPr marL="457200" marR="0" lvl="0"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11"/>
          <p:cNvSpPr txBox="1">
            <a:spLocks noGrp="1"/>
          </p:cNvSpPr>
          <p:nvPr>
            <p:ph type="body" idx="2"/>
          </p:nvPr>
        </p:nvSpPr>
        <p:spPr>
          <a:xfrm>
            <a:off x="4648200" y="1600200"/>
            <a:ext cx="4038599" cy="4525963"/>
          </a:xfrm>
          <a:prstGeom prst="rect">
            <a:avLst/>
          </a:prstGeom>
          <a:noFill/>
          <a:ln>
            <a:noFill/>
          </a:ln>
        </p:spPr>
        <p:txBody>
          <a:bodyPr spcFirstLastPara="1" wrap="square" lIns="91425" tIns="91425" rIns="91425" bIns="91425" anchor="t" anchorCtr="0">
            <a:noAutofit/>
          </a:bodyPr>
          <a:lstStyle>
            <a:lvl1pPr marL="457200" marR="0" lvl="0"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722312" y="4406900"/>
            <a:ext cx="7772400" cy="1362075"/>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4000"/>
              <a:buFont typeface="Calibri"/>
              <a:buNone/>
              <a:defRPr sz="4000" b="1" i="0" u="none" strike="noStrike" cap="none">
                <a:solidFill>
                  <a:schemeClr val="dk1"/>
                </a:solidFill>
                <a:latin typeface="Calibri"/>
                <a:ea typeface="Calibri"/>
                <a:cs typeface="Calibri"/>
                <a:sym typeface="Calibri"/>
              </a:defRPr>
            </a:lvl1pPr>
            <a:lvl2pPr marR="0" lvl="1"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body" idx="1"/>
          </p:nvPr>
        </p:nvSpPr>
        <p:spPr>
          <a:xfrm>
            <a:off x="722312" y="2906713"/>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3"/>
          <p:cNvSpPr txBox="1">
            <a:spLocks noGrp="1"/>
          </p:cNvSpPr>
          <p:nvPr>
            <p:ph type="ctrTitle"/>
          </p:nvPr>
        </p:nvSpPr>
        <p:spPr>
          <a:xfrm>
            <a:off x="446087" y="1857375"/>
            <a:ext cx="8697912" cy="2489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D9D9D9"/>
              </a:buClr>
              <a:buSzPts val="4900"/>
              <a:buFont typeface="Arial"/>
              <a:buNone/>
            </a:pPr>
            <a:r>
              <a:rPr lang="en-US" sz="4900" b="0" i="0" u="none" dirty="0">
                <a:solidFill>
                  <a:srgbClr val="D9D9D9"/>
                </a:solidFill>
                <a:latin typeface="Arial"/>
                <a:ea typeface="Arial"/>
                <a:cs typeface="Arial"/>
                <a:sym typeface="Arial"/>
              </a:rPr>
              <a:t/>
            </a:r>
            <a:br>
              <a:rPr lang="en-US" sz="4900" b="0" i="0" u="none" dirty="0">
                <a:solidFill>
                  <a:srgbClr val="D9D9D9"/>
                </a:solidFill>
                <a:latin typeface="Arial"/>
                <a:ea typeface="Arial"/>
                <a:cs typeface="Arial"/>
                <a:sym typeface="Arial"/>
              </a:rPr>
            </a:br>
            <a:r>
              <a:rPr lang="en-US" sz="4900" b="0" i="0" u="none" dirty="0">
                <a:solidFill>
                  <a:srgbClr val="D9D9D9"/>
                </a:solidFill>
                <a:latin typeface="Arial"/>
                <a:ea typeface="Arial"/>
                <a:cs typeface="Arial"/>
                <a:sym typeface="Arial"/>
              </a:rPr>
              <a:t/>
            </a:r>
            <a:br>
              <a:rPr lang="en-US" sz="4900" b="0" i="0" u="none" dirty="0">
                <a:solidFill>
                  <a:srgbClr val="D9D9D9"/>
                </a:solidFill>
                <a:latin typeface="Arial"/>
                <a:ea typeface="Arial"/>
                <a:cs typeface="Arial"/>
                <a:sym typeface="Arial"/>
              </a:rPr>
            </a:br>
            <a:r>
              <a:rPr lang="en-US" sz="4900" b="0" i="0" u="none" dirty="0" smtClean="0">
                <a:solidFill>
                  <a:srgbClr val="FF0000"/>
                </a:solidFill>
                <a:latin typeface="Arial"/>
                <a:ea typeface="Arial"/>
                <a:cs typeface="Arial"/>
                <a:sym typeface="Arial"/>
              </a:rPr>
              <a:t>L’EVOLUZIONE</a:t>
            </a:r>
            <a:r>
              <a:rPr lang="en-US" sz="4900" b="0" i="0" u="none" dirty="0">
                <a:solidFill>
                  <a:srgbClr val="D9D9D9"/>
                </a:solidFill>
                <a:latin typeface="Arial"/>
                <a:ea typeface="Arial"/>
                <a:cs typeface="Arial"/>
                <a:sym typeface="Arial"/>
              </a:rPr>
              <a:t/>
            </a:r>
            <a:br>
              <a:rPr lang="en-US" sz="4900" b="0" i="0" u="none" dirty="0">
                <a:solidFill>
                  <a:srgbClr val="D9D9D9"/>
                </a:solidFill>
                <a:latin typeface="Arial"/>
                <a:ea typeface="Arial"/>
                <a:cs typeface="Arial"/>
                <a:sym typeface="Arial"/>
              </a:rPr>
            </a:br>
            <a:r>
              <a:rPr lang="en-US" sz="4900" b="0" i="0" u="none" dirty="0">
                <a:solidFill>
                  <a:srgbClr val="D9D9D9"/>
                </a:solidFill>
                <a:latin typeface="Arial"/>
                <a:ea typeface="Arial"/>
                <a:cs typeface="Arial"/>
                <a:sym typeface="Arial"/>
              </a:rPr>
              <a:t/>
            </a:r>
            <a:br>
              <a:rPr lang="en-US" sz="4900" b="0" i="0" u="none" dirty="0">
                <a:solidFill>
                  <a:srgbClr val="D9D9D9"/>
                </a:solidFill>
                <a:latin typeface="Arial"/>
                <a:ea typeface="Arial"/>
                <a:cs typeface="Arial"/>
                <a:sym typeface="Arial"/>
              </a:rPr>
            </a:b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0"/>
        <p:cNvGrpSpPr/>
        <p:nvPr/>
      </p:nvGrpSpPr>
      <p:grpSpPr>
        <a:xfrm>
          <a:off x="0" y="0"/>
          <a:ext cx="0" cy="0"/>
          <a:chOff x="0" y="0"/>
          <a:chExt cx="0" cy="0"/>
        </a:xfrm>
      </p:grpSpPr>
      <p:sp>
        <p:nvSpPr>
          <p:cNvPr id="101" name="Google Shape;101;p15"/>
          <p:cNvSpPr txBox="1"/>
          <p:nvPr/>
        </p:nvSpPr>
        <p:spPr>
          <a:xfrm>
            <a:off x="323850" y="287337"/>
            <a:ext cx="8566150" cy="681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3600"/>
              <a:buFont typeface="Arial"/>
              <a:buNone/>
            </a:pPr>
            <a:r>
              <a:rPr lang="en-US" sz="3600" b="0" i="0" u="none">
                <a:solidFill>
                  <a:srgbClr val="404040"/>
                </a:solidFill>
                <a:latin typeface="Arial"/>
                <a:ea typeface="Arial"/>
                <a:cs typeface="Arial"/>
                <a:sym typeface="Arial"/>
              </a:rPr>
              <a:t>L’idea dell’evoluzione</a:t>
            </a:r>
            <a:endParaRPr/>
          </a:p>
        </p:txBody>
      </p:sp>
      <p:sp>
        <p:nvSpPr>
          <p:cNvPr id="102" name="Google Shape;102;p15"/>
          <p:cNvSpPr txBox="1"/>
          <p:nvPr/>
        </p:nvSpPr>
        <p:spPr>
          <a:xfrm>
            <a:off x="338137" y="6450012"/>
            <a:ext cx="5695950" cy="2349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1000"/>
              <a:buFont typeface="Arial"/>
              <a:buNone/>
            </a:pPr>
            <a:r>
              <a:rPr lang="en-US" sz="1000" b="0" i="0" u="none">
                <a:solidFill>
                  <a:srgbClr val="404040"/>
                </a:solidFill>
                <a:latin typeface="Arial"/>
                <a:ea typeface="Arial"/>
                <a:cs typeface="Arial"/>
                <a:sym typeface="Arial"/>
              </a:rPr>
              <a:t>L’evoluzione</a:t>
            </a:r>
            <a:endParaRPr/>
          </a:p>
        </p:txBody>
      </p:sp>
      <p:cxnSp>
        <p:nvCxnSpPr>
          <p:cNvPr id="103" name="Google Shape;103;p15"/>
          <p:cNvCxnSpPr/>
          <p:nvPr/>
        </p:nvCxnSpPr>
        <p:spPr>
          <a:xfrm>
            <a:off x="434975" y="6450012"/>
            <a:ext cx="6858000" cy="0"/>
          </a:xfrm>
          <a:prstGeom prst="straightConnector1">
            <a:avLst/>
          </a:prstGeom>
          <a:noFill/>
          <a:ln w="9525" cap="flat" cmpd="sng">
            <a:solidFill>
              <a:srgbClr val="595959"/>
            </a:solidFill>
            <a:prstDash val="solid"/>
            <a:miter lim="800000"/>
            <a:headEnd type="none" w="med" len="med"/>
            <a:tailEnd type="none" w="med" len="med"/>
          </a:ln>
        </p:spPr>
      </p:cxnSp>
      <p:cxnSp>
        <p:nvCxnSpPr>
          <p:cNvPr id="104" name="Google Shape;104;p15"/>
          <p:cNvCxnSpPr/>
          <p:nvPr/>
        </p:nvCxnSpPr>
        <p:spPr>
          <a:xfrm>
            <a:off x="434975" y="968375"/>
            <a:ext cx="8315325" cy="0"/>
          </a:xfrm>
          <a:prstGeom prst="straightConnector1">
            <a:avLst/>
          </a:prstGeom>
          <a:noFill/>
          <a:ln w="9525" cap="flat" cmpd="sng">
            <a:solidFill>
              <a:srgbClr val="BFBFBF"/>
            </a:solidFill>
            <a:prstDash val="solid"/>
            <a:miter lim="800000"/>
            <a:headEnd type="none" w="med" len="med"/>
            <a:tailEnd type="none" w="med" len="med"/>
          </a:ln>
        </p:spPr>
      </p:cxnSp>
      <p:sp>
        <p:nvSpPr>
          <p:cNvPr id="105" name="Google Shape;105;p15"/>
          <p:cNvSpPr txBox="1"/>
          <p:nvPr/>
        </p:nvSpPr>
        <p:spPr>
          <a:xfrm>
            <a:off x="330200" y="1125537"/>
            <a:ext cx="8456612" cy="51196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L’idea che le specie viventi che vediamo oggi non siano mai cambiate è detta </a:t>
            </a:r>
            <a:r>
              <a:rPr lang="en-US" sz="2400" b="1" i="0" u="none">
                <a:solidFill>
                  <a:srgbClr val="3E4040"/>
                </a:solidFill>
                <a:latin typeface="Arial"/>
                <a:ea typeface="Arial"/>
                <a:cs typeface="Arial"/>
                <a:sym typeface="Arial"/>
              </a:rPr>
              <a:t>fissismo</a:t>
            </a:r>
            <a:r>
              <a:rPr lang="en-US" sz="2400" b="0" i="0" u="none">
                <a:solidFill>
                  <a:srgbClr val="3E4040"/>
                </a:solidFill>
                <a:latin typeface="Arial"/>
                <a:ea typeface="Arial"/>
                <a:cs typeface="Arial"/>
                <a:sym typeface="Arial"/>
              </a:rPr>
              <a:t>.</a:t>
            </a:r>
            <a:endParaRPr/>
          </a:p>
        </p:txBody>
      </p:sp>
      <p:pic>
        <p:nvPicPr>
          <p:cNvPr id="106" name="Google Shape;106;p15" descr="Schermata 2017-04-12 alle 10.19.54.png"/>
          <p:cNvPicPr preferRelativeResize="0"/>
          <p:nvPr/>
        </p:nvPicPr>
        <p:blipFill rotWithShape="1">
          <a:blip r:embed="rId4">
            <a:alphaModFix/>
          </a:blip>
          <a:srcRect/>
          <a:stretch/>
        </p:blipFill>
        <p:spPr>
          <a:xfrm>
            <a:off x="1733550" y="2192337"/>
            <a:ext cx="5676900" cy="365918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111" name="Google Shape;111;p16"/>
          <p:cNvSpPr txBox="1"/>
          <p:nvPr/>
        </p:nvSpPr>
        <p:spPr>
          <a:xfrm>
            <a:off x="323850" y="287337"/>
            <a:ext cx="8566150" cy="681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3600"/>
              <a:buFont typeface="Arial"/>
              <a:buNone/>
            </a:pPr>
            <a:r>
              <a:rPr lang="en-US" sz="3600" b="0" i="0" u="none">
                <a:solidFill>
                  <a:srgbClr val="404040"/>
                </a:solidFill>
                <a:latin typeface="Arial"/>
                <a:ea typeface="Arial"/>
                <a:cs typeface="Arial"/>
                <a:sym typeface="Arial"/>
              </a:rPr>
              <a:t>L’idea dell’evoluzione</a:t>
            </a:r>
            <a:endParaRPr/>
          </a:p>
        </p:txBody>
      </p:sp>
      <p:sp>
        <p:nvSpPr>
          <p:cNvPr id="112" name="Google Shape;112;p16"/>
          <p:cNvSpPr txBox="1"/>
          <p:nvPr/>
        </p:nvSpPr>
        <p:spPr>
          <a:xfrm>
            <a:off x="338137" y="6450012"/>
            <a:ext cx="5695950" cy="2349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1000"/>
              <a:buFont typeface="Arial"/>
              <a:buNone/>
            </a:pPr>
            <a:r>
              <a:rPr lang="en-US" sz="1000" b="0" i="0" u="none">
                <a:solidFill>
                  <a:srgbClr val="404040"/>
                </a:solidFill>
                <a:latin typeface="Arial"/>
                <a:ea typeface="Arial"/>
                <a:cs typeface="Arial"/>
                <a:sym typeface="Arial"/>
              </a:rPr>
              <a:t>L’evoluzione</a:t>
            </a:r>
            <a:endParaRPr/>
          </a:p>
        </p:txBody>
      </p:sp>
      <p:cxnSp>
        <p:nvCxnSpPr>
          <p:cNvPr id="113" name="Google Shape;113;p16"/>
          <p:cNvCxnSpPr/>
          <p:nvPr/>
        </p:nvCxnSpPr>
        <p:spPr>
          <a:xfrm>
            <a:off x="434975" y="6450012"/>
            <a:ext cx="6858000" cy="0"/>
          </a:xfrm>
          <a:prstGeom prst="straightConnector1">
            <a:avLst/>
          </a:prstGeom>
          <a:noFill/>
          <a:ln w="9525" cap="flat" cmpd="sng">
            <a:solidFill>
              <a:srgbClr val="595959"/>
            </a:solidFill>
            <a:prstDash val="solid"/>
            <a:miter lim="800000"/>
            <a:headEnd type="none" w="med" len="med"/>
            <a:tailEnd type="none" w="med" len="med"/>
          </a:ln>
        </p:spPr>
      </p:cxnSp>
      <p:cxnSp>
        <p:nvCxnSpPr>
          <p:cNvPr id="114" name="Google Shape;114;p16"/>
          <p:cNvCxnSpPr/>
          <p:nvPr/>
        </p:nvCxnSpPr>
        <p:spPr>
          <a:xfrm>
            <a:off x="434975" y="968375"/>
            <a:ext cx="8315325" cy="0"/>
          </a:xfrm>
          <a:prstGeom prst="straightConnector1">
            <a:avLst/>
          </a:prstGeom>
          <a:noFill/>
          <a:ln w="9525" cap="flat" cmpd="sng">
            <a:solidFill>
              <a:srgbClr val="BFBFBF"/>
            </a:solidFill>
            <a:prstDash val="solid"/>
            <a:miter lim="800000"/>
            <a:headEnd type="none" w="med" len="med"/>
            <a:tailEnd type="none" w="med" len="med"/>
          </a:ln>
        </p:spPr>
      </p:cxnSp>
      <p:sp>
        <p:nvSpPr>
          <p:cNvPr id="115" name="Google Shape;115;p16"/>
          <p:cNvSpPr txBox="1"/>
          <p:nvPr/>
        </p:nvSpPr>
        <p:spPr>
          <a:xfrm>
            <a:off x="330200" y="1125537"/>
            <a:ext cx="8456612" cy="51196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La </a:t>
            </a:r>
            <a:r>
              <a:rPr lang="en-US" sz="2400" b="1" i="0" u="none">
                <a:solidFill>
                  <a:srgbClr val="3E4040"/>
                </a:solidFill>
                <a:latin typeface="Arial"/>
                <a:ea typeface="Arial"/>
                <a:cs typeface="Arial"/>
                <a:sym typeface="Arial"/>
              </a:rPr>
              <a:t>teoria dell’evoluzione </a:t>
            </a:r>
            <a:r>
              <a:rPr lang="en-US" sz="2400" b="0" i="0" u="none">
                <a:solidFill>
                  <a:srgbClr val="3E4040"/>
                </a:solidFill>
                <a:latin typeface="Arial"/>
                <a:ea typeface="Arial"/>
                <a:cs typeface="Arial"/>
                <a:sym typeface="Arial"/>
              </a:rPr>
              <a:t>afferma che le specie subiscono cambiamenti nel tempo, e le specie viventi attuali sono diverse da quelle vissute nel passato.</a:t>
            </a:r>
            <a:endParaRPr/>
          </a:p>
          <a:p>
            <a:pPr marL="0" marR="0" lvl="0" indent="0" algn="l" rtl="0">
              <a:lnSpc>
                <a:spcPct val="100000"/>
              </a:lnSpc>
              <a:spcBef>
                <a:spcPts val="0"/>
              </a:spcBef>
              <a:spcAft>
                <a:spcPts val="0"/>
              </a:spcAft>
              <a:buClr>
                <a:srgbClr val="000000"/>
              </a:buClr>
              <a:buSzPts val="2400"/>
              <a:buFont typeface="Arial"/>
              <a:buNone/>
            </a:pPr>
            <a:endParaRPr sz="2400" b="0"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La prima teoria scientifica dell’evoluzione fu quella del naturalista francese </a:t>
            </a:r>
            <a:r>
              <a:rPr lang="en-US" sz="2400" b="1" i="0" u="none">
                <a:solidFill>
                  <a:srgbClr val="3E4040"/>
                </a:solidFill>
                <a:latin typeface="Arial"/>
                <a:ea typeface="Arial"/>
                <a:cs typeface="Arial"/>
                <a:sym typeface="Arial"/>
              </a:rPr>
              <a:t>Jean Baptiste Lamarck </a:t>
            </a:r>
            <a:r>
              <a:rPr lang="en-US" sz="2400" b="0" i="0" u="none">
                <a:solidFill>
                  <a:srgbClr val="3E4040"/>
                </a:solidFill>
                <a:latin typeface="Arial"/>
                <a:ea typeface="Arial"/>
                <a:cs typeface="Arial"/>
                <a:sym typeface="Arial"/>
              </a:rPr>
              <a:t>(1744-1829).</a:t>
            </a:r>
            <a:endParaRPr/>
          </a:p>
        </p:txBody>
      </p:sp>
      <p:pic>
        <p:nvPicPr>
          <p:cNvPr id="116" name="Google Shape;116;p16" descr="C_242_267_C9.png"/>
          <p:cNvPicPr preferRelativeResize="0"/>
          <p:nvPr/>
        </p:nvPicPr>
        <p:blipFill rotWithShape="1">
          <a:blip r:embed="rId4">
            <a:alphaModFix/>
          </a:blip>
          <a:srcRect l="3258"/>
          <a:stretch/>
        </p:blipFill>
        <p:spPr>
          <a:xfrm>
            <a:off x="366712" y="2762250"/>
            <a:ext cx="8355012" cy="172878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0"/>
        <p:cNvGrpSpPr/>
        <p:nvPr/>
      </p:nvGrpSpPr>
      <p:grpSpPr>
        <a:xfrm>
          <a:off x="0" y="0"/>
          <a:ext cx="0" cy="0"/>
          <a:chOff x="0" y="0"/>
          <a:chExt cx="0" cy="0"/>
        </a:xfrm>
      </p:grpSpPr>
      <p:sp>
        <p:nvSpPr>
          <p:cNvPr id="121" name="Google Shape;121;p17"/>
          <p:cNvSpPr txBox="1"/>
          <p:nvPr/>
        </p:nvSpPr>
        <p:spPr>
          <a:xfrm>
            <a:off x="323850" y="287337"/>
            <a:ext cx="8566150" cy="681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3600"/>
              <a:buFont typeface="Arial"/>
              <a:buNone/>
            </a:pPr>
            <a:r>
              <a:rPr lang="en-US" sz="3600" b="0" i="0" u="none">
                <a:solidFill>
                  <a:srgbClr val="404040"/>
                </a:solidFill>
                <a:latin typeface="Arial"/>
                <a:ea typeface="Arial"/>
                <a:cs typeface="Arial"/>
                <a:sym typeface="Arial"/>
              </a:rPr>
              <a:t>L’idea dell’evoluzione</a:t>
            </a:r>
            <a:endParaRPr/>
          </a:p>
        </p:txBody>
      </p:sp>
      <p:sp>
        <p:nvSpPr>
          <p:cNvPr id="122" name="Google Shape;122;p17"/>
          <p:cNvSpPr txBox="1"/>
          <p:nvPr/>
        </p:nvSpPr>
        <p:spPr>
          <a:xfrm>
            <a:off x="338137" y="6450012"/>
            <a:ext cx="5695950" cy="2349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1000"/>
              <a:buFont typeface="Arial"/>
              <a:buNone/>
            </a:pPr>
            <a:r>
              <a:rPr lang="en-US" sz="1000" b="0" i="0" u="none">
                <a:solidFill>
                  <a:srgbClr val="404040"/>
                </a:solidFill>
                <a:latin typeface="Arial"/>
                <a:ea typeface="Arial"/>
                <a:cs typeface="Arial"/>
                <a:sym typeface="Arial"/>
              </a:rPr>
              <a:t>L’evoluzione</a:t>
            </a:r>
            <a:endParaRPr/>
          </a:p>
        </p:txBody>
      </p:sp>
      <p:cxnSp>
        <p:nvCxnSpPr>
          <p:cNvPr id="123" name="Google Shape;123;p17"/>
          <p:cNvCxnSpPr/>
          <p:nvPr/>
        </p:nvCxnSpPr>
        <p:spPr>
          <a:xfrm>
            <a:off x="434975" y="6450012"/>
            <a:ext cx="6858000" cy="0"/>
          </a:xfrm>
          <a:prstGeom prst="straightConnector1">
            <a:avLst/>
          </a:prstGeom>
          <a:noFill/>
          <a:ln w="9525" cap="flat" cmpd="sng">
            <a:solidFill>
              <a:srgbClr val="595959"/>
            </a:solidFill>
            <a:prstDash val="solid"/>
            <a:miter lim="800000"/>
            <a:headEnd type="none" w="med" len="med"/>
            <a:tailEnd type="none" w="med" len="med"/>
          </a:ln>
        </p:spPr>
      </p:cxnSp>
      <p:cxnSp>
        <p:nvCxnSpPr>
          <p:cNvPr id="124" name="Google Shape;124;p17"/>
          <p:cNvCxnSpPr/>
          <p:nvPr/>
        </p:nvCxnSpPr>
        <p:spPr>
          <a:xfrm>
            <a:off x="434975" y="968375"/>
            <a:ext cx="8315325" cy="0"/>
          </a:xfrm>
          <a:prstGeom prst="straightConnector1">
            <a:avLst/>
          </a:prstGeom>
          <a:noFill/>
          <a:ln w="9525" cap="flat" cmpd="sng">
            <a:solidFill>
              <a:srgbClr val="BFBFBF"/>
            </a:solidFill>
            <a:prstDash val="solid"/>
            <a:miter lim="800000"/>
            <a:headEnd type="none" w="med" len="med"/>
            <a:tailEnd type="none" w="med" len="med"/>
          </a:ln>
        </p:spPr>
      </p:cxnSp>
      <p:sp>
        <p:nvSpPr>
          <p:cNvPr id="125" name="Google Shape;125;p17"/>
          <p:cNvSpPr txBox="1"/>
          <p:nvPr/>
        </p:nvSpPr>
        <p:spPr>
          <a:xfrm>
            <a:off x="330200" y="1125537"/>
            <a:ext cx="8456612" cy="51196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Il naturalista francese </a:t>
            </a:r>
            <a:r>
              <a:rPr lang="en-US" sz="2400" b="1" i="0" u="none">
                <a:solidFill>
                  <a:srgbClr val="3E4040"/>
                </a:solidFill>
                <a:latin typeface="Arial"/>
                <a:ea typeface="Arial"/>
                <a:cs typeface="Arial"/>
                <a:sym typeface="Arial"/>
              </a:rPr>
              <a:t>Georges Cuvier </a:t>
            </a:r>
            <a:r>
              <a:rPr lang="en-US" sz="2400" b="0" i="0" u="none">
                <a:solidFill>
                  <a:srgbClr val="3E4040"/>
                </a:solidFill>
                <a:latin typeface="Arial"/>
                <a:ea typeface="Arial"/>
                <a:cs typeface="Arial"/>
                <a:sym typeface="Arial"/>
              </a:rPr>
              <a:t>(1769-1832) pensò che la Terra avesse subito nel passato una serie di “catastrofi”, che avevano distrutto i vegetali e gli animali antichi, lasciando a testimonianza della loro esistenza solo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i </a:t>
            </a:r>
            <a:r>
              <a:rPr lang="en-US" sz="2400" b="1" i="0" u="none">
                <a:solidFill>
                  <a:srgbClr val="3E4040"/>
                </a:solidFill>
                <a:latin typeface="Arial"/>
                <a:ea typeface="Arial"/>
                <a:cs typeface="Arial"/>
                <a:sym typeface="Arial"/>
              </a:rPr>
              <a:t>fossili</a:t>
            </a:r>
            <a:r>
              <a:rPr lang="en-US" sz="2400" b="0" i="0" u="none">
                <a:solidFill>
                  <a:srgbClr val="3E4040"/>
                </a:solidFill>
                <a:latin typeface="Arial"/>
                <a:ea typeface="Arial"/>
                <a:cs typeface="Arial"/>
                <a:sym typeface="Arial"/>
              </a:rPr>
              <a:t>.</a:t>
            </a:r>
            <a:endParaRPr/>
          </a:p>
        </p:txBody>
      </p:sp>
      <p:pic>
        <p:nvPicPr>
          <p:cNvPr id="126" name="Google Shape;126;p17" descr="AI_Immagine.png"/>
          <p:cNvPicPr preferRelativeResize="0"/>
          <p:nvPr/>
        </p:nvPicPr>
        <p:blipFill rotWithShape="1">
          <a:blip r:embed="rId4">
            <a:alphaModFix/>
          </a:blip>
          <a:srcRect/>
          <a:stretch/>
        </p:blipFill>
        <p:spPr>
          <a:xfrm>
            <a:off x="5027612" y="2947987"/>
            <a:ext cx="3722687" cy="2908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1" name="Google Shape;131;p18"/>
          <p:cNvSpPr txBox="1"/>
          <p:nvPr/>
        </p:nvSpPr>
        <p:spPr>
          <a:xfrm>
            <a:off x="323850" y="287337"/>
            <a:ext cx="8566150" cy="681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3600"/>
              <a:buFont typeface="Arial"/>
              <a:buNone/>
            </a:pPr>
            <a:r>
              <a:rPr lang="en-US" sz="3600" b="0" i="0" u="none">
                <a:solidFill>
                  <a:srgbClr val="404040"/>
                </a:solidFill>
                <a:latin typeface="Arial"/>
                <a:ea typeface="Arial"/>
                <a:cs typeface="Arial"/>
                <a:sym typeface="Arial"/>
              </a:rPr>
              <a:t>La teoria di Darwin</a:t>
            </a:r>
            <a:endParaRPr/>
          </a:p>
        </p:txBody>
      </p:sp>
      <p:sp>
        <p:nvSpPr>
          <p:cNvPr id="132" name="Google Shape;132;p18"/>
          <p:cNvSpPr txBox="1"/>
          <p:nvPr/>
        </p:nvSpPr>
        <p:spPr>
          <a:xfrm>
            <a:off x="338137" y="6450012"/>
            <a:ext cx="5695950" cy="2349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1000"/>
              <a:buFont typeface="Arial"/>
              <a:buNone/>
            </a:pPr>
            <a:r>
              <a:rPr lang="en-US" sz="1000" b="0" i="0" u="none">
                <a:solidFill>
                  <a:srgbClr val="404040"/>
                </a:solidFill>
                <a:latin typeface="Arial"/>
                <a:ea typeface="Arial"/>
                <a:cs typeface="Arial"/>
                <a:sym typeface="Arial"/>
              </a:rPr>
              <a:t>L’evoluzione</a:t>
            </a:r>
            <a:endParaRPr/>
          </a:p>
        </p:txBody>
      </p:sp>
      <p:cxnSp>
        <p:nvCxnSpPr>
          <p:cNvPr id="133" name="Google Shape;133;p18"/>
          <p:cNvCxnSpPr/>
          <p:nvPr/>
        </p:nvCxnSpPr>
        <p:spPr>
          <a:xfrm>
            <a:off x="434975" y="6450012"/>
            <a:ext cx="6858000" cy="0"/>
          </a:xfrm>
          <a:prstGeom prst="straightConnector1">
            <a:avLst/>
          </a:prstGeom>
          <a:noFill/>
          <a:ln w="9525" cap="flat" cmpd="sng">
            <a:solidFill>
              <a:srgbClr val="595959"/>
            </a:solidFill>
            <a:prstDash val="solid"/>
            <a:miter lim="800000"/>
            <a:headEnd type="none" w="med" len="med"/>
            <a:tailEnd type="none" w="med" len="med"/>
          </a:ln>
        </p:spPr>
      </p:cxnSp>
      <p:cxnSp>
        <p:nvCxnSpPr>
          <p:cNvPr id="134" name="Google Shape;134;p18"/>
          <p:cNvCxnSpPr/>
          <p:nvPr/>
        </p:nvCxnSpPr>
        <p:spPr>
          <a:xfrm>
            <a:off x="434975" y="968375"/>
            <a:ext cx="8315325" cy="0"/>
          </a:xfrm>
          <a:prstGeom prst="straightConnector1">
            <a:avLst/>
          </a:prstGeom>
          <a:noFill/>
          <a:ln w="9525" cap="flat" cmpd="sng">
            <a:solidFill>
              <a:srgbClr val="BFBFBF"/>
            </a:solidFill>
            <a:prstDash val="solid"/>
            <a:miter lim="800000"/>
            <a:headEnd type="none" w="med" len="med"/>
            <a:tailEnd type="none" w="med" len="med"/>
          </a:ln>
        </p:spPr>
      </p:cxnSp>
      <p:sp>
        <p:nvSpPr>
          <p:cNvPr id="135" name="Google Shape;135;p18"/>
          <p:cNvSpPr txBox="1"/>
          <p:nvPr/>
        </p:nvSpPr>
        <p:spPr>
          <a:xfrm>
            <a:off x="330200" y="1125537"/>
            <a:ext cx="5849937" cy="51196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La moderna </a:t>
            </a:r>
            <a:r>
              <a:rPr lang="en-US" sz="2400" b="1" i="0" u="none">
                <a:solidFill>
                  <a:srgbClr val="3E4040"/>
                </a:solidFill>
                <a:latin typeface="Arial"/>
                <a:ea typeface="Arial"/>
                <a:cs typeface="Arial"/>
                <a:sym typeface="Arial"/>
              </a:rPr>
              <a:t>teoria dell’evoluzione</a:t>
            </a:r>
            <a:r>
              <a:rPr lang="en-US" sz="2400" b="0" i="0" u="none">
                <a:solidFill>
                  <a:srgbClr val="3E4040"/>
                </a:solidFill>
                <a:latin typeface="Arial"/>
                <a:ea typeface="Arial"/>
                <a:cs typeface="Arial"/>
                <a:sym typeface="Arial"/>
              </a:rPr>
              <a:t>, ritenuta ancora oggi valida, fu formulata per la prima volta nel 1859 dal naturalista inglese </a:t>
            </a:r>
            <a:r>
              <a:rPr lang="en-US" sz="2400" b="1" i="0" u="none">
                <a:solidFill>
                  <a:srgbClr val="3E4040"/>
                </a:solidFill>
                <a:latin typeface="Arial"/>
                <a:ea typeface="Arial"/>
                <a:cs typeface="Arial"/>
                <a:sym typeface="Arial"/>
              </a:rPr>
              <a:t>Charles Darwin </a:t>
            </a:r>
            <a:r>
              <a:rPr lang="en-US" sz="2400" b="0" i="0" u="none">
                <a:solidFill>
                  <a:srgbClr val="3E4040"/>
                </a:solidFill>
                <a:latin typeface="Arial"/>
                <a:ea typeface="Arial"/>
                <a:cs typeface="Arial"/>
                <a:sym typeface="Arial"/>
              </a:rPr>
              <a:t>(1809-1882).</a:t>
            </a:r>
            <a:endParaRPr/>
          </a:p>
          <a:p>
            <a:pPr marL="0" marR="0" lvl="0" indent="0" algn="l" rtl="0">
              <a:lnSpc>
                <a:spcPct val="100000"/>
              </a:lnSpc>
              <a:spcBef>
                <a:spcPts val="0"/>
              </a:spcBef>
              <a:spcAft>
                <a:spcPts val="0"/>
              </a:spcAft>
              <a:buClr>
                <a:srgbClr val="000000"/>
              </a:buClr>
              <a:buSzPts val="2400"/>
              <a:buFont typeface="Arial"/>
              <a:buNone/>
            </a:pPr>
            <a:endParaRPr sz="2400" b="0"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Nel 1831 Darwin partecipò a una spedizione geografica intorno al mondo,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a bordo della nave inglese </a:t>
            </a:r>
            <a:r>
              <a:rPr lang="en-US" sz="2400" b="0" i="1" u="none">
                <a:solidFill>
                  <a:srgbClr val="3E4040"/>
                </a:solidFill>
                <a:latin typeface="Arial"/>
                <a:ea typeface="Arial"/>
                <a:cs typeface="Arial"/>
                <a:sym typeface="Arial"/>
              </a:rPr>
              <a:t>Beagle, </a:t>
            </a:r>
            <a:r>
              <a:rPr lang="en-US" sz="2400" b="0" i="0" u="none">
                <a:solidFill>
                  <a:srgbClr val="3E4040"/>
                </a:solidFill>
                <a:latin typeface="Arial"/>
                <a:ea typeface="Arial"/>
                <a:cs typeface="Arial"/>
                <a:sym typeface="Arial"/>
              </a:rPr>
              <a:t>durante la quale poté osservare direttamente la grande varietà delle specie di piante e animali viventi.</a:t>
            </a:r>
            <a:endParaRPr/>
          </a:p>
        </p:txBody>
      </p:sp>
      <p:pic>
        <p:nvPicPr>
          <p:cNvPr id="136" name="Google Shape;136;p18"/>
          <p:cNvPicPr preferRelativeResize="0"/>
          <p:nvPr/>
        </p:nvPicPr>
        <p:blipFill rotWithShape="1">
          <a:blip r:embed="rId4">
            <a:alphaModFix/>
          </a:blip>
          <a:srcRect/>
          <a:stretch/>
        </p:blipFill>
        <p:spPr>
          <a:xfrm>
            <a:off x="6438900" y="1252537"/>
            <a:ext cx="2311400" cy="351948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0"/>
        <p:cNvGrpSpPr/>
        <p:nvPr/>
      </p:nvGrpSpPr>
      <p:grpSpPr>
        <a:xfrm>
          <a:off x="0" y="0"/>
          <a:ext cx="0" cy="0"/>
          <a:chOff x="0" y="0"/>
          <a:chExt cx="0" cy="0"/>
        </a:xfrm>
      </p:grpSpPr>
      <p:sp>
        <p:nvSpPr>
          <p:cNvPr id="141" name="Google Shape;141;p19"/>
          <p:cNvSpPr txBox="1"/>
          <p:nvPr/>
        </p:nvSpPr>
        <p:spPr>
          <a:xfrm>
            <a:off x="323850" y="287337"/>
            <a:ext cx="8566150" cy="681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3600"/>
              <a:buFont typeface="Arial"/>
              <a:buNone/>
            </a:pPr>
            <a:r>
              <a:rPr lang="en-US" sz="3600" b="0" i="0" u="none">
                <a:solidFill>
                  <a:srgbClr val="404040"/>
                </a:solidFill>
                <a:latin typeface="Arial"/>
                <a:ea typeface="Arial"/>
                <a:cs typeface="Arial"/>
                <a:sym typeface="Arial"/>
              </a:rPr>
              <a:t>La teoria di Darwin</a:t>
            </a:r>
            <a:endParaRPr/>
          </a:p>
        </p:txBody>
      </p:sp>
      <p:sp>
        <p:nvSpPr>
          <p:cNvPr id="142" name="Google Shape;142;p19"/>
          <p:cNvSpPr txBox="1"/>
          <p:nvPr/>
        </p:nvSpPr>
        <p:spPr>
          <a:xfrm>
            <a:off x="338137" y="6450012"/>
            <a:ext cx="5695950" cy="2349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1000"/>
              <a:buFont typeface="Arial"/>
              <a:buNone/>
            </a:pPr>
            <a:r>
              <a:rPr lang="en-US" sz="1000" b="0" i="0" u="none">
                <a:solidFill>
                  <a:srgbClr val="404040"/>
                </a:solidFill>
                <a:latin typeface="Arial"/>
                <a:ea typeface="Arial"/>
                <a:cs typeface="Arial"/>
                <a:sym typeface="Arial"/>
              </a:rPr>
              <a:t>L’evoluzione</a:t>
            </a:r>
            <a:endParaRPr/>
          </a:p>
        </p:txBody>
      </p:sp>
      <p:cxnSp>
        <p:nvCxnSpPr>
          <p:cNvPr id="143" name="Google Shape;143;p19"/>
          <p:cNvCxnSpPr/>
          <p:nvPr/>
        </p:nvCxnSpPr>
        <p:spPr>
          <a:xfrm>
            <a:off x="434975" y="6450012"/>
            <a:ext cx="6858000" cy="0"/>
          </a:xfrm>
          <a:prstGeom prst="straightConnector1">
            <a:avLst/>
          </a:prstGeom>
          <a:noFill/>
          <a:ln w="9525" cap="flat" cmpd="sng">
            <a:solidFill>
              <a:srgbClr val="595959"/>
            </a:solidFill>
            <a:prstDash val="solid"/>
            <a:miter lim="800000"/>
            <a:headEnd type="none" w="med" len="med"/>
            <a:tailEnd type="none" w="med" len="med"/>
          </a:ln>
        </p:spPr>
      </p:cxnSp>
      <p:cxnSp>
        <p:nvCxnSpPr>
          <p:cNvPr id="144" name="Google Shape;144;p19"/>
          <p:cNvCxnSpPr/>
          <p:nvPr/>
        </p:nvCxnSpPr>
        <p:spPr>
          <a:xfrm>
            <a:off x="434975" y="968375"/>
            <a:ext cx="8315325" cy="0"/>
          </a:xfrm>
          <a:prstGeom prst="straightConnector1">
            <a:avLst/>
          </a:prstGeom>
          <a:noFill/>
          <a:ln w="9525" cap="flat" cmpd="sng">
            <a:solidFill>
              <a:srgbClr val="BFBFBF"/>
            </a:solidFill>
            <a:prstDash val="solid"/>
            <a:miter lim="800000"/>
            <a:headEnd type="none" w="med" len="med"/>
            <a:tailEnd type="none" w="med" len="med"/>
          </a:ln>
        </p:spPr>
      </p:cxnSp>
      <p:sp>
        <p:nvSpPr>
          <p:cNvPr id="145" name="Google Shape;145;p19"/>
          <p:cNvSpPr txBox="1"/>
          <p:nvPr/>
        </p:nvSpPr>
        <p:spPr>
          <a:xfrm>
            <a:off x="330200" y="1125537"/>
            <a:ext cx="8456612" cy="51196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In ogni specie non tutti gli individui possono sopravvivere,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ma solo gli individui più adatti, che possiedono qualche caratteristica vantaggiosa (</a:t>
            </a:r>
            <a:r>
              <a:rPr lang="en-US" sz="2400" b="1" i="0" u="none">
                <a:solidFill>
                  <a:srgbClr val="3E4040"/>
                </a:solidFill>
                <a:latin typeface="Arial"/>
                <a:ea typeface="Arial"/>
                <a:cs typeface="Arial"/>
                <a:sym typeface="Arial"/>
              </a:rPr>
              <a:t>selezione naturale</a:t>
            </a:r>
            <a:r>
              <a:rPr lang="en-US" sz="2400" b="0" i="0" u="none">
                <a:solidFill>
                  <a:srgbClr val="3E4040"/>
                </a:solidFill>
                <a:latin typeface="Arial"/>
                <a:ea typeface="Arial"/>
                <a:cs typeface="Arial"/>
                <a:sym typeface="Arial"/>
              </a:rPr>
              <a:t>).</a:t>
            </a:r>
            <a:endParaRPr/>
          </a:p>
        </p:txBody>
      </p:sp>
      <p:pic>
        <p:nvPicPr>
          <p:cNvPr id="146" name="Google Shape;146;p19" descr="10.png"/>
          <p:cNvPicPr preferRelativeResize="0"/>
          <p:nvPr/>
        </p:nvPicPr>
        <p:blipFill rotWithShape="1">
          <a:blip r:embed="rId4">
            <a:alphaModFix/>
          </a:blip>
          <a:srcRect/>
          <a:stretch/>
        </p:blipFill>
        <p:spPr>
          <a:xfrm>
            <a:off x="523875" y="3021012"/>
            <a:ext cx="8039100" cy="191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p20"/>
          <p:cNvSpPr txBox="1"/>
          <p:nvPr/>
        </p:nvSpPr>
        <p:spPr>
          <a:xfrm>
            <a:off x="323850" y="287337"/>
            <a:ext cx="8566150" cy="681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3600"/>
              <a:buFont typeface="Arial"/>
              <a:buNone/>
            </a:pPr>
            <a:r>
              <a:rPr lang="en-US" sz="3600" b="0" i="0" u="none">
                <a:solidFill>
                  <a:srgbClr val="404040"/>
                </a:solidFill>
                <a:latin typeface="Arial"/>
                <a:ea typeface="Arial"/>
                <a:cs typeface="Arial"/>
                <a:sym typeface="Arial"/>
              </a:rPr>
              <a:t>La teoria di Darwin</a:t>
            </a:r>
            <a:endParaRPr/>
          </a:p>
        </p:txBody>
      </p:sp>
      <p:sp>
        <p:nvSpPr>
          <p:cNvPr id="152" name="Google Shape;152;p20"/>
          <p:cNvSpPr txBox="1"/>
          <p:nvPr/>
        </p:nvSpPr>
        <p:spPr>
          <a:xfrm>
            <a:off x="338137" y="6450012"/>
            <a:ext cx="5695950" cy="2349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1000"/>
              <a:buFont typeface="Arial"/>
              <a:buNone/>
            </a:pPr>
            <a:r>
              <a:rPr lang="en-US" sz="1000" b="0" i="0" u="none">
                <a:solidFill>
                  <a:srgbClr val="404040"/>
                </a:solidFill>
                <a:latin typeface="Arial"/>
                <a:ea typeface="Arial"/>
                <a:cs typeface="Arial"/>
                <a:sym typeface="Arial"/>
              </a:rPr>
              <a:t>L’evoluzione</a:t>
            </a:r>
            <a:endParaRPr/>
          </a:p>
        </p:txBody>
      </p:sp>
      <p:cxnSp>
        <p:nvCxnSpPr>
          <p:cNvPr id="153" name="Google Shape;153;p20"/>
          <p:cNvCxnSpPr/>
          <p:nvPr/>
        </p:nvCxnSpPr>
        <p:spPr>
          <a:xfrm>
            <a:off x="434975" y="6450012"/>
            <a:ext cx="6858000" cy="0"/>
          </a:xfrm>
          <a:prstGeom prst="straightConnector1">
            <a:avLst/>
          </a:prstGeom>
          <a:noFill/>
          <a:ln w="9525" cap="flat" cmpd="sng">
            <a:solidFill>
              <a:srgbClr val="595959"/>
            </a:solidFill>
            <a:prstDash val="solid"/>
            <a:miter lim="800000"/>
            <a:headEnd type="none" w="med" len="med"/>
            <a:tailEnd type="none" w="med" len="med"/>
          </a:ln>
        </p:spPr>
      </p:cxnSp>
      <p:cxnSp>
        <p:nvCxnSpPr>
          <p:cNvPr id="154" name="Google Shape;154;p20"/>
          <p:cNvCxnSpPr/>
          <p:nvPr/>
        </p:nvCxnSpPr>
        <p:spPr>
          <a:xfrm>
            <a:off x="434975" y="968375"/>
            <a:ext cx="8315325" cy="0"/>
          </a:xfrm>
          <a:prstGeom prst="straightConnector1">
            <a:avLst/>
          </a:prstGeom>
          <a:noFill/>
          <a:ln w="9525" cap="flat" cmpd="sng">
            <a:solidFill>
              <a:srgbClr val="BFBFBF"/>
            </a:solidFill>
            <a:prstDash val="solid"/>
            <a:miter lim="800000"/>
            <a:headEnd type="none" w="med" len="med"/>
            <a:tailEnd type="none" w="med" len="med"/>
          </a:ln>
        </p:spPr>
      </p:cxnSp>
      <p:sp>
        <p:nvSpPr>
          <p:cNvPr id="155" name="Google Shape;155;p20"/>
          <p:cNvSpPr txBox="1"/>
          <p:nvPr/>
        </p:nvSpPr>
        <p:spPr>
          <a:xfrm>
            <a:off x="330200" y="1125537"/>
            <a:ext cx="5489575" cy="51196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Gli individui che hanno i caratteri più vantaggiosi nel loro ambiente avranno maggiori probabilità di sopravvivere rispetto agli altri, e quindi di trasmettere tali caratteri ai loro figli.</a:t>
            </a:r>
            <a:endParaRPr/>
          </a:p>
          <a:p>
            <a:pPr marL="0" marR="0" lvl="0" indent="0" algn="l" rtl="0">
              <a:lnSpc>
                <a:spcPct val="100000"/>
              </a:lnSpc>
              <a:spcBef>
                <a:spcPts val="0"/>
              </a:spcBef>
              <a:spcAft>
                <a:spcPts val="0"/>
              </a:spcAft>
              <a:buClr>
                <a:srgbClr val="000000"/>
              </a:buClr>
              <a:buSzPts val="2400"/>
              <a:buFont typeface="Arial"/>
              <a:buNone/>
            </a:pPr>
            <a:endParaRPr sz="2400" b="1"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Darwin presentò la sua teoria nella sua opera più celebre, </a:t>
            </a:r>
            <a:r>
              <a:rPr lang="en-US" sz="2400" b="0" i="1" u="none">
                <a:solidFill>
                  <a:srgbClr val="3E4040"/>
                </a:solidFill>
                <a:latin typeface="Arial"/>
                <a:ea typeface="Arial"/>
                <a:cs typeface="Arial"/>
                <a:sym typeface="Arial"/>
              </a:rPr>
              <a:t>Sull’origine delle specie per selezione naturale</a:t>
            </a:r>
            <a:r>
              <a:rPr lang="en-US" sz="2400" b="0" i="0" u="none">
                <a:solidFill>
                  <a:srgbClr val="3E4040"/>
                </a:solidFill>
                <a:latin typeface="Arial"/>
                <a:ea typeface="Arial"/>
                <a:cs typeface="Arial"/>
                <a:sym typeface="Arial"/>
              </a:rPr>
              <a:t>, pubblicata nel 1859.</a:t>
            </a:r>
            <a:endParaRPr/>
          </a:p>
        </p:txBody>
      </p:sp>
      <p:pic>
        <p:nvPicPr>
          <p:cNvPr id="156" name="Google Shape;156;p20"/>
          <p:cNvPicPr preferRelativeResize="0"/>
          <p:nvPr/>
        </p:nvPicPr>
        <p:blipFill rotWithShape="1">
          <a:blip r:embed="rId4">
            <a:alphaModFix/>
          </a:blip>
          <a:srcRect/>
          <a:stretch/>
        </p:blipFill>
        <p:spPr>
          <a:xfrm>
            <a:off x="5819775" y="1125537"/>
            <a:ext cx="2930525" cy="468471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0"/>
        <p:cNvGrpSpPr/>
        <p:nvPr/>
      </p:nvGrpSpPr>
      <p:grpSpPr>
        <a:xfrm>
          <a:off x="0" y="0"/>
          <a:ext cx="0" cy="0"/>
          <a:chOff x="0" y="0"/>
          <a:chExt cx="0" cy="0"/>
        </a:xfrm>
      </p:grpSpPr>
      <p:sp>
        <p:nvSpPr>
          <p:cNvPr id="161" name="Google Shape;161;p21"/>
          <p:cNvSpPr txBox="1"/>
          <p:nvPr/>
        </p:nvSpPr>
        <p:spPr>
          <a:xfrm>
            <a:off x="323850" y="287337"/>
            <a:ext cx="8566150" cy="681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3600"/>
              <a:buFont typeface="Arial"/>
              <a:buNone/>
            </a:pPr>
            <a:r>
              <a:rPr lang="en-US" sz="3600" b="0" i="0" u="none">
                <a:solidFill>
                  <a:srgbClr val="404040"/>
                </a:solidFill>
                <a:latin typeface="Arial"/>
                <a:ea typeface="Arial"/>
                <a:cs typeface="Arial"/>
                <a:sym typeface="Arial"/>
              </a:rPr>
              <a:t>Le prove dell’evoluzione</a:t>
            </a:r>
            <a:endParaRPr/>
          </a:p>
        </p:txBody>
      </p:sp>
      <p:sp>
        <p:nvSpPr>
          <p:cNvPr id="162" name="Google Shape;162;p21"/>
          <p:cNvSpPr txBox="1"/>
          <p:nvPr/>
        </p:nvSpPr>
        <p:spPr>
          <a:xfrm>
            <a:off x="338137" y="6450012"/>
            <a:ext cx="5695950" cy="2349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1000"/>
              <a:buFont typeface="Arial"/>
              <a:buNone/>
            </a:pPr>
            <a:r>
              <a:rPr lang="en-US" sz="1000" b="0" i="0" u="none">
                <a:solidFill>
                  <a:srgbClr val="404040"/>
                </a:solidFill>
                <a:latin typeface="Arial"/>
                <a:ea typeface="Arial"/>
                <a:cs typeface="Arial"/>
                <a:sym typeface="Arial"/>
              </a:rPr>
              <a:t>L’evoluzione</a:t>
            </a:r>
            <a:endParaRPr/>
          </a:p>
        </p:txBody>
      </p:sp>
      <p:cxnSp>
        <p:nvCxnSpPr>
          <p:cNvPr id="163" name="Google Shape;163;p21"/>
          <p:cNvCxnSpPr/>
          <p:nvPr/>
        </p:nvCxnSpPr>
        <p:spPr>
          <a:xfrm>
            <a:off x="434975" y="6450012"/>
            <a:ext cx="6858000" cy="0"/>
          </a:xfrm>
          <a:prstGeom prst="straightConnector1">
            <a:avLst/>
          </a:prstGeom>
          <a:noFill/>
          <a:ln w="9525" cap="flat" cmpd="sng">
            <a:solidFill>
              <a:srgbClr val="595959"/>
            </a:solidFill>
            <a:prstDash val="solid"/>
            <a:miter lim="800000"/>
            <a:headEnd type="none" w="med" len="med"/>
            <a:tailEnd type="none" w="med" len="med"/>
          </a:ln>
        </p:spPr>
      </p:cxnSp>
      <p:cxnSp>
        <p:nvCxnSpPr>
          <p:cNvPr id="164" name="Google Shape;164;p21"/>
          <p:cNvCxnSpPr/>
          <p:nvPr/>
        </p:nvCxnSpPr>
        <p:spPr>
          <a:xfrm>
            <a:off x="434975" y="968375"/>
            <a:ext cx="8315325" cy="0"/>
          </a:xfrm>
          <a:prstGeom prst="straightConnector1">
            <a:avLst/>
          </a:prstGeom>
          <a:noFill/>
          <a:ln w="9525" cap="flat" cmpd="sng">
            <a:solidFill>
              <a:srgbClr val="BFBFBF"/>
            </a:solidFill>
            <a:prstDash val="solid"/>
            <a:miter lim="800000"/>
            <a:headEnd type="none" w="med" len="med"/>
            <a:tailEnd type="none" w="med" len="med"/>
          </a:ln>
        </p:spPr>
      </p:cxnSp>
      <p:sp>
        <p:nvSpPr>
          <p:cNvPr id="165" name="Google Shape;165;p21"/>
          <p:cNvSpPr txBox="1"/>
          <p:nvPr/>
        </p:nvSpPr>
        <p:spPr>
          <a:xfrm>
            <a:off x="330200" y="1125537"/>
            <a:ext cx="8456612" cy="51196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Tutte le specie degli organismi viventi hanno un antenato comune, ma con il tempo le varie specie si sono differenziate sempre di più tra loro, per adattarsi ognuna al suo ambiente.</a:t>
            </a:r>
            <a:endParaRPr/>
          </a:p>
          <a:p>
            <a:pPr marL="0" marR="0" lvl="0" indent="0" algn="l" rtl="0">
              <a:lnSpc>
                <a:spcPct val="100000"/>
              </a:lnSpc>
              <a:spcBef>
                <a:spcPts val="0"/>
              </a:spcBef>
              <a:spcAft>
                <a:spcPts val="0"/>
              </a:spcAft>
              <a:buClr>
                <a:srgbClr val="000000"/>
              </a:buClr>
              <a:buSzPts val="2400"/>
              <a:buFont typeface="Arial"/>
              <a:buNone/>
            </a:pPr>
            <a:endParaRPr sz="2400" b="1"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Nonostante questo,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anche in animali molto</a:t>
            </a:r>
            <a:endParaRPr/>
          </a:p>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diversi possiamo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trovare le tracce delle</a:t>
            </a:r>
            <a:endParaRPr/>
          </a:p>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antiche somiglianze.</a:t>
            </a:r>
            <a:endParaRPr/>
          </a:p>
        </p:txBody>
      </p:sp>
      <p:pic>
        <p:nvPicPr>
          <p:cNvPr id="166" name="Google Shape;166;p21" descr="3.png"/>
          <p:cNvPicPr preferRelativeResize="0"/>
          <p:nvPr/>
        </p:nvPicPr>
        <p:blipFill rotWithShape="1">
          <a:blip r:embed="rId4">
            <a:alphaModFix/>
          </a:blip>
          <a:srcRect/>
          <a:stretch/>
        </p:blipFill>
        <p:spPr>
          <a:xfrm>
            <a:off x="3819525" y="2903537"/>
            <a:ext cx="4930775" cy="3163887"/>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sp>
        <p:nvSpPr>
          <p:cNvPr id="171" name="Google Shape;171;p22"/>
          <p:cNvSpPr txBox="1"/>
          <p:nvPr/>
        </p:nvSpPr>
        <p:spPr>
          <a:xfrm>
            <a:off x="323850" y="287337"/>
            <a:ext cx="8566150" cy="681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3600"/>
              <a:buFont typeface="Arial"/>
              <a:buNone/>
            </a:pPr>
            <a:r>
              <a:rPr lang="en-US" sz="3600" b="0" i="0" u="none">
                <a:solidFill>
                  <a:srgbClr val="404040"/>
                </a:solidFill>
                <a:latin typeface="Arial"/>
                <a:ea typeface="Arial"/>
                <a:cs typeface="Arial"/>
                <a:sym typeface="Arial"/>
              </a:rPr>
              <a:t>Le prove dell’evoluzione</a:t>
            </a:r>
            <a:endParaRPr/>
          </a:p>
        </p:txBody>
      </p:sp>
      <p:sp>
        <p:nvSpPr>
          <p:cNvPr id="172" name="Google Shape;172;p22"/>
          <p:cNvSpPr txBox="1"/>
          <p:nvPr/>
        </p:nvSpPr>
        <p:spPr>
          <a:xfrm>
            <a:off x="338137" y="6450012"/>
            <a:ext cx="5695950" cy="2349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1000"/>
              <a:buFont typeface="Arial"/>
              <a:buNone/>
            </a:pPr>
            <a:r>
              <a:rPr lang="en-US" sz="1000" b="0" i="0" u="none">
                <a:solidFill>
                  <a:srgbClr val="404040"/>
                </a:solidFill>
                <a:latin typeface="Arial"/>
                <a:ea typeface="Arial"/>
                <a:cs typeface="Arial"/>
                <a:sym typeface="Arial"/>
              </a:rPr>
              <a:t>L’evoluzione</a:t>
            </a:r>
            <a:endParaRPr/>
          </a:p>
        </p:txBody>
      </p:sp>
      <p:cxnSp>
        <p:nvCxnSpPr>
          <p:cNvPr id="173" name="Google Shape;173;p22"/>
          <p:cNvCxnSpPr/>
          <p:nvPr/>
        </p:nvCxnSpPr>
        <p:spPr>
          <a:xfrm>
            <a:off x="434975" y="6450012"/>
            <a:ext cx="6858000" cy="0"/>
          </a:xfrm>
          <a:prstGeom prst="straightConnector1">
            <a:avLst/>
          </a:prstGeom>
          <a:noFill/>
          <a:ln w="9525" cap="flat" cmpd="sng">
            <a:solidFill>
              <a:srgbClr val="595959"/>
            </a:solidFill>
            <a:prstDash val="solid"/>
            <a:miter lim="800000"/>
            <a:headEnd type="none" w="med" len="med"/>
            <a:tailEnd type="none" w="med" len="med"/>
          </a:ln>
        </p:spPr>
      </p:cxnSp>
      <p:cxnSp>
        <p:nvCxnSpPr>
          <p:cNvPr id="174" name="Google Shape;174;p22"/>
          <p:cNvCxnSpPr/>
          <p:nvPr/>
        </p:nvCxnSpPr>
        <p:spPr>
          <a:xfrm>
            <a:off x="434975" y="968375"/>
            <a:ext cx="8315325" cy="0"/>
          </a:xfrm>
          <a:prstGeom prst="straightConnector1">
            <a:avLst/>
          </a:prstGeom>
          <a:noFill/>
          <a:ln w="9525" cap="flat" cmpd="sng">
            <a:solidFill>
              <a:srgbClr val="BFBFBF"/>
            </a:solidFill>
            <a:prstDash val="solid"/>
            <a:miter lim="800000"/>
            <a:headEnd type="none" w="med" len="med"/>
            <a:tailEnd type="none" w="med" len="med"/>
          </a:ln>
        </p:spPr>
      </p:cxnSp>
      <p:sp>
        <p:nvSpPr>
          <p:cNvPr id="175" name="Google Shape;175;p22"/>
          <p:cNvSpPr txBox="1"/>
          <p:nvPr/>
        </p:nvSpPr>
        <p:spPr>
          <a:xfrm>
            <a:off x="330200" y="1125537"/>
            <a:ext cx="2787650" cy="51196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La somiglianza degli embrioni nella fase iniziale di sviluppo per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i biologi è la prova della discendenza da un lontano antenato comune, vissuto milioni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di anni fa.</a:t>
            </a:r>
            <a:endParaRPr/>
          </a:p>
        </p:txBody>
      </p:sp>
      <p:pic>
        <p:nvPicPr>
          <p:cNvPr id="176" name="Google Shape;176;p22" descr="4-01.png"/>
          <p:cNvPicPr preferRelativeResize="0"/>
          <p:nvPr/>
        </p:nvPicPr>
        <p:blipFill rotWithShape="1">
          <a:blip r:embed="rId4">
            <a:alphaModFix/>
          </a:blip>
          <a:srcRect/>
          <a:stretch/>
        </p:blipFill>
        <p:spPr>
          <a:xfrm>
            <a:off x="3117850" y="1154112"/>
            <a:ext cx="5610225" cy="4643437"/>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p:cNvGrpSpPr/>
        <p:nvPr/>
      </p:nvGrpSpPr>
      <p:grpSpPr>
        <a:xfrm>
          <a:off x="0" y="0"/>
          <a:ext cx="0" cy="0"/>
          <a:chOff x="0" y="0"/>
          <a:chExt cx="0" cy="0"/>
        </a:xfrm>
      </p:grpSpPr>
      <p:sp>
        <p:nvSpPr>
          <p:cNvPr id="181" name="Google Shape;181;p23"/>
          <p:cNvSpPr txBox="1"/>
          <p:nvPr/>
        </p:nvSpPr>
        <p:spPr>
          <a:xfrm>
            <a:off x="323850" y="287337"/>
            <a:ext cx="8566150" cy="681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3600"/>
              <a:buFont typeface="Arial"/>
              <a:buNone/>
            </a:pPr>
            <a:r>
              <a:rPr lang="en-US" sz="3600" b="0" i="0" u="none">
                <a:solidFill>
                  <a:srgbClr val="404040"/>
                </a:solidFill>
                <a:latin typeface="Arial"/>
                <a:ea typeface="Arial"/>
                <a:cs typeface="Arial"/>
                <a:sym typeface="Arial"/>
              </a:rPr>
              <a:t>Le prove dell’evoluzione</a:t>
            </a:r>
            <a:endParaRPr/>
          </a:p>
        </p:txBody>
      </p:sp>
      <p:sp>
        <p:nvSpPr>
          <p:cNvPr id="182" name="Google Shape;182;p23"/>
          <p:cNvSpPr txBox="1"/>
          <p:nvPr/>
        </p:nvSpPr>
        <p:spPr>
          <a:xfrm>
            <a:off x="338137" y="6450012"/>
            <a:ext cx="5695950" cy="2349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1000"/>
              <a:buFont typeface="Arial"/>
              <a:buNone/>
            </a:pPr>
            <a:r>
              <a:rPr lang="en-US" sz="1000" b="0" i="0" u="none">
                <a:solidFill>
                  <a:srgbClr val="404040"/>
                </a:solidFill>
                <a:latin typeface="Arial"/>
                <a:ea typeface="Arial"/>
                <a:cs typeface="Arial"/>
                <a:sym typeface="Arial"/>
              </a:rPr>
              <a:t>L’evoluzione</a:t>
            </a:r>
            <a:endParaRPr/>
          </a:p>
        </p:txBody>
      </p:sp>
      <p:cxnSp>
        <p:nvCxnSpPr>
          <p:cNvPr id="183" name="Google Shape;183;p23"/>
          <p:cNvCxnSpPr/>
          <p:nvPr/>
        </p:nvCxnSpPr>
        <p:spPr>
          <a:xfrm>
            <a:off x="434975" y="6450012"/>
            <a:ext cx="6858000" cy="0"/>
          </a:xfrm>
          <a:prstGeom prst="straightConnector1">
            <a:avLst/>
          </a:prstGeom>
          <a:noFill/>
          <a:ln w="9525" cap="flat" cmpd="sng">
            <a:solidFill>
              <a:srgbClr val="595959"/>
            </a:solidFill>
            <a:prstDash val="solid"/>
            <a:miter lim="800000"/>
            <a:headEnd type="none" w="med" len="med"/>
            <a:tailEnd type="none" w="med" len="med"/>
          </a:ln>
        </p:spPr>
      </p:cxnSp>
      <p:cxnSp>
        <p:nvCxnSpPr>
          <p:cNvPr id="184" name="Google Shape;184;p23"/>
          <p:cNvCxnSpPr/>
          <p:nvPr/>
        </p:nvCxnSpPr>
        <p:spPr>
          <a:xfrm>
            <a:off x="434975" y="968375"/>
            <a:ext cx="8315325" cy="0"/>
          </a:xfrm>
          <a:prstGeom prst="straightConnector1">
            <a:avLst/>
          </a:prstGeom>
          <a:noFill/>
          <a:ln w="9525" cap="flat" cmpd="sng">
            <a:solidFill>
              <a:srgbClr val="BFBFBF"/>
            </a:solidFill>
            <a:prstDash val="solid"/>
            <a:miter lim="800000"/>
            <a:headEnd type="none" w="med" len="med"/>
            <a:tailEnd type="none" w="med" len="med"/>
          </a:ln>
        </p:spPr>
      </p:cxnSp>
      <p:sp>
        <p:nvSpPr>
          <p:cNvPr id="185" name="Google Shape;185;p23"/>
          <p:cNvSpPr txBox="1"/>
          <p:nvPr/>
        </p:nvSpPr>
        <p:spPr>
          <a:xfrm>
            <a:off x="330200" y="1125537"/>
            <a:ext cx="3254375" cy="51196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Le testimonianze della vita del passato sono registrate dai </a:t>
            </a:r>
            <a:r>
              <a:rPr lang="en-US" sz="2400" b="1" i="0" u="none">
                <a:solidFill>
                  <a:srgbClr val="3E4040"/>
                </a:solidFill>
                <a:latin typeface="Arial"/>
                <a:ea typeface="Arial"/>
                <a:cs typeface="Arial"/>
                <a:sym typeface="Arial"/>
              </a:rPr>
              <a:t>fossili</a:t>
            </a:r>
            <a:r>
              <a:rPr lang="en-US" sz="2400" b="0" i="0" u="none">
                <a:solidFill>
                  <a:srgbClr val="3E4040"/>
                </a:solidFill>
                <a:latin typeface="Arial"/>
                <a:ea typeface="Arial"/>
                <a:cs typeface="Arial"/>
                <a:sym typeface="Arial"/>
              </a:rPr>
              <a:t>, conservati negli strati delle rocce depositate l’una sull’altra durante le ere geologiche.</a:t>
            </a:r>
            <a:endParaRPr/>
          </a:p>
        </p:txBody>
      </p:sp>
      <p:pic>
        <p:nvPicPr>
          <p:cNvPr id="186" name="Google Shape;186;p23" descr="5.png"/>
          <p:cNvPicPr preferRelativeResize="0"/>
          <p:nvPr/>
        </p:nvPicPr>
        <p:blipFill rotWithShape="1">
          <a:blip r:embed="rId4">
            <a:alphaModFix/>
          </a:blip>
          <a:srcRect l="5693" r="9400" b="5488"/>
          <a:stretch/>
        </p:blipFill>
        <p:spPr>
          <a:xfrm>
            <a:off x="3824287" y="1087437"/>
            <a:ext cx="5002212" cy="5008562"/>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0"/>
        <p:cNvGrpSpPr/>
        <p:nvPr/>
      </p:nvGrpSpPr>
      <p:grpSpPr>
        <a:xfrm>
          <a:off x="0" y="0"/>
          <a:ext cx="0" cy="0"/>
          <a:chOff x="0" y="0"/>
          <a:chExt cx="0" cy="0"/>
        </a:xfrm>
      </p:grpSpPr>
      <p:sp>
        <p:nvSpPr>
          <p:cNvPr id="191" name="Google Shape;191;p24"/>
          <p:cNvSpPr txBox="1"/>
          <p:nvPr/>
        </p:nvSpPr>
        <p:spPr>
          <a:xfrm>
            <a:off x="323850" y="287337"/>
            <a:ext cx="8566150" cy="681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3600"/>
              <a:buFont typeface="Arial"/>
              <a:buNone/>
            </a:pPr>
            <a:r>
              <a:rPr lang="en-US" sz="3600" b="0" i="0" u="none">
                <a:solidFill>
                  <a:srgbClr val="404040"/>
                </a:solidFill>
                <a:latin typeface="Arial"/>
                <a:ea typeface="Arial"/>
                <a:cs typeface="Arial"/>
                <a:sym typeface="Arial"/>
              </a:rPr>
              <a:t>Come si formano i fossili</a:t>
            </a:r>
            <a:endParaRPr/>
          </a:p>
        </p:txBody>
      </p:sp>
      <p:sp>
        <p:nvSpPr>
          <p:cNvPr id="192" name="Google Shape;192;p24"/>
          <p:cNvSpPr txBox="1"/>
          <p:nvPr/>
        </p:nvSpPr>
        <p:spPr>
          <a:xfrm>
            <a:off x="338137" y="6450012"/>
            <a:ext cx="5695950" cy="2349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1000"/>
              <a:buFont typeface="Arial"/>
              <a:buNone/>
            </a:pPr>
            <a:r>
              <a:rPr lang="en-US" sz="1000" b="0" i="0" u="none">
                <a:solidFill>
                  <a:srgbClr val="404040"/>
                </a:solidFill>
                <a:latin typeface="Arial"/>
                <a:ea typeface="Arial"/>
                <a:cs typeface="Arial"/>
                <a:sym typeface="Arial"/>
              </a:rPr>
              <a:t>L’evoluzione</a:t>
            </a:r>
            <a:endParaRPr/>
          </a:p>
        </p:txBody>
      </p:sp>
      <p:cxnSp>
        <p:nvCxnSpPr>
          <p:cNvPr id="193" name="Google Shape;193;p24"/>
          <p:cNvCxnSpPr/>
          <p:nvPr/>
        </p:nvCxnSpPr>
        <p:spPr>
          <a:xfrm>
            <a:off x="434975" y="6450012"/>
            <a:ext cx="6858000" cy="0"/>
          </a:xfrm>
          <a:prstGeom prst="straightConnector1">
            <a:avLst/>
          </a:prstGeom>
          <a:noFill/>
          <a:ln w="9525" cap="flat" cmpd="sng">
            <a:solidFill>
              <a:srgbClr val="595959"/>
            </a:solidFill>
            <a:prstDash val="solid"/>
            <a:miter lim="800000"/>
            <a:headEnd type="none" w="med" len="med"/>
            <a:tailEnd type="none" w="med" len="med"/>
          </a:ln>
        </p:spPr>
      </p:cxnSp>
      <p:cxnSp>
        <p:nvCxnSpPr>
          <p:cNvPr id="194" name="Google Shape;194;p24"/>
          <p:cNvCxnSpPr/>
          <p:nvPr/>
        </p:nvCxnSpPr>
        <p:spPr>
          <a:xfrm>
            <a:off x="434975" y="968375"/>
            <a:ext cx="8315325" cy="0"/>
          </a:xfrm>
          <a:prstGeom prst="straightConnector1">
            <a:avLst/>
          </a:prstGeom>
          <a:noFill/>
          <a:ln w="9525" cap="flat" cmpd="sng">
            <a:solidFill>
              <a:srgbClr val="BFBFBF"/>
            </a:solidFill>
            <a:prstDash val="solid"/>
            <a:miter lim="800000"/>
            <a:headEnd type="none" w="med" len="med"/>
            <a:tailEnd type="none" w="med" len="med"/>
          </a:ln>
        </p:spPr>
      </p:cxnSp>
      <p:sp>
        <p:nvSpPr>
          <p:cNvPr id="195" name="Google Shape;195;p24"/>
          <p:cNvSpPr txBox="1"/>
          <p:nvPr/>
        </p:nvSpPr>
        <p:spPr>
          <a:xfrm>
            <a:off x="330200" y="1125537"/>
            <a:ext cx="8456612" cy="51196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Oggi la parola </a:t>
            </a:r>
            <a:r>
              <a:rPr lang="en-US" sz="2400" b="1" i="0" u="none">
                <a:solidFill>
                  <a:srgbClr val="3E4040"/>
                </a:solidFill>
                <a:latin typeface="Arial"/>
                <a:ea typeface="Arial"/>
                <a:cs typeface="Arial"/>
                <a:sym typeface="Arial"/>
              </a:rPr>
              <a:t>fossile</a:t>
            </a:r>
            <a:r>
              <a:rPr lang="en-US" sz="2400" b="0" i="0" u="none">
                <a:solidFill>
                  <a:srgbClr val="3E4040"/>
                </a:solidFill>
                <a:latin typeface="Arial"/>
                <a:ea typeface="Arial"/>
                <a:cs typeface="Arial"/>
                <a:sym typeface="Arial"/>
              </a:rPr>
              <a:t> significa solo “qualsiasi testimonianza della vita del passato”.</a:t>
            </a:r>
            <a:endParaRPr/>
          </a:p>
        </p:txBody>
      </p:sp>
      <p:pic>
        <p:nvPicPr>
          <p:cNvPr id="196" name="Google Shape;196;p24" descr="AI_Immagine.jpg"/>
          <p:cNvPicPr preferRelativeResize="0"/>
          <p:nvPr/>
        </p:nvPicPr>
        <p:blipFill rotWithShape="1">
          <a:blip r:embed="rId4">
            <a:alphaModFix/>
          </a:blip>
          <a:srcRect/>
          <a:stretch/>
        </p:blipFill>
        <p:spPr>
          <a:xfrm>
            <a:off x="1136650" y="2338387"/>
            <a:ext cx="6870700" cy="3211512"/>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
        <p:nvSpPr>
          <p:cNvPr id="201" name="Google Shape;201;p25"/>
          <p:cNvSpPr txBox="1"/>
          <p:nvPr/>
        </p:nvSpPr>
        <p:spPr>
          <a:xfrm>
            <a:off x="323850" y="287337"/>
            <a:ext cx="8566150" cy="681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3600"/>
              <a:buFont typeface="Arial"/>
              <a:buNone/>
            </a:pPr>
            <a:r>
              <a:rPr lang="en-US" sz="3600" b="0" i="0" u="none">
                <a:solidFill>
                  <a:srgbClr val="404040"/>
                </a:solidFill>
                <a:latin typeface="Arial"/>
                <a:ea typeface="Arial"/>
                <a:cs typeface="Arial"/>
                <a:sym typeface="Arial"/>
              </a:rPr>
              <a:t>Come si formano i fossili</a:t>
            </a:r>
            <a:endParaRPr/>
          </a:p>
        </p:txBody>
      </p:sp>
      <p:sp>
        <p:nvSpPr>
          <p:cNvPr id="202" name="Google Shape;202;p25"/>
          <p:cNvSpPr txBox="1"/>
          <p:nvPr/>
        </p:nvSpPr>
        <p:spPr>
          <a:xfrm>
            <a:off x="338137" y="6450012"/>
            <a:ext cx="5695950" cy="2349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1000"/>
              <a:buFont typeface="Arial"/>
              <a:buNone/>
            </a:pPr>
            <a:r>
              <a:rPr lang="en-US" sz="1000" b="0" i="0" u="none">
                <a:solidFill>
                  <a:srgbClr val="404040"/>
                </a:solidFill>
                <a:latin typeface="Arial"/>
                <a:ea typeface="Arial"/>
                <a:cs typeface="Arial"/>
                <a:sym typeface="Arial"/>
              </a:rPr>
              <a:t>L’evoluzione</a:t>
            </a:r>
            <a:endParaRPr/>
          </a:p>
        </p:txBody>
      </p:sp>
      <p:cxnSp>
        <p:nvCxnSpPr>
          <p:cNvPr id="203" name="Google Shape;203;p25"/>
          <p:cNvCxnSpPr/>
          <p:nvPr/>
        </p:nvCxnSpPr>
        <p:spPr>
          <a:xfrm>
            <a:off x="434975" y="6450012"/>
            <a:ext cx="6858000" cy="0"/>
          </a:xfrm>
          <a:prstGeom prst="straightConnector1">
            <a:avLst/>
          </a:prstGeom>
          <a:noFill/>
          <a:ln w="9525" cap="flat" cmpd="sng">
            <a:solidFill>
              <a:srgbClr val="595959"/>
            </a:solidFill>
            <a:prstDash val="solid"/>
            <a:miter lim="800000"/>
            <a:headEnd type="none" w="med" len="med"/>
            <a:tailEnd type="none" w="med" len="med"/>
          </a:ln>
        </p:spPr>
      </p:cxnSp>
      <p:cxnSp>
        <p:nvCxnSpPr>
          <p:cNvPr id="204" name="Google Shape;204;p25"/>
          <p:cNvCxnSpPr/>
          <p:nvPr/>
        </p:nvCxnSpPr>
        <p:spPr>
          <a:xfrm>
            <a:off x="434975" y="968375"/>
            <a:ext cx="8315325" cy="0"/>
          </a:xfrm>
          <a:prstGeom prst="straightConnector1">
            <a:avLst/>
          </a:prstGeom>
          <a:noFill/>
          <a:ln w="9525" cap="flat" cmpd="sng">
            <a:solidFill>
              <a:srgbClr val="BFBFBF"/>
            </a:solidFill>
            <a:prstDash val="solid"/>
            <a:miter lim="800000"/>
            <a:headEnd type="none" w="med" len="med"/>
            <a:tailEnd type="none" w="med" len="med"/>
          </a:ln>
        </p:spPr>
      </p:cxnSp>
      <p:sp>
        <p:nvSpPr>
          <p:cNvPr id="205" name="Google Shape;205;p25"/>
          <p:cNvSpPr txBox="1"/>
          <p:nvPr/>
        </p:nvSpPr>
        <p:spPr>
          <a:xfrm>
            <a:off x="330200" y="1125537"/>
            <a:ext cx="8420100" cy="51196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Perché si formi e rimanga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una traccia fossile, il corpo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deve essere sottratto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velocemente all’azione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di decomposizione, e deve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essere ricoperto da strati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di materiale.</a:t>
            </a:r>
            <a:endParaRPr/>
          </a:p>
          <a:p>
            <a:pPr marL="0" marR="0" lvl="0" indent="0" algn="l" rtl="0">
              <a:lnSpc>
                <a:spcPct val="100000"/>
              </a:lnSpc>
              <a:spcBef>
                <a:spcPts val="0"/>
              </a:spcBef>
              <a:spcAft>
                <a:spcPts val="0"/>
              </a:spcAft>
              <a:buClr>
                <a:srgbClr val="000000"/>
              </a:buClr>
              <a:buSzPts val="2400"/>
              <a:buFont typeface="Arial"/>
              <a:buNone/>
            </a:pPr>
            <a:endParaRPr sz="2400" b="0"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a:solidFill>
                <a:srgbClr val="3E4040"/>
              </a:solidFill>
              <a:latin typeface="Arial"/>
              <a:ea typeface="Arial"/>
              <a:cs typeface="Arial"/>
              <a:sym typeface="Arial"/>
            </a:endParaRPr>
          </a:p>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Gli esseri viventi che formano fossili più facilmente sono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gli organismi marini che hanno uno scheletro o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un guscio minerale.</a:t>
            </a:r>
            <a:endParaRPr sz="2400" b="1" i="0" u="none">
              <a:solidFill>
                <a:srgbClr val="3E4040"/>
              </a:solidFill>
              <a:latin typeface="Arial"/>
              <a:ea typeface="Arial"/>
              <a:cs typeface="Arial"/>
              <a:sym typeface="Arial"/>
            </a:endParaRPr>
          </a:p>
          <a:p>
            <a:pPr marL="0" marR="0" lvl="0" indent="0" algn="l" rtl="0">
              <a:lnSpc>
                <a:spcPct val="100000"/>
              </a:lnSpc>
              <a:spcBef>
                <a:spcPts val="0"/>
              </a:spcBef>
              <a:spcAft>
                <a:spcPts val="0"/>
              </a:spcAft>
              <a:buNone/>
            </a:pPr>
            <a:endParaRPr sz="2400" b="1" i="0" u="none">
              <a:solidFill>
                <a:srgbClr val="3E4040"/>
              </a:solidFill>
              <a:latin typeface="Arial"/>
              <a:ea typeface="Arial"/>
              <a:cs typeface="Arial"/>
              <a:sym typeface="Arial"/>
            </a:endParaRPr>
          </a:p>
        </p:txBody>
      </p:sp>
      <p:pic>
        <p:nvPicPr>
          <p:cNvPr id="206" name="Google Shape;206;p25" descr="1.png"/>
          <p:cNvPicPr preferRelativeResize="0"/>
          <p:nvPr/>
        </p:nvPicPr>
        <p:blipFill rotWithShape="1">
          <a:blip r:embed="rId4">
            <a:alphaModFix/>
          </a:blip>
          <a:srcRect/>
          <a:stretch/>
        </p:blipFill>
        <p:spPr>
          <a:xfrm>
            <a:off x="5154612" y="1125537"/>
            <a:ext cx="2752725" cy="2908300"/>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0"/>
        <p:cNvGrpSpPr/>
        <p:nvPr/>
      </p:nvGrpSpPr>
      <p:grpSpPr>
        <a:xfrm>
          <a:off x="0" y="0"/>
          <a:ext cx="0" cy="0"/>
          <a:chOff x="0" y="0"/>
          <a:chExt cx="0" cy="0"/>
        </a:xfrm>
      </p:grpSpPr>
      <p:sp>
        <p:nvSpPr>
          <p:cNvPr id="211" name="Google Shape;211;p26"/>
          <p:cNvSpPr txBox="1"/>
          <p:nvPr/>
        </p:nvSpPr>
        <p:spPr>
          <a:xfrm>
            <a:off x="323850" y="287337"/>
            <a:ext cx="8566150" cy="681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3600"/>
              <a:buFont typeface="Arial"/>
              <a:buNone/>
            </a:pPr>
            <a:r>
              <a:rPr lang="en-US" sz="3600" b="0" i="0" u="none">
                <a:solidFill>
                  <a:srgbClr val="404040"/>
                </a:solidFill>
                <a:latin typeface="Arial"/>
                <a:ea typeface="Arial"/>
                <a:cs typeface="Arial"/>
                <a:sym typeface="Arial"/>
              </a:rPr>
              <a:t>Come si formano i fossili</a:t>
            </a:r>
            <a:endParaRPr/>
          </a:p>
        </p:txBody>
      </p:sp>
      <p:sp>
        <p:nvSpPr>
          <p:cNvPr id="212" name="Google Shape;212;p26"/>
          <p:cNvSpPr txBox="1"/>
          <p:nvPr/>
        </p:nvSpPr>
        <p:spPr>
          <a:xfrm>
            <a:off x="338137" y="6450012"/>
            <a:ext cx="5695950" cy="2349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404040"/>
              </a:buClr>
              <a:buSzPts val="1000"/>
              <a:buFont typeface="Arial"/>
              <a:buNone/>
            </a:pPr>
            <a:r>
              <a:rPr lang="en-US" sz="1000" b="0" i="0" u="none">
                <a:solidFill>
                  <a:srgbClr val="404040"/>
                </a:solidFill>
                <a:latin typeface="Arial"/>
                <a:ea typeface="Arial"/>
                <a:cs typeface="Arial"/>
                <a:sym typeface="Arial"/>
              </a:rPr>
              <a:t>L’evoluzione</a:t>
            </a:r>
            <a:endParaRPr/>
          </a:p>
        </p:txBody>
      </p:sp>
      <p:cxnSp>
        <p:nvCxnSpPr>
          <p:cNvPr id="213" name="Google Shape;213;p26"/>
          <p:cNvCxnSpPr/>
          <p:nvPr/>
        </p:nvCxnSpPr>
        <p:spPr>
          <a:xfrm>
            <a:off x="434975" y="6450012"/>
            <a:ext cx="6858000" cy="0"/>
          </a:xfrm>
          <a:prstGeom prst="straightConnector1">
            <a:avLst/>
          </a:prstGeom>
          <a:noFill/>
          <a:ln w="9525" cap="flat" cmpd="sng">
            <a:solidFill>
              <a:srgbClr val="595959"/>
            </a:solidFill>
            <a:prstDash val="solid"/>
            <a:miter lim="800000"/>
            <a:headEnd type="none" w="med" len="med"/>
            <a:tailEnd type="none" w="med" len="med"/>
          </a:ln>
        </p:spPr>
      </p:cxnSp>
      <p:cxnSp>
        <p:nvCxnSpPr>
          <p:cNvPr id="214" name="Google Shape;214;p26"/>
          <p:cNvCxnSpPr/>
          <p:nvPr/>
        </p:nvCxnSpPr>
        <p:spPr>
          <a:xfrm>
            <a:off x="434975" y="968375"/>
            <a:ext cx="8315325" cy="0"/>
          </a:xfrm>
          <a:prstGeom prst="straightConnector1">
            <a:avLst/>
          </a:prstGeom>
          <a:noFill/>
          <a:ln w="9525" cap="flat" cmpd="sng">
            <a:solidFill>
              <a:srgbClr val="BFBFBF"/>
            </a:solidFill>
            <a:prstDash val="solid"/>
            <a:miter lim="800000"/>
            <a:headEnd type="none" w="med" len="med"/>
            <a:tailEnd type="none" w="med" len="med"/>
          </a:ln>
        </p:spPr>
      </p:cxnSp>
      <p:sp>
        <p:nvSpPr>
          <p:cNvPr id="215" name="Google Shape;215;p26"/>
          <p:cNvSpPr txBox="1"/>
          <p:nvPr/>
        </p:nvSpPr>
        <p:spPr>
          <a:xfrm>
            <a:off x="330200" y="1125537"/>
            <a:ext cx="8456612" cy="51196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E4040"/>
              </a:buClr>
              <a:buSzPts val="2400"/>
              <a:buFont typeface="Arial"/>
              <a:buNone/>
            </a:pPr>
            <a:r>
              <a:rPr lang="en-US" sz="2400" b="0" i="0" u="none">
                <a:solidFill>
                  <a:srgbClr val="3E4040"/>
                </a:solidFill>
                <a:latin typeface="Arial"/>
                <a:ea typeface="Arial"/>
                <a:cs typeface="Arial"/>
                <a:sym typeface="Arial"/>
              </a:rPr>
              <a:t>La trasformazione di un organismo in fossile può avvenire </a:t>
            </a:r>
            <a:br>
              <a:rPr lang="en-US" sz="2400" b="0" i="0" u="none">
                <a:solidFill>
                  <a:srgbClr val="3E4040"/>
                </a:solidFill>
                <a:latin typeface="Arial"/>
                <a:ea typeface="Arial"/>
                <a:cs typeface="Arial"/>
                <a:sym typeface="Arial"/>
              </a:rPr>
            </a:br>
            <a:r>
              <a:rPr lang="en-US" sz="2400" b="0" i="0" u="none">
                <a:solidFill>
                  <a:srgbClr val="3E4040"/>
                </a:solidFill>
                <a:latin typeface="Arial"/>
                <a:ea typeface="Arial"/>
                <a:cs typeface="Arial"/>
                <a:sym typeface="Arial"/>
              </a:rPr>
              <a:t>in diversi modi:</a:t>
            </a:r>
            <a:endParaRPr/>
          </a:p>
          <a:p>
            <a:pPr marL="0" marR="0" lvl="0" indent="-152400" algn="l" rtl="0">
              <a:lnSpc>
                <a:spcPct val="100000"/>
              </a:lnSpc>
              <a:spcBef>
                <a:spcPts val="0"/>
              </a:spcBef>
              <a:spcAft>
                <a:spcPts val="0"/>
              </a:spcAft>
              <a:buClr>
                <a:srgbClr val="3E4040"/>
              </a:buClr>
              <a:buSzPts val="2400"/>
              <a:buFont typeface="Arial"/>
              <a:buChar char="•"/>
            </a:pPr>
            <a:r>
              <a:rPr lang="en-US" sz="2400" b="1" i="0" u="none">
                <a:solidFill>
                  <a:srgbClr val="3E4040"/>
                </a:solidFill>
                <a:latin typeface="Arial"/>
                <a:ea typeface="Arial"/>
                <a:cs typeface="Arial"/>
                <a:sym typeface="Arial"/>
              </a:rPr>
              <a:t>mineralizzazione</a:t>
            </a:r>
            <a:r>
              <a:rPr lang="en-US" sz="2400" b="0" i="0" u="none">
                <a:solidFill>
                  <a:srgbClr val="3E4040"/>
                </a:solidFill>
                <a:latin typeface="Arial"/>
                <a:ea typeface="Arial"/>
                <a:cs typeface="Arial"/>
                <a:sym typeface="Arial"/>
              </a:rPr>
              <a:t>;</a:t>
            </a:r>
            <a:endParaRPr/>
          </a:p>
          <a:p>
            <a:pPr marL="0" marR="0" lvl="0" indent="-152400" algn="l" rtl="0">
              <a:lnSpc>
                <a:spcPct val="100000"/>
              </a:lnSpc>
              <a:spcBef>
                <a:spcPts val="0"/>
              </a:spcBef>
              <a:spcAft>
                <a:spcPts val="0"/>
              </a:spcAft>
              <a:buClr>
                <a:srgbClr val="3E4040"/>
              </a:buClr>
              <a:buSzPts val="2400"/>
              <a:buFont typeface="Arial"/>
              <a:buChar char="•"/>
            </a:pPr>
            <a:r>
              <a:rPr lang="en-US" sz="2400" b="1" i="0" u="none">
                <a:solidFill>
                  <a:srgbClr val="3E4040"/>
                </a:solidFill>
                <a:latin typeface="Arial"/>
                <a:ea typeface="Arial"/>
                <a:cs typeface="Arial"/>
                <a:sym typeface="Arial"/>
              </a:rPr>
              <a:t>sostituzione</a:t>
            </a:r>
            <a:r>
              <a:rPr lang="en-US" sz="2400" b="0" i="0" u="none">
                <a:solidFill>
                  <a:srgbClr val="3E4040"/>
                </a:solidFill>
                <a:latin typeface="Arial"/>
                <a:ea typeface="Arial"/>
                <a:cs typeface="Arial"/>
                <a:sym typeface="Arial"/>
              </a:rPr>
              <a:t>;</a:t>
            </a:r>
            <a:endParaRPr/>
          </a:p>
          <a:p>
            <a:pPr marL="0" marR="0" lvl="0" indent="-152400" algn="l" rtl="0">
              <a:lnSpc>
                <a:spcPct val="100000"/>
              </a:lnSpc>
              <a:spcBef>
                <a:spcPts val="0"/>
              </a:spcBef>
              <a:spcAft>
                <a:spcPts val="0"/>
              </a:spcAft>
              <a:buClr>
                <a:srgbClr val="3E4040"/>
              </a:buClr>
              <a:buSzPts val="2400"/>
              <a:buFont typeface="Arial"/>
              <a:buChar char="•"/>
            </a:pPr>
            <a:r>
              <a:rPr lang="en-US" sz="2400" b="1" i="0" u="none">
                <a:solidFill>
                  <a:srgbClr val="3E4040"/>
                </a:solidFill>
                <a:latin typeface="Arial"/>
                <a:ea typeface="Arial"/>
                <a:cs typeface="Arial"/>
                <a:sym typeface="Arial"/>
              </a:rPr>
              <a:t>carbonificazione</a:t>
            </a:r>
            <a:r>
              <a:rPr lang="en-US" sz="2400" b="0" i="0" u="none">
                <a:solidFill>
                  <a:srgbClr val="3E4040"/>
                </a:solidFill>
                <a:latin typeface="Arial"/>
                <a:ea typeface="Arial"/>
                <a:cs typeface="Arial"/>
                <a:sym typeface="Arial"/>
              </a:rPr>
              <a:t>;</a:t>
            </a:r>
            <a:endParaRPr/>
          </a:p>
          <a:p>
            <a:pPr marL="0" marR="0" lvl="0" indent="-152400" algn="l" rtl="0">
              <a:lnSpc>
                <a:spcPct val="100000"/>
              </a:lnSpc>
              <a:spcBef>
                <a:spcPts val="0"/>
              </a:spcBef>
              <a:spcAft>
                <a:spcPts val="0"/>
              </a:spcAft>
              <a:buClr>
                <a:srgbClr val="3E4040"/>
              </a:buClr>
              <a:buSzPts val="2400"/>
              <a:buFont typeface="Arial"/>
              <a:buChar char="•"/>
            </a:pPr>
            <a:r>
              <a:rPr lang="en-US" sz="2400" b="1" i="0" u="none">
                <a:solidFill>
                  <a:srgbClr val="3E4040"/>
                </a:solidFill>
                <a:latin typeface="Arial"/>
                <a:ea typeface="Arial"/>
                <a:cs typeface="Arial"/>
                <a:sym typeface="Arial"/>
              </a:rPr>
              <a:t>intrappolamento</a:t>
            </a:r>
            <a:r>
              <a:rPr lang="en-US" sz="2400" b="0" i="0" u="none">
                <a:solidFill>
                  <a:srgbClr val="3E4040"/>
                </a:solidFill>
                <a:latin typeface="Arial"/>
                <a:ea typeface="Arial"/>
                <a:cs typeface="Arial"/>
                <a:sym typeface="Arial"/>
              </a:rPr>
              <a:t>.</a:t>
            </a:r>
            <a:endParaRPr/>
          </a:p>
        </p:txBody>
      </p:sp>
      <p:pic>
        <p:nvPicPr>
          <p:cNvPr id="216" name="Google Shape;216;p26" descr="2.png"/>
          <p:cNvPicPr preferRelativeResize="0"/>
          <p:nvPr/>
        </p:nvPicPr>
        <p:blipFill rotWithShape="1">
          <a:blip r:embed="rId4">
            <a:alphaModFix/>
          </a:blip>
          <a:srcRect/>
          <a:stretch/>
        </p:blipFill>
        <p:spPr>
          <a:xfrm>
            <a:off x="6686550" y="3881437"/>
            <a:ext cx="1970087" cy="1773237"/>
          </a:xfrm>
          <a:prstGeom prst="rect">
            <a:avLst/>
          </a:prstGeom>
          <a:noFill/>
          <a:ln>
            <a:noFill/>
          </a:ln>
        </p:spPr>
      </p:pic>
      <p:pic>
        <p:nvPicPr>
          <p:cNvPr id="217" name="Google Shape;217;p26" descr="2.png"/>
          <p:cNvPicPr preferRelativeResize="0"/>
          <p:nvPr/>
        </p:nvPicPr>
        <p:blipFill rotWithShape="1">
          <a:blip r:embed="rId5">
            <a:alphaModFix/>
          </a:blip>
          <a:srcRect/>
          <a:stretch/>
        </p:blipFill>
        <p:spPr>
          <a:xfrm>
            <a:off x="4613275" y="3881437"/>
            <a:ext cx="1970087" cy="1773237"/>
          </a:xfrm>
          <a:prstGeom prst="rect">
            <a:avLst/>
          </a:prstGeom>
          <a:noFill/>
          <a:ln>
            <a:noFill/>
          </a:ln>
        </p:spPr>
      </p:pic>
      <p:pic>
        <p:nvPicPr>
          <p:cNvPr id="218" name="Google Shape;218;p26" descr="2.png"/>
          <p:cNvPicPr preferRelativeResize="0"/>
          <p:nvPr/>
        </p:nvPicPr>
        <p:blipFill rotWithShape="1">
          <a:blip r:embed="rId6">
            <a:alphaModFix/>
          </a:blip>
          <a:srcRect/>
          <a:stretch/>
        </p:blipFill>
        <p:spPr>
          <a:xfrm>
            <a:off x="2538412" y="3881437"/>
            <a:ext cx="1970087" cy="1773237"/>
          </a:xfrm>
          <a:prstGeom prst="rect">
            <a:avLst/>
          </a:prstGeom>
          <a:noFill/>
          <a:ln>
            <a:noFill/>
          </a:ln>
        </p:spPr>
      </p:pic>
      <p:pic>
        <p:nvPicPr>
          <p:cNvPr id="219" name="Google Shape;219;p26" descr="2.png"/>
          <p:cNvPicPr preferRelativeResize="0"/>
          <p:nvPr/>
        </p:nvPicPr>
        <p:blipFill rotWithShape="1">
          <a:blip r:embed="rId7">
            <a:alphaModFix/>
          </a:blip>
          <a:srcRect/>
          <a:stretch/>
        </p:blipFill>
        <p:spPr>
          <a:xfrm>
            <a:off x="463550" y="3881437"/>
            <a:ext cx="1970087" cy="1773237"/>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350</Words>
  <Application>Microsoft Office PowerPoint</Application>
  <PresentationFormat>Presentazione su schermo (4:3)</PresentationFormat>
  <Paragraphs>65</Paragraphs>
  <Slides>13</Slides>
  <Notes>13</Notes>
  <HiddenSlides>0</HiddenSlides>
  <MMClips>0</MMClips>
  <ScaleCrop>false</ScaleCrop>
  <HeadingPairs>
    <vt:vector size="4" baseType="variant">
      <vt:variant>
        <vt:lpstr>Tema</vt:lpstr>
      </vt:variant>
      <vt:variant>
        <vt:i4>1</vt:i4>
      </vt:variant>
      <vt:variant>
        <vt:lpstr>Titoli diapositive</vt:lpstr>
      </vt:variant>
      <vt:variant>
        <vt:i4>13</vt:i4>
      </vt:variant>
    </vt:vector>
  </HeadingPairs>
  <TitlesOfParts>
    <vt:vector size="14" baseType="lpstr">
      <vt:lpstr>Tema di Office</vt:lpstr>
      <vt:lpstr>  L’EVOLUZIONE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Unità C9  L’evoluzione  </dc:title>
  <cp:lastModifiedBy>seven</cp:lastModifiedBy>
  <cp:revision>2</cp:revision>
  <dcterms:modified xsi:type="dcterms:W3CDTF">2020-04-13T14:52:44Z</dcterms:modified>
</cp:coreProperties>
</file>