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tito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olo e contenut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olo verticale e testo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olo e testo verticale" type="vertTx">
  <p:cSld name="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magine con didascalia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uto con didascalia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uoto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lo titolo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fronto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2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uto 2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2" type="body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testazione sezione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25.png"/><Relationship Id="rId5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1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1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1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Relationship Id="rId4" Type="http://schemas.openxmlformats.org/officeDocument/2006/relationships/image" Target="../media/image1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Relationship Id="rId4" Type="http://schemas.openxmlformats.org/officeDocument/2006/relationships/image" Target="../media/image18.jpg"/><Relationship Id="rId5" Type="http://schemas.openxmlformats.org/officeDocument/2006/relationships/image" Target="../media/image1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Relationship Id="rId4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Relationship Id="rId4" Type="http://schemas.openxmlformats.org/officeDocument/2006/relationships/image" Target="../media/image2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jpg"/><Relationship Id="rId4" Type="http://schemas.openxmlformats.org/officeDocument/2006/relationships/image" Target="../media/image2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g"/><Relationship Id="rId4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jpg"/><Relationship Id="rId4" Type="http://schemas.openxmlformats.org/officeDocument/2006/relationships/image" Target="../media/image2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jp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ctrTitle"/>
          </p:nvPr>
        </p:nvSpPr>
        <p:spPr>
          <a:xfrm>
            <a:off x="446087" y="1857375"/>
            <a:ext cx="8697912" cy="24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4900"/>
              <a:buFont typeface="Arial"/>
              <a:buNone/>
            </a:pPr>
            <a:r>
              <a:rPr b="0" i="0" lang="en-US" sz="490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Unità C4</a:t>
            </a:r>
            <a:br>
              <a:rPr b="0" i="0" lang="en-US" sz="490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490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90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br>
              <a:rPr b="0" i="0" lang="en-US" sz="490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4900" u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/>
        </p:nvSpPr>
        <p:spPr>
          <a:xfrm>
            <a:off x="4070350" y="5019675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457200" y="2563812"/>
            <a:ext cx="8686800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Lezione LIM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96" name="Google Shape;96;p14"/>
          <p:cNvCxnSpPr/>
          <p:nvPr/>
        </p:nvCxnSpPr>
        <p:spPr>
          <a:xfrm>
            <a:off x="547687" y="3389312"/>
            <a:ext cx="8304212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Che cosa sono le piante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103" name="Google Shape;103;p1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4" name="Google Shape;104;p1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05" name="Google Shape;105;p15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Tutte le piante hanno in comune alcune caratteristiche: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sono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sessili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cioè fissate stabilmente al terreno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sul quale vivono;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sono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fotoautotrofe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cioè fabbricano il proprio cibo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con la fotosintesi, sfruttando l’energia della luce solare;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sono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pluricellulari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e formate da cellule di tipo eucariote, dotate di parete cellulare.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piante sono alla base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delle catene alimentari.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descr="C4_L1_energia_co2_h20.png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08637" y="3924300"/>
            <a:ext cx="3141662" cy="208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Che cosa sono le piante</a:t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113" name="Google Shape;113;p1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15" name="Google Shape;115;p16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base alla loro struttura, le piante possono essere divise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due grandi gruppi: le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tallofite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e le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tracheofite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ttyImages-172748052.jpg" id="116" name="Google Shape;11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35137" y="3157537"/>
            <a:ext cx="2846387" cy="1895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ttyImages-453312231.jpg" id="117" name="Google Shape;11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29287" y="2330450"/>
            <a:ext cx="1773237" cy="35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Che cosa sono le piante</a:t>
            </a:r>
            <a:endParaRPr/>
          </a:p>
        </p:txBody>
      </p:sp>
      <p:sp>
        <p:nvSpPr>
          <p:cNvPr id="123" name="Google Shape;123;p1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124" name="Google Shape;124;p1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25" name="Google Shape;125;p1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26" name="Google Shape;126;p17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alghe pluricellulari 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hanno un tallo formato da un unico tipo di tessuto, senza distinzione tra radici, fusto e foglie. </a:t>
            </a:r>
            <a:endParaRPr/>
          </a:p>
        </p:txBody>
      </p:sp>
      <p:pic>
        <p:nvPicPr>
          <p:cNvPr descr="SCIF0121127.jpg" id="127" name="Google Shape;12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60687" y="2409825"/>
            <a:ext cx="3222625" cy="3224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briofite e le pteridofite</a:t>
            </a:r>
            <a:endParaRPr/>
          </a:p>
        </p:txBody>
      </p:sp>
      <p:sp>
        <p:nvSpPr>
          <p:cNvPr id="133" name="Google Shape;133;p1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134" name="Google Shape;134;p1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5" name="Google Shape;135;p1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36" name="Google Shape;136;p18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briofite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sono le più antiche e più semplici piante terrestri. Comprendono due classi: le epatiche e i muschi.</a:t>
            </a:r>
            <a:endParaRPr/>
          </a:p>
        </p:txBody>
      </p:sp>
      <p:pic>
        <p:nvPicPr>
          <p:cNvPr descr="shutterstock_13025656.jpg" id="137" name="Google Shape;13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3787" y="2400300"/>
            <a:ext cx="3165475" cy="2111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uschio.jpg" id="138" name="Google Shape;13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7262" y="2400300"/>
            <a:ext cx="3167062" cy="212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briofite e le pteridofite</a:t>
            </a:r>
            <a:endParaRPr/>
          </a:p>
        </p:txBody>
      </p:sp>
      <p:sp>
        <p:nvSpPr>
          <p:cNvPr id="144" name="Google Shape;144;p1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145" name="Google Shape;145;p1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6" name="Google Shape;146;p1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47" name="Google Shape;147;p19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ciclo vitale dei muschi</a:t>
            </a:r>
            <a:endParaRPr/>
          </a:p>
        </p:txBody>
      </p:sp>
      <p:pic>
        <p:nvPicPr>
          <p:cNvPr descr="UD13_03_1.png" id="148" name="Google Shape;14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5562" y="1685925"/>
            <a:ext cx="6492875" cy="436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briofite e le pteridofite</a:t>
            </a:r>
            <a:endParaRPr/>
          </a:p>
        </p:txBody>
      </p:sp>
      <p:sp>
        <p:nvSpPr>
          <p:cNvPr id="154" name="Google Shape;154;p20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155" name="Google Shape;155;p20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6" name="Google Shape;156;p20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57" name="Google Shape;157;p20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pteridofite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sono le prime piante in cui compaiono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radici, un fusto e foglie, e un sistema di tubicini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trasportare la linfa e l’acqua. Le pteridofite sono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tracheofite più antiche.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Fanno parte di questo gruppo piante come le felci,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equiseti e i licopodi.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ttyImages-504241498.jpg" id="158" name="Google Shape;15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38400" y="3538537"/>
            <a:ext cx="4267200" cy="2398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briofite e le pteridofite</a:t>
            </a:r>
            <a:endParaRPr/>
          </a:p>
        </p:txBody>
      </p:sp>
      <p:sp>
        <p:nvSpPr>
          <p:cNvPr id="164" name="Google Shape;164;p21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165" name="Google Shape;165;p21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6" name="Google Shape;166;p21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67" name="Google Shape;167;p21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ciclo vitale delle felci</a:t>
            </a:r>
            <a:endParaRPr/>
          </a:p>
        </p:txBody>
      </p:sp>
      <p:pic>
        <p:nvPicPr>
          <p:cNvPr descr="UD13_07_ciclo felce.png" id="168" name="Google Shape;16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937" y="1658937"/>
            <a:ext cx="7604125" cy="4357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struttura delle piante vascolari</a:t>
            </a:r>
            <a:endParaRPr/>
          </a:p>
        </p:txBody>
      </p:sp>
      <p:sp>
        <p:nvSpPr>
          <p:cNvPr id="174" name="Google Shape;174;p22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175" name="Google Shape;175;p22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6" name="Google Shape;176;p22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77" name="Google Shape;177;p22"/>
          <p:cNvSpPr txBox="1"/>
          <p:nvPr/>
        </p:nvSpPr>
        <p:spPr>
          <a:xfrm>
            <a:off x="330200" y="1125537"/>
            <a:ext cx="5286375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Come abbiamo visto, nelle tracheofite o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piante vascolari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sono sempre presenti tre parti ben distinte: 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radice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fusto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foglie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descr="C4_L3_piante_vascolari.png" id="178" name="Google Shape;17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83300" y="1125537"/>
            <a:ext cx="2668587" cy="5040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struttura delle piante vascolari</a:t>
            </a:r>
            <a:endParaRPr/>
          </a:p>
        </p:txBody>
      </p:sp>
      <p:sp>
        <p:nvSpPr>
          <p:cNvPr id="184" name="Google Shape;184;p23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185" name="Google Shape;185;p23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86" name="Google Shape;186;p23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87" name="Google Shape;187;p23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radici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hanno la funzione di ancorare la pianta al suolo e assorbire acqua e sali minerali.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radici possono svilupparsi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modo diverso nel terreno,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assumendo forme diverse: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radici a fittone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radici fascicolate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radici avventizie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radici aeree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descr="C4_L3_01_radice.png" id="188" name="Google Shape;18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83062" y="2570162"/>
            <a:ext cx="4603750" cy="3617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struttura delle piante vascolari</a:t>
            </a:r>
            <a:endParaRPr/>
          </a:p>
        </p:txBody>
      </p:sp>
      <p:sp>
        <p:nvSpPr>
          <p:cNvPr id="194" name="Google Shape;194;p24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195" name="Google Shape;195;p24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6" name="Google Shape;196;p24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97" name="Google Shape;197;p24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fusto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ha la funzione di sostenere la pianta e di trasportare la linfa.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Esistono diversi tipi di fusti: è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erbaceo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nelle erbe 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legnoso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negli alberi e negli arbusti.</a:t>
            </a:r>
            <a:endParaRPr/>
          </a:p>
        </p:txBody>
      </p:sp>
      <p:pic>
        <p:nvPicPr>
          <p:cNvPr descr="C4_L3_01_fusto_erbaceo.png" id="198" name="Google Shape;19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937" y="2536825"/>
            <a:ext cx="5592762" cy="370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4_L3_02_fusto_legnoso.png" id="199" name="Google Shape;19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11700" y="3000375"/>
            <a:ext cx="4178300" cy="2719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foglia: una fabbrica chimica</a:t>
            </a:r>
            <a:endParaRPr/>
          </a:p>
        </p:txBody>
      </p:sp>
      <p:sp>
        <p:nvSpPr>
          <p:cNvPr id="205" name="Google Shape;205;p2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206" name="Google Shape;206;p2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7" name="Google Shape;207;p2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08" name="Google Shape;208;p25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foglia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la parte della pianta dove avvengono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fotosintesi clorofilliana, la respirazione e la traspirazione.</a:t>
            </a:r>
            <a:endParaRPr/>
          </a:p>
        </p:txBody>
      </p:sp>
      <p:pic>
        <p:nvPicPr>
          <p:cNvPr descr="Schermata 2017-04-11 alle 19.00.56.png" id="209" name="Google Shape;20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84400" y="2170112"/>
            <a:ext cx="4775200" cy="3871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foglia: una fabbrica chimica</a:t>
            </a:r>
            <a:endParaRPr/>
          </a:p>
        </p:txBody>
      </p:sp>
      <p:sp>
        <p:nvSpPr>
          <p:cNvPr id="215" name="Google Shape;215;p2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216" name="Google Shape;216;p2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17" name="Google Shape;217;p2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18" name="Google Shape;218;p26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tessuti a palizzata e lacunoso sono ricchi di cloroplasti.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questi organuli si compie la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fotosintesi clorofilliana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descr="Schermata 2017-04-11 alle 19.14.26.png" id="219" name="Google Shape;21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49387" y="2401887"/>
            <a:ext cx="6245225" cy="3125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foglia: una fabbrica chimica</a:t>
            </a:r>
            <a:endParaRPr/>
          </a:p>
        </p:txBody>
      </p:sp>
      <p:sp>
        <p:nvSpPr>
          <p:cNvPr id="225" name="Google Shape;225;p2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226" name="Google Shape;226;p2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27" name="Google Shape;227;p2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28" name="Google Shape;228;p27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respirazione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delle piante avviene di giorno e di notte.</a:t>
            </a:r>
            <a:endParaRPr/>
          </a:p>
        </p:txBody>
      </p:sp>
      <p:pic>
        <p:nvPicPr>
          <p:cNvPr descr="C4_L4_04_foglia bis.png" id="229" name="Google Shape;22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9012" y="1727200"/>
            <a:ext cx="7165975" cy="4427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foglia: una fabbrica chimica</a:t>
            </a:r>
            <a:endParaRPr/>
          </a:p>
        </p:txBody>
      </p:sp>
      <p:sp>
        <p:nvSpPr>
          <p:cNvPr id="235" name="Google Shape;235;p2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236" name="Google Shape;236;p2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37" name="Google Shape;237;p2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38" name="Google Shape;238;p28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piante espellono continuamente acqua dagli stomi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delle foglie: questa attività è chiamata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traspirazione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descr="C4_L4_05_traspirazione_pianta.png" id="239" name="Google Shape;23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47850" y="2154237"/>
            <a:ext cx="5448300" cy="388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piante con semi</a:t>
            </a:r>
            <a:endParaRPr/>
          </a:p>
        </p:txBody>
      </p:sp>
      <p:sp>
        <p:nvSpPr>
          <p:cNvPr id="245" name="Google Shape;245;p2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246" name="Google Shape;246;p2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47" name="Google Shape;247;p2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48" name="Google Shape;248;p29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piante più diffuse oggi sulla Terra si riproducono per mezzo di semi e sono chiamate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spermatofite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descr="GettyImages-175450884.jpg" id="249" name="Google Shape;24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76512" y="2535237"/>
            <a:ext cx="3990975" cy="2662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0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piante con semi</a:t>
            </a:r>
            <a:endParaRPr/>
          </a:p>
        </p:txBody>
      </p:sp>
      <p:sp>
        <p:nvSpPr>
          <p:cNvPr id="255" name="Google Shape;255;p30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256" name="Google Shape;256;p30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57" name="Google Shape;257;p30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58" name="Google Shape;258;p30"/>
          <p:cNvSpPr txBox="1"/>
          <p:nvPr/>
        </p:nvSpPr>
        <p:spPr>
          <a:xfrm>
            <a:off x="330200" y="1125537"/>
            <a:ext cx="5384800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Nelle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gimnosperme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i semi non sono protetti all’interno di un frutto. Il loro nome significa infatti “a seme nudo”. Le cellule sessuali si sviluppano dentro un organo della pianta chiamato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cono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descr="GettyImages-183138882.jpg" id="259" name="Google Shape;25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84850" y="1182687"/>
            <a:ext cx="2970212" cy="403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1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piante con semi</a:t>
            </a:r>
            <a:endParaRPr/>
          </a:p>
        </p:txBody>
      </p:sp>
      <p:sp>
        <p:nvSpPr>
          <p:cNvPr id="265" name="Google Shape;265;p31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266" name="Google Shape;266;p31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67" name="Google Shape;267;p31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68" name="Google Shape;268;p31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Nelle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angiosperme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gli ovuli e il polline si formano nel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fiore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e i semi si sviluppano chiusi e protetti in una parte trasformata del fiore, cioè il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frutto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esiste solo in queste piante.</a:t>
            </a:r>
            <a:endParaRPr/>
          </a:p>
        </p:txBody>
      </p:sp>
      <p:pic>
        <p:nvPicPr>
          <p:cNvPr descr="GettyImages-157570038.jpg" id="269" name="Google Shape;26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5353050" y="2593975"/>
            <a:ext cx="2519362" cy="35321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ttyImages-157393759.jpg" id="270" name="Google Shape;270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4325" y="3100387"/>
            <a:ext cx="2963862" cy="2519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2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piante con semi</a:t>
            </a:r>
            <a:endParaRPr/>
          </a:p>
        </p:txBody>
      </p:sp>
      <p:sp>
        <p:nvSpPr>
          <p:cNvPr id="276" name="Google Shape;276;p32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277" name="Google Shape;277;p32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78" name="Google Shape;278;p32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79" name="Google Shape;279;p32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fiore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si forma a partire dalla trasformazione di alcune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foglie speciali: i sepali, di colore verde, hanno una funzione protettiva, mentre i petali sono generalmente colorati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attirare uccelli o insetti.</a:t>
            </a:r>
            <a:endParaRPr/>
          </a:p>
        </p:txBody>
      </p:sp>
      <p:pic>
        <p:nvPicPr>
          <p:cNvPr descr="struttura_fiore.png" id="280" name="Google Shape;280;p32"/>
          <p:cNvPicPr preferRelativeResize="0"/>
          <p:nvPr/>
        </p:nvPicPr>
        <p:blipFill rotWithShape="1">
          <a:blip r:embed="rId4">
            <a:alphaModFix/>
          </a:blip>
          <a:srcRect b="8203" l="0" r="0" t="0"/>
          <a:stretch/>
        </p:blipFill>
        <p:spPr>
          <a:xfrm>
            <a:off x="5116512" y="2598737"/>
            <a:ext cx="3471862" cy="3646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ciclo riproduttivo delle angiosperme</a:t>
            </a:r>
            <a:endParaRPr/>
          </a:p>
        </p:txBody>
      </p:sp>
      <p:sp>
        <p:nvSpPr>
          <p:cNvPr id="286" name="Google Shape;286;p33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287" name="Google Shape;287;p33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88" name="Google Shape;288;p33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89" name="Google Shape;289;p33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Nel ciclo riproduttivo di una pianta con fiori si possono riconoscere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quattro fasi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impollinazione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fecondazione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disseminazione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germinazione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descr="iStock_32011420_LARGE.jpg" id="290" name="Google Shape;29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45000" y="3187700"/>
            <a:ext cx="4151312" cy="276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ciclo riproduttivo delle angiosperme</a:t>
            </a:r>
            <a:endParaRPr/>
          </a:p>
        </p:txBody>
      </p:sp>
      <p:sp>
        <p:nvSpPr>
          <p:cNvPr id="296" name="Google Shape;296;p34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297" name="Google Shape;297;p34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98" name="Google Shape;298;p34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99" name="Google Shape;299;p34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impollinazione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il sistema con cui il polline maschile dallo stame raggiunge l’ovulo femminile nel pistillo. Le piante non possono muoversi e per questo si affidano a diverse strategie per ottenere questo obiettivo.</a:t>
            </a:r>
            <a:endParaRPr/>
          </a:p>
        </p:txBody>
      </p:sp>
      <p:pic>
        <p:nvPicPr>
          <p:cNvPr descr="162660882.jpg" id="300" name="Google Shape;300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30487" y="3108325"/>
            <a:ext cx="3883025" cy="2843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ciclo riproduttivo delle angiosperme</a:t>
            </a:r>
            <a:endParaRPr/>
          </a:p>
        </p:txBody>
      </p:sp>
      <p:sp>
        <p:nvSpPr>
          <p:cNvPr id="306" name="Google Shape;306;p3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307" name="Google Shape;307;p3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08" name="Google Shape;308;p3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09" name="Google Shape;309;p35"/>
          <p:cNvSpPr txBox="1"/>
          <p:nvPr/>
        </p:nvSpPr>
        <p:spPr>
          <a:xfrm>
            <a:off x="330200" y="1125537"/>
            <a:ext cx="575786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Quando il polline arriva sullo stimma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del pistillo, forma un tubetto pollinico,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che penetra nell’ovario e raggiunge l’ovulo,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fecondandolo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La cellula fecondata si moltiplica velocemente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 sviluppa il seme, che contiene l’embrione. Il seme protegge l’embrione e gli fornisce le sostanze nutritive.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Anche l’ovario subisce una trasformazione: si ingrossa e si trasforma in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frutto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che ha la funzione di proteggere il seme, nutrirlo e favorire </a:t>
            </a:r>
            <a:b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sua dispersione.</a:t>
            </a:r>
            <a:endParaRPr/>
          </a:p>
        </p:txBody>
      </p:sp>
      <p:pic>
        <p:nvPicPr>
          <p:cNvPr descr="C4_L6_02_pistillo.png" id="310" name="Google Shape;310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88062" y="1284287"/>
            <a:ext cx="2662237" cy="486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ciclo riproduttivo delle angiosperme</a:t>
            </a:r>
            <a:endParaRPr/>
          </a:p>
        </p:txBody>
      </p:sp>
      <p:sp>
        <p:nvSpPr>
          <p:cNvPr id="316" name="Google Shape;316;p3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317" name="Google Shape;317;p3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18" name="Google Shape;318;p3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19" name="Google Shape;319;p36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Dopo la maturazione del frutto, il seme deve essere allontanato dalla pianta che l’ha generato, per diffondere e propagare la specie il più possibile. Questa fase è chiamata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dispersione dei semi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o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disseminazione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ed è attuata dalle piante con varie strategie. </a:t>
            </a:r>
            <a:endParaRPr/>
          </a:p>
        </p:txBody>
      </p:sp>
      <p:pic>
        <p:nvPicPr>
          <p:cNvPr descr="disseminazione_vento.png" id="320" name="Google Shape;320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00325" y="3525837"/>
            <a:ext cx="3943350" cy="21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ciclo riproduttivo delle angiosperme</a:t>
            </a:r>
            <a:endParaRPr/>
          </a:p>
        </p:txBody>
      </p:sp>
      <p:sp>
        <p:nvSpPr>
          <p:cNvPr id="326" name="Google Shape;326;p3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Il regno delle piante</a:t>
            </a:r>
            <a:endParaRPr/>
          </a:p>
        </p:txBody>
      </p:sp>
      <p:cxnSp>
        <p:nvCxnSpPr>
          <p:cNvPr id="327" name="Google Shape;327;p3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28" name="Google Shape;328;p3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29" name="Google Shape;329;p37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b="1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germinazione</a:t>
            </a:r>
            <a:r>
              <a:rPr b="0" i="0" lang="en-US" sz="240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il processo di sviluppo della nuova pianta a partire dal seme.</a:t>
            </a:r>
            <a:endParaRPr/>
          </a:p>
        </p:txBody>
      </p:sp>
      <p:pic>
        <p:nvPicPr>
          <p:cNvPr descr="cap6_figura10.png" id="330" name="Google Shape;330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8100" y="2363787"/>
            <a:ext cx="6527800" cy="3548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