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20921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verticale e testo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2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446087" y="1857375"/>
            <a:ext cx="8697912" cy="2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4900"/>
              <a:buFont typeface="Arial"/>
              <a:buNone/>
            </a:pP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4900" b="0" i="0" u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materia</a:t>
            </a: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900" b="0" i="0" u="none" dirty="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materia, i corpi, le sostanze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03" name="Google Shape;103;p1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5" name="Google Shape;105;p15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Tutto ciò che ci circonda, che tocchiamo, vediamo, sentiamo, è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materia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diversi tipi di materia vengono chiamati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sostanze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organiche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derivate da organismi viventi;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inorganiche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che non derivano da organismi viventi.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5" descr="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6712" y="3448050"/>
            <a:ext cx="5870575" cy="247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materia, i corpi, le sostanze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13" name="Google Shape;113;p1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5" name="Google Shape;115;p16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porzioni distinte di materia vengono chiamate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corpi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legge dell’impenetrabilità dei corpi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ogni corpo occupa uno spazio ben preciso che non può essere occupato da un altro corpo. Lo spazio occupato da un corpo è detto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volume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16" name="Google Shape;116;p16" descr="GettyImages-157162781.png"/>
          <p:cNvPicPr preferRelativeResize="0"/>
          <p:nvPr/>
        </p:nvPicPr>
        <p:blipFill rotWithShape="1">
          <a:blip r:embed="rId4">
            <a:alphaModFix/>
          </a:blip>
          <a:srcRect l="13021" t="9646" r="15210" b="1007"/>
          <a:stretch/>
        </p:blipFill>
        <p:spPr>
          <a:xfrm>
            <a:off x="5789612" y="3527425"/>
            <a:ext cx="3006725" cy="249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materia, i corpi, le sostanze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23" name="Google Shape;123;p1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4" name="Google Shape;124;p1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5" name="Google Shape;125;p17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capacità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la grandezza con cui si misura il volume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un liquido. L’unità di misura della capacità è 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litro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1 L equivale a 1 dm</a:t>
            </a:r>
            <a:r>
              <a:rPr lang="en-US" sz="2400" b="0" i="0" u="none" baseline="30000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126" name="Google Shape;126;p17" descr="U_u1_pag16_b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24712" y="2901950"/>
            <a:ext cx="1647825" cy="334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 descr="U_u1_pag16_a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76850" y="2901950"/>
            <a:ext cx="1841500" cy="3341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materia, i corpi, le sostanze</a:t>
            </a:r>
            <a:endParaRPr/>
          </a:p>
        </p:txBody>
      </p:sp>
      <p:sp>
        <p:nvSpPr>
          <p:cNvPr id="133" name="Google Shape;133;p1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34" name="Google Shape;134;p1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5" name="Google Shape;135;p1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36" name="Google Shape;136;p18"/>
          <p:cNvSpPr txBox="1"/>
          <p:nvPr/>
        </p:nvSpPr>
        <p:spPr>
          <a:xfrm>
            <a:off x="330200" y="1125537"/>
            <a:ext cx="52197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elasticità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la proprietà di un corpo di modificare la propria forma quando viene manipolato e poi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ritornare alla forma iniziale quando la manipolazione cessa.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plasticità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la proprietà contraria all’elasticità. Un corpo è plastico se, quando viene deformato, mantiene per sempre la nuova forma, anche quando l’azione che lo deforma si interrompe.</a:t>
            </a:r>
            <a:endParaRPr/>
          </a:p>
        </p:txBody>
      </p:sp>
      <p:pic>
        <p:nvPicPr>
          <p:cNvPr id="137" name="Google Shape;137;p18" descr="GettyImages-132069133.png"/>
          <p:cNvPicPr preferRelativeResize="0"/>
          <p:nvPr/>
        </p:nvPicPr>
        <p:blipFill rotWithShape="1">
          <a:blip r:embed="rId4">
            <a:alphaModFix/>
          </a:blip>
          <a:srcRect l="10379" r="14077"/>
          <a:stretch/>
        </p:blipFill>
        <p:spPr>
          <a:xfrm>
            <a:off x="5945187" y="1352550"/>
            <a:ext cx="2695575" cy="14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 descr="GettyImages-172164769.jpg"/>
          <p:cNvPicPr preferRelativeResize="0"/>
          <p:nvPr/>
        </p:nvPicPr>
        <p:blipFill rotWithShape="1">
          <a:blip r:embed="rId5">
            <a:alphaModFix/>
          </a:blip>
          <a:srcRect b="11990"/>
          <a:stretch/>
        </p:blipFill>
        <p:spPr>
          <a:xfrm>
            <a:off x="5945187" y="3827462"/>
            <a:ext cx="2695575" cy="177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massa e il peso</a:t>
            </a:r>
            <a:endParaRPr/>
          </a:p>
        </p:txBody>
      </p:sp>
      <p:sp>
        <p:nvSpPr>
          <p:cNvPr id="144" name="Google Shape;144;p1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45" name="Google Shape;145;p1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46" name="Google Shape;146;p1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47" name="Google Shape;147;p19"/>
          <p:cNvSpPr txBox="1"/>
          <p:nvPr/>
        </p:nvSpPr>
        <p:spPr>
          <a:xfrm>
            <a:off x="330200" y="1125537"/>
            <a:ext cx="85709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massa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indica 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quantità di materia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presente in un corpo.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misurare la massa di un corpo dobbiamo confrontarla con quella di un corpo di massa già nota, usando uno strumento chiamato bilancia a due piatti.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Nel Sistema Internazionale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l’unità di misura della massa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è 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kilogrammo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kg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19" descr="U_u1_pag6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72137" y="3284537"/>
            <a:ext cx="3217862" cy="253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massa e il peso</a:t>
            </a:r>
            <a:endParaRPr/>
          </a:p>
        </p:txBody>
      </p:sp>
      <p:sp>
        <p:nvSpPr>
          <p:cNvPr id="154" name="Google Shape;154;p2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55" name="Google Shape;155;p2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56" name="Google Shape;156;p2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7" name="Google Shape;157;p20"/>
          <p:cNvSpPr txBox="1"/>
          <p:nvPr/>
        </p:nvSpPr>
        <p:spPr>
          <a:xfrm>
            <a:off x="330200" y="1125537"/>
            <a:ext cx="52197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peso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di un corpo è 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forza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 cui esso viene attratto verso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centro della Terra.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forza con cui il corpo viene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attratto dalla Terra dipende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dalla massa del corpo: più grande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è la massa di un corpo, maggiore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sarà il suo peso. </a:t>
            </a:r>
            <a:endParaRPr/>
          </a:p>
        </p:txBody>
      </p:sp>
      <p:pic>
        <p:nvPicPr>
          <p:cNvPr id="158" name="Google Shape;158;p20" descr="2.jpg"/>
          <p:cNvPicPr preferRelativeResize="0"/>
          <p:nvPr/>
        </p:nvPicPr>
        <p:blipFill rotWithShape="1">
          <a:blip r:embed="rId4">
            <a:alphaModFix/>
          </a:blip>
          <a:srcRect l="4348" t="2702" r="5248"/>
          <a:stretch/>
        </p:blipFill>
        <p:spPr>
          <a:xfrm>
            <a:off x="6265862" y="1125537"/>
            <a:ext cx="2393950" cy="469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massa e il peso</a:t>
            </a:r>
            <a:endParaRPr/>
          </a:p>
        </p:txBody>
      </p:sp>
      <p:sp>
        <p:nvSpPr>
          <p:cNvPr id="164" name="Google Shape;164;p2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65" name="Google Shape;165;p2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6" name="Google Shape;166;p2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7" name="Google Shape;167;p21"/>
          <p:cNvSpPr txBox="1"/>
          <p:nvPr/>
        </p:nvSpPr>
        <p:spPr>
          <a:xfrm>
            <a:off x="330200" y="1125537"/>
            <a:ext cx="5216525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peso si misura con uno strumento chiamato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dinamometro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che è usato in generale per misurare le forze.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L’unità di misura del peso è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newton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1 kilogrammo peso (kg-peso o kg</a:t>
            </a:r>
            <a:r>
              <a:rPr lang="en-US" sz="2400" b="0" i="0" u="none" baseline="-25000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 equivale a 9,8 newton (N).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21" descr="3.png"/>
          <p:cNvPicPr preferRelativeResize="0"/>
          <p:nvPr/>
        </p:nvPicPr>
        <p:blipFill rotWithShape="1">
          <a:blip r:embed="rId4">
            <a:alphaModFix/>
          </a:blip>
          <a:srcRect r="9036" b="7963"/>
          <a:stretch/>
        </p:blipFill>
        <p:spPr>
          <a:xfrm>
            <a:off x="6334125" y="1125537"/>
            <a:ext cx="2555875" cy="412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massa e il peso</a:t>
            </a:r>
            <a:endParaRPr/>
          </a:p>
        </p:txBody>
      </p:sp>
      <p:sp>
        <p:nvSpPr>
          <p:cNvPr id="174" name="Google Shape;174;p2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75" name="Google Shape;175;p2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6" name="Google Shape;176;p2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77" name="Google Shape;177;p22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Massa e peso sono due grandezze che si misurano con due unità di misura diverse perché esprimono concetti fisici diversi: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massa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esprime 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quantità di materia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peso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esprime la forza con cui un corpo viene attratto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dal nostro pianeta.</a:t>
            </a:r>
            <a:endParaRPr/>
          </a:p>
        </p:txBody>
      </p:sp>
      <p:pic>
        <p:nvPicPr>
          <p:cNvPr id="178" name="Google Shape;178;p22" descr="Samantha_Terry_and_Anton_in_Sokol_suit.jpg"/>
          <p:cNvPicPr preferRelativeResize="0"/>
          <p:nvPr/>
        </p:nvPicPr>
        <p:blipFill rotWithShape="1">
          <a:blip r:embed="rId4">
            <a:alphaModFix/>
          </a:blip>
          <a:srcRect l="5799" r="9091"/>
          <a:stretch/>
        </p:blipFill>
        <p:spPr>
          <a:xfrm>
            <a:off x="5461000" y="3509962"/>
            <a:ext cx="3182937" cy="2487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densità e il peso specifico</a:t>
            </a:r>
            <a:endParaRPr/>
          </a:p>
        </p:txBody>
      </p:sp>
      <p:sp>
        <p:nvSpPr>
          <p:cNvPr id="184" name="Google Shape;184;p2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85" name="Google Shape;185;p2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6" name="Google Shape;186;p2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87" name="Google Shape;187;p23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densità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uguale al rapporto tra la massa (</a:t>
            </a:r>
            <a:r>
              <a:rPr lang="en-US" sz="24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 di un corpo e il suo volume (</a:t>
            </a:r>
            <a:r>
              <a:rPr lang="en-US" sz="24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L’unità di misura della densità è data dal rapporto tra l’unità usata per la massa, il kilogrammo (kg), e quella usata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il volume, il decimetro cubo (dm</a:t>
            </a:r>
            <a:r>
              <a:rPr lang="en-US" sz="2400" b="0" i="0" u="none" baseline="30000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):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kg/dm</a:t>
            </a:r>
            <a:r>
              <a:rPr lang="en-US" sz="2400" b="1" i="0" u="none" baseline="30000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188" name="Google Shape;188;p23" descr="EqnA2L3-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76662" y="2201862"/>
            <a:ext cx="1139825" cy="98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densità e il peso specifico</a:t>
            </a:r>
            <a:endParaRPr/>
          </a:p>
        </p:txBody>
      </p:sp>
      <p:sp>
        <p:nvSpPr>
          <p:cNvPr id="194" name="Google Shape;194;p24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195" name="Google Shape;195;p24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6" name="Google Shape;196;p24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97" name="Google Shape;197;p24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peso specifico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4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Ps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 di un corpo o di una sostanza è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rapporto tra il suo peso (</a:t>
            </a:r>
            <a:r>
              <a:rPr lang="en-US" sz="24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 e il suo volume (</a:t>
            </a:r>
            <a:r>
              <a:rPr lang="en-US" sz="2400" b="0" i="1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L’unità di misura del peso specifico è il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kg-peso/dm</a:t>
            </a:r>
            <a:r>
              <a:rPr lang="en-US" sz="2400" b="1" i="0" u="none" baseline="30000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br>
              <a:rPr lang="en-US" sz="2400" b="1" i="0" u="none" baseline="30000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(e i suoi sottomultipli come il grammo-peso/cm</a:t>
            </a:r>
            <a:r>
              <a:rPr lang="en-US" sz="2400" b="0" i="0" u="none" baseline="30000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</p:txBody>
      </p:sp>
      <p:pic>
        <p:nvPicPr>
          <p:cNvPr id="198" name="Google Shape;198;p24" descr="EqnA2L3-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137" y="2187575"/>
            <a:ext cx="1238250" cy="1033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struttura della materia</a:t>
            </a:r>
            <a:endParaRPr/>
          </a:p>
        </p:txBody>
      </p:sp>
      <p:sp>
        <p:nvSpPr>
          <p:cNvPr id="204" name="Google Shape;204;p25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05" name="Google Shape;205;p25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6" name="Google Shape;206;p25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07" name="Google Shape;207;p25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materia è formata da minuscole particelle indivisibili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dette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atomi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Gli atomi sono piccolissimi,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ma possiamo immaginarli 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rappresentarli come oggetti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forma sferica.</a:t>
            </a:r>
            <a:endParaRPr/>
          </a:p>
        </p:txBody>
      </p:sp>
      <p:pic>
        <p:nvPicPr>
          <p:cNvPr id="208" name="Google Shape;208;p25" descr="5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0862" y="2328862"/>
            <a:ext cx="2849562" cy="3379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struttura della materia</a:t>
            </a:r>
            <a:endParaRPr/>
          </a:p>
        </p:txBody>
      </p:sp>
      <p:sp>
        <p:nvSpPr>
          <p:cNvPr id="214" name="Google Shape;214;p26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15" name="Google Shape;215;p26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6" name="Google Shape;216;p26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7" name="Google Shape;217;p26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92 diversi tipi di atomi esistenti in natura sono detti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elementi chimici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Le sostanze che ci circondano sono diverse tra loro perché sono formate da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combinazioni </a:t>
            </a:r>
            <a:b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elementi diversi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molecole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sono le più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piccole porzioni di materia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che mantengono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caratteristiche proprie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una sostanza.</a:t>
            </a:r>
            <a:endParaRPr/>
          </a:p>
        </p:txBody>
      </p:sp>
      <p:pic>
        <p:nvPicPr>
          <p:cNvPr id="218" name="Google Shape;218;p26" descr="4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1787" y="3470275"/>
            <a:ext cx="2746375" cy="1998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struttura della materia</a:t>
            </a:r>
            <a:endParaRPr/>
          </a:p>
        </p:txBody>
      </p:sp>
      <p:sp>
        <p:nvSpPr>
          <p:cNvPr id="224" name="Google Shape;224;p27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25" name="Google Shape;225;p27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6" name="Google Shape;226;p27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27" name="Google Shape;227;p27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sostanze formate da atomi di un solo elemento si chiamano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sostanze semplici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sostanze formate da atomi di elementi chimici diversi si chiamano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sostanze composte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composti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228" name="Google Shape;228;p27" descr="6.png"/>
          <p:cNvPicPr preferRelativeResize="0"/>
          <p:nvPr/>
        </p:nvPicPr>
        <p:blipFill rotWithShape="1">
          <a:blip r:embed="rId4">
            <a:alphaModFix/>
          </a:blip>
          <a:srcRect t="7470"/>
          <a:stretch/>
        </p:blipFill>
        <p:spPr>
          <a:xfrm>
            <a:off x="1519237" y="2884487"/>
            <a:ext cx="6105525" cy="334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stati di aggregazione della materia</a:t>
            </a:r>
            <a:endParaRPr/>
          </a:p>
        </p:txBody>
      </p:sp>
      <p:sp>
        <p:nvSpPr>
          <p:cNvPr id="234" name="Google Shape;234;p28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35" name="Google Shape;235;p28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6" name="Google Shape;236;p28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37" name="Google Shape;237;p28"/>
          <p:cNvSpPr txBox="1"/>
          <p:nvPr/>
        </p:nvSpPr>
        <p:spPr>
          <a:xfrm>
            <a:off x="330200" y="1125537"/>
            <a:ext cx="856456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materia può presentarsi in tre diversi stati di aggregazione: può essere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solida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liquida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aeriforme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(o gassosa).</a:t>
            </a:r>
            <a:endParaRPr/>
          </a:p>
        </p:txBody>
      </p:sp>
      <p:pic>
        <p:nvPicPr>
          <p:cNvPr id="238" name="Google Shape;238;p28" descr="7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587" y="2736850"/>
            <a:ext cx="7870825" cy="2611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stati di aggregazione della materia</a:t>
            </a:r>
            <a:endParaRPr/>
          </a:p>
        </p:txBody>
      </p:sp>
      <p:sp>
        <p:nvSpPr>
          <p:cNvPr id="244" name="Google Shape;244;p29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45" name="Google Shape;245;p29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6" name="Google Shape;246;p29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47" name="Google Shape;247;p29"/>
          <p:cNvSpPr txBox="1"/>
          <p:nvPr/>
        </p:nvSpPr>
        <p:spPr>
          <a:xfrm>
            <a:off x="330200" y="1125537"/>
            <a:ext cx="8456612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solidi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hanno una propria forma e un proprio volume. Poiché mantengono sempre il loro volume, si dice che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solidi sono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incomprimibili.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liquidi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non hanno una propria forma, ma hanno un volume proprio. Anche i liquidi sono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incomprimibili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gas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non hanno una forma né un volume propri ma assumono la forma e il volume del loro contenitore.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Per questo, i gas sono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comprimibili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Gli stati di aggregazione della materia</a:t>
            </a:r>
            <a:endParaRPr/>
          </a:p>
        </p:txBody>
      </p:sp>
      <p:sp>
        <p:nvSpPr>
          <p:cNvPr id="253" name="Google Shape;253;p30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54" name="Google Shape;254;p30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5" name="Google Shape;255;p30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56" name="Google Shape;256;p30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qualunque stato di aggregazione si trovi la materia,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sue molecole sono sempre in movimento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solidi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le molecole si muovono intorno a posizioni fisse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con movimenti molto limitati;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liquidi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i movimenti delle molecole sono più ampi;</a:t>
            </a:r>
            <a:endParaRPr/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nei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gas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le molecole sono libere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muoversi le une rispetto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alle altre.</a:t>
            </a:r>
            <a:endParaRPr/>
          </a:p>
        </p:txBody>
      </p:sp>
      <p:pic>
        <p:nvPicPr>
          <p:cNvPr id="257" name="Google Shape;257;p30" descr="EZM_U2_L5_dis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0237" y="3387725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proprietà dei liquidi</a:t>
            </a:r>
            <a:endParaRPr/>
          </a:p>
        </p:txBody>
      </p:sp>
      <p:sp>
        <p:nvSpPr>
          <p:cNvPr id="263" name="Google Shape;263;p31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64" name="Google Shape;264;p31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65" name="Google Shape;265;p31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66" name="Google Shape;266;p31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superficie libera di un liquido si mantiene sempre orizzontale.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Se versiamo una sostanza liquida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in un sistema di vasi comunicanti,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liquido raggiunge in ciascun vaso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lo stesso livello, anche se i vasi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hanno forme diverse: è il principio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dei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vasi comunicanti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267" name="Google Shape;267;p31" descr="EZM_U2_L6_dis6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21362" y="2259012"/>
            <a:ext cx="2943225" cy="387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proprietà dei liquidi</a:t>
            </a:r>
            <a:endParaRPr/>
          </a:p>
        </p:txBody>
      </p:sp>
      <p:sp>
        <p:nvSpPr>
          <p:cNvPr id="273" name="Google Shape;273;p32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74" name="Google Shape;274;p32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75" name="Google Shape;275;p32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76" name="Google Shape;276;p32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resistenza offerta dalla superficie dei liquidi viene chiamata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tensione superficiale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277" name="Google Shape;277;p32" descr="GettyImages-171581040.png"/>
          <p:cNvPicPr preferRelativeResize="0"/>
          <p:nvPr/>
        </p:nvPicPr>
        <p:blipFill rotWithShape="1">
          <a:blip r:embed="rId4">
            <a:alphaModFix/>
          </a:blip>
          <a:srcRect l="12939" t="6933" r="9222" b="8981"/>
          <a:stretch/>
        </p:blipFill>
        <p:spPr>
          <a:xfrm>
            <a:off x="4614862" y="2943225"/>
            <a:ext cx="4195762" cy="3021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3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proprietà dei liquidi</a:t>
            </a:r>
            <a:endParaRPr/>
          </a:p>
        </p:txBody>
      </p:sp>
      <p:sp>
        <p:nvSpPr>
          <p:cNvPr id="283" name="Google Shape;283;p33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84" name="Google Shape;284;p33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85" name="Google Shape;285;p33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86" name="Google Shape;286;p33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forze di adesione 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sono forze che fanno aderire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un liquido alla superficie di un solido.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>
              <a:solidFill>
                <a:srgbClr val="3E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Se il diametro del tubicino è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molto piccolo, le forze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di adesione tra l’acqua 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pareti del recipiente vincono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forze di coesione tra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le molecole d’acqua: questo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fenomeno è detto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capillarità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il tubicino sottile si dice capillare.</a:t>
            </a:r>
            <a:endParaRPr/>
          </a:p>
        </p:txBody>
      </p:sp>
      <p:pic>
        <p:nvPicPr>
          <p:cNvPr id="287" name="Google Shape;287;p33" descr="EZM_U2_L6_dis2.png"/>
          <p:cNvPicPr preferRelativeResize="0"/>
          <p:nvPr/>
        </p:nvPicPr>
        <p:blipFill rotWithShape="1">
          <a:blip r:embed="rId4">
            <a:alphaModFix/>
          </a:blip>
          <a:srcRect l="5947" r="12820"/>
          <a:stretch/>
        </p:blipFill>
        <p:spPr>
          <a:xfrm>
            <a:off x="5391150" y="2776537"/>
            <a:ext cx="3498850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"/>
          <p:cNvSpPr txBox="1"/>
          <p:nvPr/>
        </p:nvSpPr>
        <p:spPr>
          <a:xfrm>
            <a:off x="323850" y="287337"/>
            <a:ext cx="8566150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Le proprietà dei liquidi</a:t>
            </a:r>
            <a:endParaRPr/>
          </a:p>
        </p:txBody>
      </p:sp>
      <p:sp>
        <p:nvSpPr>
          <p:cNvPr id="293" name="Google Shape;293;p34"/>
          <p:cNvSpPr txBox="1"/>
          <p:nvPr/>
        </p:nvSpPr>
        <p:spPr>
          <a:xfrm>
            <a:off x="338137" y="6450012"/>
            <a:ext cx="5695950" cy="2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 materia</a:t>
            </a:r>
            <a:endParaRPr/>
          </a:p>
        </p:txBody>
      </p:sp>
      <p:cxnSp>
        <p:nvCxnSpPr>
          <p:cNvPr id="294" name="Google Shape;294;p34"/>
          <p:cNvCxnSpPr/>
          <p:nvPr/>
        </p:nvCxnSpPr>
        <p:spPr>
          <a:xfrm>
            <a:off x="434975" y="6450012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95" name="Google Shape;295;p34"/>
          <p:cNvCxnSpPr/>
          <p:nvPr/>
        </p:nvCxnSpPr>
        <p:spPr>
          <a:xfrm>
            <a:off x="434975" y="968375"/>
            <a:ext cx="8315325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96" name="Google Shape;296;p34"/>
          <p:cNvSpPr txBox="1"/>
          <p:nvPr/>
        </p:nvSpPr>
        <p:spPr>
          <a:xfrm>
            <a:off x="330200" y="1125537"/>
            <a:ext cx="8420100" cy="511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404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400" b="1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viscosità</a:t>
            </a: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 è la proprietà di un liquido di resistere </a:t>
            </a:r>
            <a:b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3E4040"/>
                </a:solidFill>
                <a:latin typeface="Arial"/>
                <a:ea typeface="Arial"/>
                <a:cs typeface="Arial"/>
                <a:sym typeface="Arial"/>
              </a:rPr>
              <a:t>allo scorrimento.</a:t>
            </a:r>
            <a:endParaRPr/>
          </a:p>
        </p:txBody>
      </p:sp>
      <p:pic>
        <p:nvPicPr>
          <p:cNvPr id="297" name="Google Shape;297;p34" descr="8-0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150" y="2692400"/>
            <a:ext cx="7759700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605</Words>
  <Application>Microsoft Office PowerPoint</Application>
  <PresentationFormat>Presentazione su schermo (4:3)</PresentationFormat>
  <Paragraphs>112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  La materia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La materia  </dc:title>
  <cp:lastModifiedBy>seven</cp:lastModifiedBy>
  <cp:revision>1</cp:revision>
  <dcterms:modified xsi:type="dcterms:W3CDTF">2020-04-12T15:49:18Z</dcterms:modified>
</cp:coreProperties>
</file>