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7522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2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446087" y="1857375"/>
            <a:ext cx="8697912" cy="2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 smtClean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4900" b="0" i="0" u="none" dirty="0" err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viventi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e la </a:t>
            </a:r>
            <a:r>
              <a:rPr lang="en-US" sz="4900" b="0" i="0" u="none" dirty="0" err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cellula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varietà della vita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scienza che studia gli esseri viventi è la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biologia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(dal greco </a:t>
            </a:r>
            <a:r>
              <a:rPr lang="en-US" sz="26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bios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vita).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biologia è divisa in discipline specialistiche: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zoologia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studia gli animali;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botanica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studia le piante;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ecologia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studia l’ambiente in cui vivono gli organismi;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microbiologia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studia gli organismi microscopici, invisibili a occhio nudo.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varietà della vita</a:t>
            </a:r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Tutti gli esseri viventi nascono, si sviluppano (cioè crescono) in modo ordinato e programmato, e muoiono: hanno quindi un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ciclo vitale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durata del ciclo vitale </a:t>
            </a:r>
            <a:b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molto varia. Ad esempio </a:t>
            </a:r>
            <a:b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alcune specie di </a:t>
            </a:r>
            <a:r>
              <a:rPr lang="en-US" sz="26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testuggini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possano vivere oltre i 200 anni. </a:t>
            </a:r>
            <a:endParaRPr/>
          </a:p>
        </p:txBody>
      </p:sp>
      <p:pic>
        <p:nvPicPr>
          <p:cNvPr id="109" name="Google Shape;109;p16" descr="1-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8450" y="3213100"/>
            <a:ext cx="3390900" cy="22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varietà della vita</a:t>
            </a:r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Durante il ciclo vitale, gli esseri viventi scambiano sostanze ed energia con il mondo esterno, e al loro interno compiono numerose reazioni chimiche: questa funzione vitale è chiamata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metabolismo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principali fasi del metabolismo sono: 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nutrizione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respirazione cellulare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escrezione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(l’eliminazione delle sostanze di rifiuto).</a:t>
            </a:r>
            <a:endParaRPr/>
          </a:p>
        </p:txBody>
      </p:sp>
      <p:sp>
        <p:nvSpPr>
          <p:cNvPr id="117" name="Google Shape;117;p17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varietà della vita</a:t>
            </a:r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0673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organismi che riescono a produrre da sé le sostanze nutritive di cui hanno bisogno sono chiamati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autotrofi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organismi che non possono fabbricarsi le sostanze nutritive, ma devono assumerle da altri esseri viventi sono chiamati invece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eterotrofi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24" name="Google Shape;124;p18" descr="1-2.jpg"/>
          <p:cNvPicPr preferRelativeResize="0"/>
          <p:nvPr/>
        </p:nvPicPr>
        <p:blipFill rotWithShape="1">
          <a:blip r:embed="rId3">
            <a:alphaModFix/>
          </a:blip>
          <a:srcRect t="12785"/>
          <a:stretch/>
        </p:blipFill>
        <p:spPr>
          <a:xfrm>
            <a:off x="5626100" y="1524000"/>
            <a:ext cx="2963862" cy="193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 descr="1-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26100" y="3913187"/>
            <a:ext cx="2984500" cy="199231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varietà della vita</a:t>
            </a:r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organismi eterotrofi possono essere: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erbivori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se mangiano solo i vegetali;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carnivori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se mangiano solo animali;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onnivori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(come gli esseri umani), se mangiano </a:t>
            </a:r>
            <a:b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sia vegetali sia animali.</a:t>
            </a:r>
            <a:endParaRPr/>
          </a:p>
        </p:txBody>
      </p:sp>
      <p:pic>
        <p:nvPicPr>
          <p:cNvPr id="133" name="Google Shape;133;p19" descr="1-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4132262"/>
            <a:ext cx="266700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 descr="1-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3300" y="4132262"/>
            <a:ext cx="2009775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 descr="1-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4375" y="4132262"/>
            <a:ext cx="2401887" cy="179863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varietà della vita</a:t>
            </a:r>
            <a:endParaRPr/>
          </a:p>
        </p:txBody>
      </p:sp>
      <p:sp>
        <p:nvSpPr>
          <p:cNvPr id="142" name="Google Shape;142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esseri viventi reagiscono agli stimoli dell’ambiente e vi si adattano.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rispondere agli stimoli, </a:t>
            </a:r>
            <a:b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spesso </a:t>
            </a: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organismi </a:t>
            </a:r>
            <a:b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muovono</a:t>
            </a: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Ad esempio </a:t>
            </a:r>
            <a:b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girasoli ruotano i propri </a:t>
            </a:r>
            <a:b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fiori per essere sempre </a:t>
            </a:r>
            <a:b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direzione del Sole.</a:t>
            </a:r>
            <a:endParaRPr/>
          </a:p>
          <a:p>
            <a:pPr marL="342900" marR="0" lvl="0" indent="-1778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20" descr="1-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27600" y="3000375"/>
            <a:ext cx="3759200" cy="248126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varietà della vita</a:t>
            </a:r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6773862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esseri viventi sono capaci di generare individui figli simili a se stessi; questa funzione è detta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riproduzione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organismi si possono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riprodurre in modi diversi: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un solo genitore (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riproduzione asessuata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due genitori di sesso diverso (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riproduzione sessuata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778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21" descr="1-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5625" y="1622425"/>
            <a:ext cx="168592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 descr="1-9.jpg"/>
          <p:cNvPicPr preferRelativeResize="0"/>
          <p:nvPr/>
        </p:nvPicPr>
        <p:blipFill rotWithShape="1">
          <a:blip r:embed="rId4">
            <a:alphaModFix/>
          </a:blip>
          <a:srcRect t="16478"/>
          <a:stretch/>
        </p:blipFill>
        <p:spPr>
          <a:xfrm>
            <a:off x="6907212" y="3838575"/>
            <a:ext cx="1666875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1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varietà della vita</a:t>
            </a:r>
            <a:endParaRPr/>
          </a:p>
        </p:txBody>
      </p:sp>
      <p:sp>
        <p:nvSpPr>
          <p:cNvPr id="159" name="Google Shape;159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esseri viventi che vivono oggi sulla Terra sono molto diversi da quelli che ci vivevano nel passato: la trasformazione della vita nel tempo è chiamata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evoluzione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esempio le “piante grasse”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possono vivere in ambienti aridi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come i deserti, perché hanno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sviluppato una struttura che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trattiene l’acqua in modo molto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efficace.</a:t>
            </a:r>
            <a:endParaRPr/>
          </a:p>
        </p:txBody>
      </p:sp>
      <p:pic>
        <p:nvPicPr>
          <p:cNvPr id="160" name="Google Shape;160;p22" descr="1-1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8337" y="3752850"/>
            <a:ext cx="2938462" cy="220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2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L’unità della vita: la cellula</a:t>
            </a:r>
            <a:endParaRPr/>
          </a:p>
        </p:txBody>
      </p:sp>
      <p:sp>
        <p:nvSpPr>
          <p:cNvPr id="167" name="Google Shape;167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Tutti gli esseri viventi sono formati da unità fondamentali molto piccole, invisibili a occhio nudo: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loro scoperta fu possibile solo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dopo l’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invenzione del microscopio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350 anni fa grazie allo scienziato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inglese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Robert Hooke 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(1665). </a:t>
            </a:r>
            <a:endParaRPr/>
          </a:p>
          <a:p>
            <a:pPr marL="342900" marR="0" lvl="0" indent="-1778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23" descr="1-1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9500" y="2992437"/>
            <a:ext cx="2489200" cy="249713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3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L’unità della vita: la cellula</a:t>
            </a:r>
            <a:endParaRPr/>
          </a:p>
        </p:txBody>
      </p:sp>
      <p:sp>
        <p:nvSpPr>
          <p:cNvPr id="175" name="Google Shape;175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3594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 partire da circa 60 anni fa si è potuto vedere bene la struttura interna di una cellula e i processi che vi avvengono. Questo è stato possibile grazie a: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microscopi elettronici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riescono a ingrandire un oggetto fino a 100000 volte; 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microscopici ottici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ingrandiscono solo fino a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1000 volte.</a:t>
            </a:r>
            <a:endParaRPr/>
          </a:p>
        </p:txBody>
      </p:sp>
      <p:pic>
        <p:nvPicPr>
          <p:cNvPr id="176" name="Google Shape;176;p24" descr="1-1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2487" y="1600200"/>
            <a:ext cx="2754312" cy="412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L’unità della vita: la cellula</a:t>
            </a:r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4991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Tutti i viventi sono costituiti da cellule: gli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organismi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unicellulari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come la </a:t>
            </a:r>
            <a:r>
              <a:rPr lang="en-US" sz="26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diatomea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o i batteri, ne hanno una sola; gli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organismi pluricellulari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invece, per esempio uno </a:t>
            </a:r>
            <a:r>
              <a:rPr lang="en-US" sz="26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scoiattolo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ne hanno più di una e fino a molti miliardi.</a:t>
            </a:r>
            <a:endParaRPr/>
          </a:p>
        </p:txBody>
      </p:sp>
      <p:pic>
        <p:nvPicPr>
          <p:cNvPr id="184" name="Google Shape;184;p25" descr="1-13.jpg"/>
          <p:cNvPicPr preferRelativeResize="0"/>
          <p:nvPr/>
        </p:nvPicPr>
        <p:blipFill rotWithShape="1">
          <a:blip r:embed="rId3">
            <a:alphaModFix/>
          </a:blip>
          <a:srcRect l="7452" r="11569"/>
          <a:stretch/>
        </p:blipFill>
        <p:spPr>
          <a:xfrm>
            <a:off x="6464300" y="3594100"/>
            <a:ext cx="20447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5" descr="1-1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8900" y="1600200"/>
            <a:ext cx="2070100" cy="174783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Dentro la cellula</a:t>
            </a:r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cellule possono avere forme molto diverse, adatte per le specifiche funzioni che svolgono.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Tutte le cellule di animali e piante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possiedono però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tre elementi </a:t>
            </a:r>
            <a:b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fondamentali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membrana plasmatica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citoplasma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nucleo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93" name="Google Shape;193;p26" descr="1-15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9925" y="2730500"/>
            <a:ext cx="2474912" cy="330358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6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Dentro la cellula</a:t>
            </a:r>
            <a:endParaRPr/>
          </a:p>
        </p:txBody>
      </p:sp>
      <p:sp>
        <p:nvSpPr>
          <p:cNvPr id="200" name="Google Shape;200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Possiamo distinguere le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cellule animali 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quelle vegetali per alcune differenze visibili. Oltre alla membrana plasmatica,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cellule vegetali 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hanno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una parete esterna più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spessa e una maggiore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rigidità. Contengono inoltre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organuli chiamati cloroplasti.</a:t>
            </a:r>
            <a:endParaRPr/>
          </a:p>
        </p:txBody>
      </p:sp>
      <p:sp>
        <p:nvSpPr>
          <p:cNvPr id="201" name="Google Shape;201;p27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  <p:pic>
        <p:nvPicPr>
          <p:cNvPr id="202" name="Google Shape;202;p27" descr="1-15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9925" y="2730500"/>
            <a:ext cx="2474912" cy="3303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Dentro la cellula</a:t>
            </a:r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Cellula </a:t>
            </a:r>
            <a:b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animale</a:t>
            </a:r>
            <a:endParaRPr/>
          </a:p>
        </p:txBody>
      </p:sp>
      <p:pic>
        <p:nvPicPr>
          <p:cNvPr id="209" name="Google Shape;209;p28" descr="1-1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9875" y="1460500"/>
            <a:ext cx="7248525" cy="4643437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8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Dentro la cellula</a:t>
            </a:r>
            <a:endParaRPr/>
          </a:p>
        </p:txBody>
      </p:sp>
      <p:sp>
        <p:nvSpPr>
          <p:cNvPr id="216" name="Google Shape;216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Cellula </a:t>
            </a:r>
            <a:b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vegetale</a:t>
            </a:r>
            <a:endParaRPr/>
          </a:p>
        </p:txBody>
      </p:sp>
      <p:pic>
        <p:nvPicPr>
          <p:cNvPr id="217" name="Google Shape;217;p29" descr="1-1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6300" y="1406525"/>
            <a:ext cx="6473825" cy="494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9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Dalle cellule agli organismi </a:t>
            </a:r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cellule che abbiamo visto finora hanno un nucleo e organuli circondati da membrane: questo tipo di cellula è chiamata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eucariote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Esiste però un altro tipo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cellula: la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cellula procariote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marR="0" lvl="0" indent="-1778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0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  <p:pic>
        <p:nvPicPr>
          <p:cNvPr id="226" name="Google Shape;226;p30" descr="proca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7987" y="2844800"/>
            <a:ext cx="3198812" cy="233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Dalle cellule agli organismi </a:t>
            </a:r>
            <a:endParaRPr/>
          </a:p>
        </p:txBody>
      </p:sp>
      <p:sp>
        <p:nvSpPr>
          <p:cNvPr id="232" name="Google Shape;232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cellula procariote è più piccola, semplice e primitiva di quella eucariote. Non ha compartimenti o organuli come la cellula eucariote.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più comuni organismi formati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cellule procariote sono i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batteri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marR="0" lvl="0" indent="-1778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31" descr="1-1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3137" y="3343275"/>
            <a:ext cx="2508250" cy="182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1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Dalle cellule agli organismi </a:t>
            </a:r>
            <a:endParaRPr/>
          </a:p>
        </p:txBody>
      </p:sp>
      <p:sp>
        <p:nvSpPr>
          <p:cNvPr id="240" name="Google Shape;240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organismi unicellulari 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possono essere formati da una singola cellula eucariote o procariote mentre gli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organismi pluricellulari 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sono sempre formati da cellule di tipo eucariote.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Negli organismi pluricellulari le cellule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possono specializzare, assumendo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forme molto diverse in base al compito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preciso che svolgono. Per esempio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cellule muscolari hanno la forma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lunghi fili elastici.</a:t>
            </a:r>
            <a:endParaRPr/>
          </a:p>
        </p:txBody>
      </p:sp>
      <p:pic>
        <p:nvPicPr>
          <p:cNvPr id="241" name="Google Shape;241;p32" descr="1-19.jpg"/>
          <p:cNvPicPr preferRelativeResize="0"/>
          <p:nvPr/>
        </p:nvPicPr>
        <p:blipFill rotWithShape="1">
          <a:blip r:embed="rId3">
            <a:alphaModFix/>
          </a:blip>
          <a:srcRect r="18857"/>
          <a:stretch/>
        </p:blipFill>
        <p:spPr>
          <a:xfrm>
            <a:off x="6461125" y="3748087"/>
            <a:ext cx="2390775" cy="197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2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Dalle cellule agli organismi </a:t>
            </a:r>
            <a:endParaRPr/>
          </a:p>
        </p:txBody>
      </p:sp>
      <p:sp>
        <p:nvSpPr>
          <p:cNvPr id="248" name="Google Shape;248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Ogni cellula nasce dalla precedente con un processo di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divisione cellulare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riprodursi, la cellula procariote duplica il filamento del DNA e poi si divide, trasferendo una copia di DNA in ognuna delle due cellule figlie (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scissione binaria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divisione cellulare delle cellule eucariote è un processo più complesso, chiamato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mitosi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249" name="Google Shape;249;p33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Dalle cellule agli organismi </a:t>
            </a:r>
            <a:endParaRPr/>
          </a:p>
        </p:txBody>
      </p:sp>
      <p:sp>
        <p:nvSpPr>
          <p:cNvPr id="255" name="Google Shape;255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molti organismi pluricellulari esiste un tipo di cellula particolare che serve solo alla riproduzione sessuata: la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cellula sessuale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Esistono due tipi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cellule sessuali: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una maschile e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una femminile.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L’unione di una cellula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sessuale maschile e di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una cellula sessuale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femminile è detta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fecondazione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256" name="Google Shape;256;p34" descr="1-2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9862" y="2627312"/>
            <a:ext cx="4833937" cy="280828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4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cellula e l’energia</a:t>
            </a:r>
            <a:endParaRPr/>
          </a:p>
        </p:txBody>
      </p:sp>
      <p:sp>
        <p:nvSpPr>
          <p:cNvPr id="263" name="Google Shape;263;p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svolgere le loro funzioni, crescere e riprodursi le cellule hanno bisogno di energia, che ricavano dalle sostanze nutritive.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un processo chiamato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respirazione cellulare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uno zucchero (il glucosio) reagisce con l’ossigeno liberando energia chimica. I prodotti di scarto sono l’anidride carbonica e l’acqua.</a:t>
            </a:r>
            <a:endParaRPr/>
          </a:p>
        </p:txBody>
      </p:sp>
      <p:pic>
        <p:nvPicPr>
          <p:cNvPr id="264" name="Google Shape;264;p35" descr="1-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300" y="5075237"/>
            <a:ext cx="6121400" cy="1022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5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cellula e l’energia</a:t>
            </a:r>
            <a:endParaRPr/>
          </a:p>
        </p:txBody>
      </p:sp>
      <p:sp>
        <p:nvSpPr>
          <p:cNvPr id="271" name="Google Shape;271;p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Piante, alghe e batteri autotrofi hanno trovato un modo ingegnoso per procurarsi il glucosio.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organismi autotrofi sono in grado di catturare l’energia luminosa del Sole per trasformare l’acqua (H</a:t>
            </a:r>
            <a:r>
              <a:rPr lang="en-US" sz="2600" b="0" i="0" u="none" baseline="-25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O) e l’anidride carbonica (CO</a:t>
            </a:r>
            <a:r>
              <a:rPr lang="en-US" sz="2600" b="0" i="0" u="none" baseline="-25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 in glucosio. Questo processo è chiamato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fotosintesi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272" name="Google Shape;272;p36" descr="1-5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2525" y="4864100"/>
            <a:ext cx="6838950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6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4200"/>
              <a:buFont typeface="Arial"/>
              <a:buNone/>
            </a:pPr>
            <a:r>
              <a:rPr lang="en-US" sz="42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trasporto delle sostanze</a:t>
            </a:r>
            <a:endParaRPr/>
          </a:p>
        </p:txBody>
      </p:sp>
      <p:sp>
        <p:nvSpPr>
          <p:cNvPr id="279" name="Google Shape;279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7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None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cellule non sono mondi isolati: devono infatti assorbire le sostanze nutritive ed eliminare i prodotti di scarto. Il passaggio di queste sostanze è regolato dalla membrana plasmatica attraverso diversi meccanismi: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diffusione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osmosi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65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3E4040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6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trasporto attivo</a:t>
            </a:r>
            <a:r>
              <a:rPr lang="en-US" sz="26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280" name="Google Shape;280;p37" descr="1-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8912" y="4273550"/>
            <a:ext cx="5145087" cy="153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7"/>
          <p:cNvSpPr txBox="1"/>
          <p:nvPr/>
        </p:nvSpPr>
        <p:spPr>
          <a:xfrm>
            <a:off x="2847975" y="6356350"/>
            <a:ext cx="3448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I viventi e la cellula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949</Words>
  <Application>Microsoft Office PowerPoint</Application>
  <PresentationFormat>Presentazione su schermo (4:3)</PresentationFormat>
  <Paragraphs>121</Paragraphs>
  <Slides>24</Slides>
  <Notes>24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Tema di Office</vt:lpstr>
      <vt:lpstr>  I viventi e la cellula </vt:lpstr>
      <vt:lpstr>La varietà della vita</vt:lpstr>
      <vt:lpstr>La varietà della vita</vt:lpstr>
      <vt:lpstr>La varietà della vita</vt:lpstr>
      <vt:lpstr>La varietà della vita</vt:lpstr>
      <vt:lpstr>La varietà della vita</vt:lpstr>
      <vt:lpstr>La varietà della vita</vt:lpstr>
      <vt:lpstr>La varietà della vita</vt:lpstr>
      <vt:lpstr>La varietà della vita</vt:lpstr>
      <vt:lpstr>L’unità della vita: la cellula</vt:lpstr>
      <vt:lpstr>L’unità della vita: la cellula</vt:lpstr>
      <vt:lpstr>L’unità della vita: la cellula</vt:lpstr>
      <vt:lpstr>Dentro la cellula</vt:lpstr>
      <vt:lpstr>Dentro la cellula</vt:lpstr>
      <vt:lpstr>Dentro la cellula</vt:lpstr>
      <vt:lpstr>Dentro la cellula</vt:lpstr>
      <vt:lpstr>Dalle cellule agli organismi </vt:lpstr>
      <vt:lpstr>Dalle cellule agli organismi </vt:lpstr>
      <vt:lpstr>Dalle cellule agli organismi </vt:lpstr>
      <vt:lpstr>Dalle cellule agli organismi </vt:lpstr>
      <vt:lpstr>Dalle cellule agli organismi </vt:lpstr>
      <vt:lpstr>La cellula e l’energia</vt:lpstr>
      <vt:lpstr>La cellula e l’energia</vt:lpstr>
      <vt:lpstr>Il trasporto delle sostanze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I viventi e la cellula </dc:title>
  <cp:lastModifiedBy>seven</cp:lastModifiedBy>
  <cp:revision>1</cp:revision>
  <dcterms:modified xsi:type="dcterms:W3CDTF">2020-04-08T18:22:16Z</dcterms:modified>
</cp:coreProperties>
</file>