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40608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" name="Google Shape;87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3" name="Google Shape;12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3" name="Google Shape;13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3" name="Google Shape;14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3" name="Google Shape;15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3" name="Google Shape;17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6" name="Google Shape;18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8" name="Google Shape;20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verticale e testo" type="vertTitleAndTx">
  <p:cSld name="VERTICAL_TITLE_AND_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1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o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2" type="twoObj">
  <p:cSld name="TWO_OBJECT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>
            <a:spLocks noGrp="1"/>
          </p:cNvSpPr>
          <p:nvPr>
            <p:ph type="ctrTitle"/>
          </p:nvPr>
        </p:nvSpPr>
        <p:spPr>
          <a:xfrm>
            <a:off x="446087" y="1857375"/>
            <a:ext cx="8697912" cy="24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4900"/>
              <a:buFont typeface="Arial"/>
              <a:buNone/>
            </a:pPr>
            <a:r>
              <a:rPr lang="en-US" sz="4900" b="0" i="0" u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Unità A1</a:t>
            </a:r>
            <a:br>
              <a:rPr lang="en-US" sz="4900" b="0" i="0" u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900" b="0" i="0" u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900" b="0" i="0" u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900" b="0" i="0" u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Gli insiemi</a:t>
            </a:r>
            <a:br>
              <a:rPr lang="en-US" sz="4900" b="0" i="0" u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900" b="0" i="0" u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900" b="0" i="0" u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insiemi e la loro rappresentazione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insiemi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3" name="Google Shape;103;p15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4" name="Google Shape;104;p15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5" name="Google Shape;105;p15"/>
          <p:cNvSpPr txBox="1"/>
          <p:nvPr/>
        </p:nvSpPr>
        <p:spPr>
          <a:xfrm>
            <a:off x="330200" y="1125537"/>
            <a:ext cx="84201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Un </a:t>
            </a:r>
            <a:r>
              <a:rPr lang="en-US" sz="24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insieme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matematico è una collezione di oggetti di cui </a:t>
            </a:r>
            <a:b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si può stabilire con assoluta certezza se appartengono o meno alla collezione. Gli oggetti che formano un insieme matematico si chiamano </a:t>
            </a:r>
            <a:r>
              <a:rPr lang="en-US" sz="24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elementi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Per indicare l’appartenenza di un elemento a un dato insieme si usa il simbolo di </a:t>
            </a:r>
            <a:r>
              <a:rPr lang="en-US" sz="24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appartenenza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∈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→ l’elemento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appartiene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all’insieme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;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∉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→ l’elemento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non </a:t>
            </a:r>
            <a:br>
              <a:rPr lang="en-US" sz="24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appartiene 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all’insieme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15" descr="A1u1_e079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26150" y="4203700"/>
            <a:ext cx="2533650" cy="1582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insiemi e la loro rappresentazione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insiemi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3" name="Google Shape;113;p16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4" name="Google Shape;114;p16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5" name="Google Shape;115;p16"/>
          <p:cNvSpPr txBox="1"/>
          <p:nvPr/>
        </p:nvSpPr>
        <p:spPr>
          <a:xfrm>
            <a:off x="330200" y="1125537"/>
            <a:ext cx="8420100" cy="437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Un insieme si può rappresentare in diversi modi: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per </a:t>
            </a:r>
            <a:r>
              <a:rPr lang="en-US" sz="24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elencazione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n-US" sz="24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si scrive la lista di tutti gli elementi che appartengono all’insieme;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per </a:t>
            </a:r>
            <a:r>
              <a:rPr lang="en-US" sz="24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caratteristica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: si descrive la caratteristica che accomuna gli elementi dell’insieme;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graficamente, con i </a:t>
            </a:r>
            <a:r>
              <a:rPr lang="en-US" sz="24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diagrammi di Eulero-Venn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: si inseriscono gli elementi dell’insieme dentro una linea chiusa.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6" name="Google Shape;116;p16"/>
          <p:cNvGrpSpPr/>
          <p:nvPr/>
        </p:nvGrpSpPr>
        <p:grpSpPr>
          <a:xfrm>
            <a:off x="3636962" y="5181600"/>
            <a:ext cx="1870075" cy="1063625"/>
            <a:chOff x="3636887" y="5181562"/>
            <a:chExt cx="1870226" cy="1062905"/>
          </a:xfrm>
        </p:grpSpPr>
        <p:sp>
          <p:nvSpPr>
            <p:cNvPr id="117" name="Google Shape;117;p16"/>
            <p:cNvSpPr/>
            <p:nvPr/>
          </p:nvSpPr>
          <p:spPr>
            <a:xfrm>
              <a:off x="3650637" y="5255339"/>
              <a:ext cx="1838477" cy="971604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8" name="Google Shape;118;p16" descr="A1u1_01a_1_prova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636887" y="5181562"/>
              <a:ext cx="1870226" cy="106290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9" name="Google Shape;119;p16" descr="Schermata-2017-03-27-alle-17.15.19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76637" y="2347912"/>
            <a:ext cx="1990725" cy="44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 descr="Schermata-2017-03-27-alle-17.15.27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25675" y="3752850"/>
            <a:ext cx="4692650" cy="46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insiemi e la loro rappresentazione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7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insiemi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7" name="Google Shape;127;p17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28" name="Google Shape;128;p17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9" name="Google Shape;129;p17"/>
          <p:cNvSpPr txBox="1"/>
          <p:nvPr/>
        </p:nvSpPr>
        <p:spPr>
          <a:xfrm>
            <a:off x="330200" y="1125537"/>
            <a:ext cx="84201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24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cardinalità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di un insieme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detta anche </a:t>
            </a:r>
            <a:r>
              <a:rPr lang="en-US" sz="24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potenza di </a:t>
            </a:r>
            <a:r>
              <a:rPr lang="en-US" sz="2400" b="1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indica quanti sono gli elementi dell’insieme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 Si indica </a:t>
            </a:r>
            <a:b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con il simbolo card(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) oppure |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|.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Due insiemi si dicono </a:t>
            </a:r>
            <a:r>
              <a:rPr lang="en-US" sz="24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equipotenti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se hanno la stessa cardinalità.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17" descr="A1u1_e079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26150" y="4203700"/>
            <a:ext cx="2533650" cy="1582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8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insiemi e la loro rappresentazione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8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insiemi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7" name="Google Shape;137;p18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8" name="Google Shape;138;p18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9" name="Google Shape;139;p18"/>
          <p:cNvSpPr txBox="1"/>
          <p:nvPr/>
        </p:nvSpPr>
        <p:spPr>
          <a:xfrm>
            <a:off x="330200" y="1125537"/>
            <a:ext cx="84201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Un insieme può essere: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infinito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: non è possibile elencare tutti i suoi elementi;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finito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: ha un numero finito di elementi;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vuoto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: non ha alcun elemento (si indica con ∅ oppure </a:t>
            </a:r>
            <a:b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con {}).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18" descr="A1u1_e079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26150" y="4203700"/>
            <a:ext cx="2533650" cy="1582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 sottoinsiemi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9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insiemi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7" name="Google Shape;147;p19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8" name="Google Shape;148;p19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9" name="Google Shape;149;p19"/>
          <p:cNvSpPr txBox="1"/>
          <p:nvPr/>
        </p:nvSpPr>
        <p:spPr>
          <a:xfrm>
            <a:off x="330200" y="1125537"/>
            <a:ext cx="84201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Si dice che l’insieme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è un </a:t>
            </a:r>
            <a:r>
              <a:rPr lang="en-US" sz="24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sottoinsieme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di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se tutti gli elementi di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sono anche elementi di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 Si scrive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 ⊆ 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19" descr="Schermata-2017-03-27-alle-17.33.17.png"/>
          <p:cNvPicPr preferRelativeResize="0"/>
          <p:nvPr/>
        </p:nvPicPr>
        <p:blipFill rotWithShape="1">
          <a:blip r:embed="rId4">
            <a:alphaModFix/>
          </a:blip>
          <a:srcRect r="3262"/>
          <a:stretch/>
        </p:blipFill>
        <p:spPr>
          <a:xfrm>
            <a:off x="2235200" y="2433637"/>
            <a:ext cx="4673600" cy="264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0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 sottoinsiemi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0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insiemi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7" name="Google Shape;157;p20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8" name="Google Shape;158;p20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9" name="Google Shape;159;p20"/>
          <p:cNvSpPr txBox="1"/>
          <p:nvPr/>
        </p:nvSpPr>
        <p:spPr>
          <a:xfrm>
            <a:off x="330200" y="1125537"/>
            <a:ext cx="84201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Un insieme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è un </a:t>
            </a:r>
            <a:r>
              <a:rPr lang="en-US" sz="24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sottoinsieme proprio 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non è vuoto e se tutti gli elementi di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sono elementi di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ma c’è almeno un elemento di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che non appartiene a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Un insieme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è un </a:t>
            </a:r>
            <a:r>
              <a:rPr lang="en-US" sz="24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sottoinsieme improprio 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è vuoto oppure se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coincide con l’insieme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20" descr="A1u1_02a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81300" y="2659062"/>
            <a:ext cx="3581400" cy="1849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1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 sottoinsiemi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1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insiemi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7" name="Google Shape;167;p21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8" name="Google Shape;168;p21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9" name="Google Shape;169;p21"/>
          <p:cNvSpPr txBox="1"/>
          <p:nvPr/>
        </p:nvSpPr>
        <p:spPr>
          <a:xfrm>
            <a:off x="330200" y="1125537"/>
            <a:ext cx="84201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Si chiama </a:t>
            </a:r>
            <a:r>
              <a:rPr lang="en-US" sz="24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insieme delle parti 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e si indica con il simbolo ℘(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), l’insieme formato da tutti i sottoinsiemi, propri e impropri, di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Esempio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Se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 = {a, b, c}, allora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℘(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) = {∅, {a}, {b}, {c}, {a, b}, {a, c}, {b, c}, {a, b, c}}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p21" descr="522391_mon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72112" y="3830637"/>
            <a:ext cx="3322637" cy="2414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2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Le operazioni con gli insiemi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2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insiemi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7" name="Google Shape;177;p22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8" name="Google Shape;178;p22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9" name="Google Shape;179;p22"/>
          <p:cNvSpPr txBox="1"/>
          <p:nvPr/>
        </p:nvSpPr>
        <p:spPr>
          <a:xfrm>
            <a:off x="330200" y="1125537"/>
            <a:ext cx="84201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L’</a:t>
            </a:r>
            <a:r>
              <a:rPr lang="en-US" sz="24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intersezione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 ∩ 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è l’insieme formato da tutti gli elementi che appartengono sia all’insieme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sia all’insieme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0" name="Google Shape;180;p22"/>
          <p:cNvGrpSpPr/>
          <p:nvPr/>
        </p:nvGrpSpPr>
        <p:grpSpPr>
          <a:xfrm>
            <a:off x="2749550" y="2794000"/>
            <a:ext cx="3644900" cy="2400300"/>
            <a:chOff x="2750089" y="2793211"/>
            <a:chExt cx="3643823" cy="2400467"/>
          </a:xfrm>
        </p:grpSpPr>
        <p:sp>
          <p:nvSpPr>
            <p:cNvPr id="181" name="Google Shape;181;p22"/>
            <p:cNvSpPr/>
            <p:nvPr/>
          </p:nvSpPr>
          <p:spPr>
            <a:xfrm>
              <a:off x="2774511" y="3484463"/>
              <a:ext cx="2520000" cy="1692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22"/>
            <p:cNvSpPr/>
            <p:nvPr/>
          </p:nvSpPr>
          <p:spPr>
            <a:xfrm>
              <a:off x="3857630" y="3484463"/>
              <a:ext cx="2520000" cy="1692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3" name="Google Shape;183;p22" descr="A1u1_03b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750089" y="2793211"/>
              <a:ext cx="3643823" cy="240046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3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Le operazioni con gli insiemi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3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insiemi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0" name="Google Shape;190;p23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1" name="Google Shape;191;p23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2" name="Google Shape;192;p23"/>
          <p:cNvSpPr txBox="1"/>
          <p:nvPr/>
        </p:nvSpPr>
        <p:spPr>
          <a:xfrm>
            <a:off x="330200" y="1125537"/>
            <a:ext cx="84201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L’</a:t>
            </a:r>
            <a:r>
              <a:rPr lang="en-US" sz="24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unione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 ∪ 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è l’insieme formato da tutti gli elementi che appartengono all’insieme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oppure all’insieme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presi una sola volta.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3" descr="A1u1_03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49550" y="2794000"/>
            <a:ext cx="3644900" cy="2284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Le operazioni con gli insiemi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4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insiemi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0" name="Google Shape;200;p24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1" name="Google Shape;201;p24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2" name="Google Shape;202;p24"/>
          <p:cNvSpPr txBox="1"/>
          <p:nvPr/>
        </p:nvSpPr>
        <p:spPr>
          <a:xfrm>
            <a:off x="330200" y="1125537"/>
            <a:ext cx="8420100" cy="144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24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differenza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 − 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è l’insieme formato da tutti gli elementi che appartengono all’insieme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e non appartengono all’insieme </a:t>
            </a:r>
            <a:r>
              <a:rPr lang="en-US" sz="2400" b="0" i="1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3" name="Google Shape;203;p24"/>
          <p:cNvGrpSpPr/>
          <p:nvPr/>
        </p:nvGrpSpPr>
        <p:grpSpPr>
          <a:xfrm>
            <a:off x="2749550" y="2794000"/>
            <a:ext cx="3644900" cy="2400300"/>
            <a:chOff x="2750089" y="2793211"/>
            <a:chExt cx="3643823" cy="2400467"/>
          </a:xfrm>
        </p:grpSpPr>
        <p:sp>
          <p:nvSpPr>
            <p:cNvPr id="204" name="Google Shape;204;p24"/>
            <p:cNvSpPr/>
            <p:nvPr/>
          </p:nvSpPr>
          <p:spPr>
            <a:xfrm>
              <a:off x="3859801" y="3487567"/>
              <a:ext cx="2520000" cy="1692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5" name="Google Shape;205;p24" descr="A1u1_03g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750089" y="2793211"/>
              <a:ext cx="3643823" cy="240046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5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Le operazioni con gli insiemi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25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insiemi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2" name="Google Shape;212;p25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3" name="Google Shape;213;p25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4" name="Google Shape;214;p25"/>
          <p:cNvSpPr txBox="1"/>
          <p:nvPr/>
        </p:nvSpPr>
        <p:spPr>
          <a:xfrm>
            <a:off x="330200" y="1125537"/>
            <a:ext cx="8420100" cy="171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Si chiama </a:t>
            </a:r>
            <a:r>
              <a:rPr lang="en-US" sz="2400" b="1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partizione</a:t>
            </a:r>
            <a:r>
              <a:rPr lang="en-US" sz="2400" b="0" i="0" u="none" strike="noStrike" cap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di un insieme una suddivisione dell’insieme di partenza in due o più sottoinsiemi tali che nessuno sia vuoto, siano tra loro disgiunti e la loro unione sia uguale all’insieme di partenza.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5" name="Google Shape;215;p25"/>
          <p:cNvGrpSpPr/>
          <p:nvPr/>
        </p:nvGrpSpPr>
        <p:grpSpPr>
          <a:xfrm>
            <a:off x="2628900" y="3257550"/>
            <a:ext cx="3886200" cy="2346325"/>
            <a:chOff x="2628236" y="3258096"/>
            <a:chExt cx="3887528" cy="2345584"/>
          </a:xfrm>
        </p:grpSpPr>
        <p:sp>
          <p:nvSpPr>
            <p:cNvPr id="216" name="Google Shape;216;p25"/>
            <p:cNvSpPr/>
            <p:nvPr/>
          </p:nvSpPr>
          <p:spPr>
            <a:xfrm>
              <a:off x="2656460" y="3287890"/>
              <a:ext cx="3815996" cy="2268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7" name="Google Shape;217;p25" descr="A1u1_03l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28236" y="3258096"/>
              <a:ext cx="3887528" cy="234558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363</Words>
  <Application>Microsoft Office PowerPoint</Application>
  <PresentationFormat>Presentazione su schermo (4:3)</PresentationFormat>
  <Paragraphs>62</Paragraphs>
  <Slides>12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Tema di Office</vt:lpstr>
      <vt:lpstr>Unità A1  Gli insiemi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Unità A1  Gli insiemi  </dc:title>
  <cp:lastModifiedBy>seven</cp:lastModifiedBy>
  <cp:revision>1</cp:revision>
  <dcterms:modified xsi:type="dcterms:W3CDTF">2020-04-13T14:43:23Z</dcterms:modified>
</cp:coreProperties>
</file>