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7" r:id="rId2"/>
    <p:sldId id="276" r:id="rId3"/>
    <p:sldId id="278" r:id="rId4"/>
    <p:sldId id="268" r:id="rId5"/>
    <p:sldId id="279" r:id="rId6"/>
    <p:sldId id="260" r:id="rId7"/>
    <p:sldId id="258" r:id="rId8"/>
    <p:sldId id="277" r:id="rId9"/>
    <p:sldId id="263" r:id="rId10"/>
    <p:sldId id="262" r:id="rId11"/>
    <p:sldId id="261" r:id="rId12"/>
    <p:sldId id="264" r:id="rId13"/>
    <p:sldId id="265" r:id="rId14"/>
    <p:sldId id="266" r:id="rId15"/>
    <p:sldId id="272" r:id="rId1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ivision" id="{690A1D11-919A-6046-B109-0A8E74B67EC4}">
          <p14:sldIdLst>
            <p14:sldId id="257"/>
            <p14:sldId id="276"/>
            <p14:sldId id="278"/>
            <p14:sldId id="268"/>
            <p14:sldId id="279"/>
            <p14:sldId id="260"/>
            <p14:sldId id="258"/>
            <p14:sldId id="277"/>
            <p14:sldId id="263"/>
            <p14:sldId id="262"/>
            <p14:sldId id="261"/>
            <p14:sldId id="264"/>
            <p14:sldId id="265"/>
            <p14:sldId id="266"/>
            <p14:sldId id="272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FFBB"/>
    <a:srgbClr val="CBEAFF"/>
    <a:srgbClr val="FFD0F2"/>
    <a:srgbClr val="ECDBFF"/>
    <a:srgbClr val="EBD9FF"/>
    <a:srgbClr val="E3F4FF"/>
    <a:srgbClr val="E2C9FF"/>
    <a:srgbClr val="B9DEFF"/>
    <a:srgbClr val="73FB79"/>
    <a:srgbClr val="FDFF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31"/>
    <p:restoredTop sz="94421"/>
  </p:normalViewPr>
  <p:slideViewPr>
    <p:cSldViewPr snapToGrid="0" snapToObjects="1">
      <p:cViewPr>
        <p:scale>
          <a:sx n="90" d="100"/>
          <a:sy n="90" d="100"/>
        </p:scale>
        <p:origin x="-648" y="-3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6A97E-A21D-3748-9004-BD39580D2AB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BBACA-0431-8E40-8C5A-9EA2698291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038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CBD74-B511-3040-993D-8B38F51462CC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D1841-C3C3-0445-BE78-8E5BDEDC45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78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1841-C3C3-0445-BE78-8E5BDEDC45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08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28" y="133894"/>
            <a:ext cx="9487194" cy="6560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3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3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7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32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6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6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459" y="210680"/>
            <a:ext cx="9377082" cy="651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5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8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775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E40B8-001F-8942-80DE-6F1F93B09C67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DAF1C-07B1-FC4E-8A05-6A8BCE17FAF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4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ular Callout 21"/>
          <p:cNvSpPr/>
          <p:nvPr/>
        </p:nvSpPr>
        <p:spPr>
          <a:xfrm>
            <a:off x="2125860" y="4037258"/>
            <a:ext cx="5654664" cy="673029"/>
          </a:xfrm>
          <a:prstGeom prst="wedgeRoundRectCallout">
            <a:avLst>
              <a:gd name="adj1" fmla="val -27872"/>
              <a:gd name="adj2" fmla="val -9407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In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questo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riquadro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ci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sono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6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mele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vengono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tre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gruppi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da 2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mele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ciascuno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39774" y="4922934"/>
            <a:ext cx="2352039" cy="1487572"/>
          </a:xfrm>
          <a:prstGeom prst="roundRect">
            <a:avLst/>
          </a:prstGeom>
          <a:gradFill flip="none" rotWithShape="1">
            <a:gsLst>
              <a:gs pos="0">
                <a:srgbClr val="76D6FF"/>
              </a:gs>
              <a:gs pos="100000">
                <a:schemeClr val="bg1"/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ular Callout 12"/>
          <p:cNvSpPr/>
          <p:nvPr/>
        </p:nvSpPr>
        <p:spPr>
          <a:xfrm>
            <a:off x="4336263" y="2094826"/>
            <a:ext cx="4554071" cy="1552379"/>
          </a:xfrm>
          <a:prstGeom prst="wedgeRoundRectCallout">
            <a:avLst>
              <a:gd name="adj1" fmla="val -58470"/>
              <a:gd name="adj2" fmla="val -9299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consiste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nel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separare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un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gruppo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di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oggetti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tanti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piccoli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gruppi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uguali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tra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loro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53" y="1541165"/>
            <a:ext cx="2929026" cy="292902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6776" y="5651521"/>
            <a:ext cx="602287" cy="5953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6490" y="5016644"/>
            <a:ext cx="602287" cy="5953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307" y="5691071"/>
            <a:ext cx="602287" cy="5953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308" y="5006686"/>
            <a:ext cx="602287" cy="595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4126" y="4961885"/>
            <a:ext cx="602287" cy="5953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5507" y="5657156"/>
            <a:ext cx="602287" cy="59531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765653" y="4922934"/>
            <a:ext cx="958117" cy="1487572"/>
          </a:xfrm>
          <a:prstGeom prst="roundRect">
            <a:avLst/>
          </a:prstGeom>
          <a:gradFill flip="none" rotWithShape="1">
            <a:gsLst>
              <a:gs pos="0">
                <a:srgbClr val="76D6FF"/>
              </a:gs>
              <a:gs pos="100000">
                <a:schemeClr val="bg1"/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5967953" y="4922934"/>
            <a:ext cx="958117" cy="1487572"/>
          </a:xfrm>
          <a:prstGeom prst="roundRect">
            <a:avLst/>
          </a:prstGeom>
          <a:gradFill flip="none" rotWithShape="1">
            <a:gsLst>
              <a:gs pos="0">
                <a:srgbClr val="76D6FF"/>
              </a:gs>
              <a:gs pos="100000">
                <a:schemeClr val="bg1"/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7143356" y="4922934"/>
            <a:ext cx="958117" cy="1487572"/>
          </a:xfrm>
          <a:prstGeom prst="roundRect">
            <a:avLst/>
          </a:prstGeom>
          <a:gradFill flip="none" rotWithShape="1">
            <a:gsLst>
              <a:gs pos="0">
                <a:srgbClr val="76D6FF"/>
              </a:gs>
              <a:gs pos="100000">
                <a:schemeClr val="bg1"/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497" y="5024811"/>
            <a:ext cx="602287" cy="5953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412" y="5691071"/>
            <a:ext cx="602287" cy="5953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867" y="5006686"/>
            <a:ext cx="602287" cy="59531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187" y="5691071"/>
            <a:ext cx="602287" cy="5953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435" y="4978346"/>
            <a:ext cx="602287" cy="59531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1270" y="5691071"/>
            <a:ext cx="602287" cy="5953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54187" y="5259544"/>
            <a:ext cx="65390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 smtClean="0"/>
              <a:t>=</a:t>
            </a:r>
            <a:endParaRPr lang="en-US" sz="4400" b="1" dirty="0"/>
          </a:p>
        </p:txBody>
      </p:sp>
      <p:sp>
        <p:nvSpPr>
          <p:cNvPr id="23" name="Rettangolo 22"/>
          <p:cNvSpPr/>
          <p:nvPr/>
        </p:nvSpPr>
        <p:spPr>
          <a:xfrm>
            <a:off x="988828" y="520995"/>
            <a:ext cx="8144540" cy="14353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endParaRPr lang="it-IT" sz="9600" dirty="0"/>
          </a:p>
        </p:txBody>
      </p:sp>
    </p:spTree>
    <p:extLst>
      <p:ext uri="{BB962C8B-B14F-4D97-AF65-F5344CB8AC3E}">
        <p14:creationId xmlns:p14="http://schemas.microsoft.com/office/powerpoint/2010/main" val="98733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15076" y="4152670"/>
            <a:ext cx="2016721" cy="100814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8761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ounded Rectangular Callout 12"/>
          <p:cNvSpPr/>
          <p:nvPr/>
        </p:nvSpPr>
        <p:spPr>
          <a:xfrm>
            <a:off x="477562" y="2003486"/>
            <a:ext cx="4264767" cy="554724"/>
          </a:xfrm>
          <a:prstGeom prst="wedgeRoundRectCallout">
            <a:avLst>
              <a:gd name="adj1" fmla="val -14489"/>
              <a:gd name="adj2" fmla="val -7443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Prova con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qualche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calcolo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492" y="98611"/>
            <a:ext cx="2193920" cy="219392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4978151" y="3528666"/>
            <a:ext cx="958117" cy="1689635"/>
          </a:xfrm>
          <a:prstGeom prst="roundRect">
            <a:avLst/>
          </a:prstGeom>
          <a:gradFill flip="none" rotWithShape="1">
            <a:gsLst>
              <a:gs pos="0">
                <a:srgbClr val="B9DEFF"/>
              </a:gs>
              <a:gs pos="100000">
                <a:schemeClr val="bg1"/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274155" y="3528666"/>
            <a:ext cx="958117" cy="1689635"/>
          </a:xfrm>
          <a:prstGeom prst="roundRect">
            <a:avLst/>
          </a:prstGeom>
          <a:gradFill flip="none" rotWithShape="1">
            <a:gsLst>
              <a:gs pos="0">
                <a:srgbClr val="B9DEFF"/>
              </a:gs>
              <a:gs pos="100000">
                <a:schemeClr val="bg1"/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8422157" y="3528666"/>
            <a:ext cx="958117" cy="1689635"/>
          </a:xfrm>
          <a:prstGeom prst="roundRect">
            <a:avLst/>
          </a:prstGeom>
          <a:gradFill flip="none" rotWithShape="1">
            <a:gsLst>
              <a:gs pos="0">
                <a:srgbClr val="B9DEFF"/>
              </a:gs>
              <a:gs pos="100000">
                <a:schemeClr val="bg1"/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31347" y="2604938"/>
            <a:ext cx="3119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Assegna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le 10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banane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parti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uguali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alle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scimmie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4518" y="5216963"/>
            <a:ext cx="304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10 ÷ </a:t>
            </a:r>
            <a:r>
              <a:rPr lang="en-US" sz="4800" b="1" dirty="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 = 5</a:t>
            </a:r>
            <a:endParaRPr lang="en-US" sz="4800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875312" y="2003486"/>
            <a:ext cx="0" cy="453056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415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Rounded Rectangle 19"/>
          <p:cNvSpPr/>
          <p:nvPr/>
        </p:nvSpPr>
        <p:spPr>
          <a:xfrm>
            <a:off x="2643238" y="4143616"/>
            <a:ext cx="2016721" cy="100814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138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085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1949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9879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0533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6256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2203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067" y="4181290"/>
            <a:ext cx="756399" cy="882859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121" y="3276733"/>
            <a:ext cx="1033633" cy="10336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800" y="3249230"/>
            <a:ext cx="982355" cy="98235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5492" y="5933446"/>
            <a:ext cx="4007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Dieci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diviso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due è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uguale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a cinque.</a:t>
            </a:r>
          </a:p>
          <a:p>
            <a:pPr algn="ctr"/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Ogni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scimmia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ha 5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banane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0211" y="3598587"/>
            <a:ext cx="343451" cy="35532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295326" y="1877103"/>
            <a:ext cx="3834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16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palloni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da basket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sono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stati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dati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a 4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ragazzi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uguale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quantità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1735" y="2499675"/>
            <a:ext cx="1051878" cy="1133906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4494" y="2464681"/>
            <a:ext cx="926064" cy="1133906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22" y="2594562"/>
            <a:ext cx="892014" cy="107496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2012" y="2490968"/>
            <a:ext cx="932001" cy="92337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Rounded Rectangle 39"/>
          <p:cNvSpPr/>
          <p:nvPr/>
        </p:nvSpPr>
        <p:spPr>
          <a:xfrm>
            <a:off x="6126153" y="3528666"/>
            <a:ext cx="958117" cy="1689635"/>
          </a:xfrm>
          <a:prstGeom prst="roundRect">
            <a:avLst/>
          </a:prstGeom>
          <a:gradFill flip="none" rotWithShape="1">
            <a:gsLst>
              <a:gs pos="0">
                <a:srgbClr val="B9DEFF"/>
              </a:gs>
              <a:gs pos="100000">
                <a:schemeClr val="bg1"/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9820" y="3992725"/>
            <a:ext cx="343451" cy="35532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3601" y="4435855"/>
            <a:ext cx="343451" cy="35532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3784" y="4781291"/>
            <a:ext cx="343451" cy="35532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4973" y="3913450"/>
            <a:ext cx="343451" cy="35532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7024" y="3576530"/>
            <a:ext cx="343451" cy="35532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5335" y="4335033"/>
            <a:ext cx="343451" cy="35532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8828" y="4725566"/>
            <a:ext cx="343451" cy="35532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1153" y="3619232"/>
            <a:ext cx="343451" cy="35532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1953" y="3788296"/>
            <a:ext cx="343451" cy="35532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5174" y="4247330"/>
            <a:ext cx="343451" cy="35532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4744" y="4781291"/>
            <a:ext cx="343451" cy="35532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6081" y="3724266"/>
            <a:ext cx="343451" cy="35532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7674" y="4080070"/>
            <a:ext cx="343451" cy="35532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08220" y="4581482"/>
            <a:ext cx="343451" cy="35532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8658" y="4705944"/>
            <a:ext cx="343451" cy="35532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5601938" y="5209723"/>
            <a:ext cx="304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16 ÷ 4 = 4</a:t>
            </a:r>
            <a:endParaRPr lang="en-US" sz="4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875312" y="5898045"/>
            <a:ext cx="42547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sedici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diviso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quattro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è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uguale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quattro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algn="ctr"/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Ogni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ragazzo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ha 4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palloni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549" y="-38478"/>
            <a:ext cx="816292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45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3788983" y="1770239"/>
            <a:ext cx="4696535" cy="859848"/>
          </a:xfrm>
          <a:prstGeom prst="wedgeRoundRectCallout">
            <a:avLst>
              <a:gd name="adj1" fmla="val -57083"/>
              <a:gd name="adj2" fmla="val -1086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linea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dei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numeri ci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aiuta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a fare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calcoli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con la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4878" y="1402005"/>
            <a:ext cx="1678602" cy="167860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198187" y="2850469"/>
            <a:ext cx="4627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Proviamo ad eseguire:  20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diviso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4.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55048" y="5619596"/>
            <a:ext cx="304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20 ÷ 4 = 5</a:t>
            </a:r>
            <a:endParaRPr lang="en-US" sz="48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930260"/>
              </p:ext>
            </p:extLst>
          </p:nvPr>
        </p:nvGraphicFramePr>
        <p:xfrm>
          <a:off x="709829" y="4776123"/>
          <a:ext cx="855272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  <a:gridCol w="427636"/>
              </a:tblGrid>
              <a:tr h="2644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775644"/>
              </p:ext>
            </p:extLst>
          </p:nvPr>
        </p:nvGraphicFramePr>
        <p:xfrm>
          <a:off x="471271" y="4494394"/>
          <a:ext cx="900816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  <a:gridCol w="428960"/>
              </a:tblGrid>
              <a:tr h="2011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11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13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14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15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16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18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19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  <a:endParaRPr lang="en-US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3455048" y="3285770"/>
            <a:ext cx="6024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Partiamo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da 20 e contiamo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all’indietro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gruppi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di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4.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765059" y="3671443"/>
            <a:ext cx="238898" cy="3995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urved Down Arrow 64"/>
          <p:cNvSpPr/>
          <p:nvPr/>
        </p:nvSpPr>
        <p:spPr>
          <a:xfrm flipH="1">
            <a:off x="5832390" y="4070948"/>
            <a:ext cx="1672280" cy="400875"/>
          </a:xfrm>
          <a:prstGeom prst="curved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Curved Down Arrow 66"/>
          <p:cNvSpPr/>
          <p:nvPr/>
        </p:nvSpPr>
        <p:spPr>
          <a:xfrm flipH="1">
            <a:off x="4114411" y="4070948"/>
            <a:ext cx="1672280" cy="400875"/>
          </a:xfrm>
          <a:prstGeom prst="curved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Curved Down Arrow 67"/>
          <p:cNvSpPr/>
          <p:nvPr/>
        </p:nvSpPr>
        <p:spPr>
          <a:xfrm flipH="1">
            <a:off x="2396431" y="4070948"/>
            <a:ext cx="1672280" cy="400875"/>
          </a:xfrm>
          <a:prstGeom prst="curved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Curved Down Arrow 68"/>
          <p:cNvSpPr/>
          <p:nvPr/>
        </p:nvSpPr>
        <p:spPr>
          <a:xfrm flipH="1">
            <a:off x="678451" y="4070948"/>
            <a:ext cx="1672280" cy="400875"/>
          </a:xfrm>
          <a:prstGeom prst="curved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514179" y="5231100"/>
            <a:ext cx="487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There are five groups of four in twenty.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4" name="Curved Down Arrow 73"/>
          <p:cNvSpPr/>
          <p:nvPr/>
        </p:nvSpPr>
        <p:spPr>
          <a:xfrm flipH="1">
            <a:off x="7550369" y="4063332"/>
            <a:ext cx="1672280" cy="400875"/>
          </a:xfrm>
          <a:prstGeom prst="curved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49729" y="531628"/>
            <a:ext cx="8512820" cy="10207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LINEA DEI NUMERI</a:t>
            </a:r>
            <a:endParaRPr lang="it-IT" sz="7200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2143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627929" y="1833053"/>
            <a:ext cx="2496582" cy="3191435"/>
          </a:xfrm>
          <a:prstGeom prst="wedgeRoundRectCallout">
            <a:avLst>
              <a:gd name="adj1" fmla="val 19275"/>
              <a:gd name="adj2" fmla="val 5763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Spesso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capita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la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può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essere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fatta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perfettamente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; la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quantità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resta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fuori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è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chiamata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resto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51" y="4897999"/>
            <a:ext cx="1953793" cy="195379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3405488" y="3062423"/>
            <a:ext cx="1374481" cy="145528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36052" y="1697745"/>
            <a:ext cx="4972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Prova a distribuire 19 ossa tra 4 cani.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86757" y="5662066"/>
            <a:ext cx="6766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19 ÷ 4 = 4 resto 3</a:t>
            </a:r>
            <a:endParaRPr lang="en-US" sz="4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2780" y="4976552"/>
            <a:ext cx="61592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Ogni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cani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avrà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4 ossa, ma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tuttavia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resteranno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3 ossa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potranno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essere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dirty="0" err="1" smtClean="0">
                <a:latin typeface="Arial" charset="0"/>
                <a:ea typeface="Arial" charset="0"/>
                <a:cs typeface="Arial" charset="0"/>
              </a:rPr>
              <a:t>distribuite</a:t>
            </a: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1600" b="1" u="sng" dirty="0" smtClean="0">
                <a:latin typeface="Arial" charset="0"/>
                <a:ea typeface="Arial" charset="0"/>
                <a:cs typeface="Arial" charset="0"/>
              </a:rPr>
              <a:t>Tale </a:t>
            </a:r>
            <a:r>
              <a:rPr lang="en-US" sz="1600" b="1" u="sng" dirty="0" err="1" smtClean="0">
                <a:latin typeface="Arial" charset="0"/>
                <a:ea typeface="Arial" charset="0"/>
                <a:cs typeface="Arial" charset="0"/>
              </a:rPr>
              <a:t>quantità</a:t>
            </a:r>
            <a:r>
              <a:rPr lang="en-US" sz="1600" b="1" u="sng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u="sng" dirty="0" err="1" smtClean="0">
                <a:latin typeface="Arial" charset="0"/>
                <a:ea typeface="Arial" charset="0"/>
                <a:cs typeface="Arial" charset="0"/>
              </a:rPr>
              <a:t>si</a:t>
            </a:r>
            <a:r>
              <a:rPr lang="en-US" sz="1600" b="1" u="sng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u="sng" dirty="0" err="1" smtClean="0">
                <a:latin typeface="Arial" charset="0"/>
                <a:ea typeface="Arial" charset="0"/>
                <a:cs typeface="Arial" charset="0"/>
              </a:rPr>
              <a:t>chiama</a:t>
            </a:r>
            <a:r>
              <a:rPr lang="en-US" sz="1600" b="1" u="sng" dirty="0" smtClean="0">
                <a:latin typeface="Arial" charset="0"/>
                <a:ea typeface="Arial" charset="0"/>
                <a:cs typeface="Arial" charset="0"/>
              </a:rPr>
              <a:t> resto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537047" y="3262113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875457" y="3583919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78010" y="3938904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ounded Rectangle 17"/>
          <p:cNvSpPr/>
          <p:nvPr/>
        </p:nvSpPr>
        <p:spPr>
          <a:xfrm>
            <a:off x="4930000" y="3062423"/>
            <a:ext cx="1374481" cy="145528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995462" y="3231901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32001" y="3529767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03919" y="4154152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Rounded Rectangle 21"/>
          <p:cNvSpPr/>
          <p:nvPr/>
        </p:nvSpPr>
        <p:spPr>
          <a:xfrm>
            <a:off x="6454512" y="3062423"/>
            <a:ext cx="1374481" cy="145528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81177" y="3121313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19951" y="3457937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01993" y="4135811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Rounded Rectangle 25"/>
          <p:cNvSpPr/>
          <p:nvPr/>
        </p:nvSpPr>
        <p:spPr>
          <a:xfrm>
            <a:off x="7979024" y="3062423"/>
            <a:ext cx="1374481" cy="145528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255391" y="3132755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487110" y="3449567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59120" y="4106743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69"/>
          <a:stretch/>
        </p:blipFill>
        <p:spPr>
          <a:xfrm>
            <a:off x="3550868" y="2274798"/>
            <a:ext cx="1013647" cy="9945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8866" y="2002160"/>
            <a:ext cx="833156" cy="13434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258"/>
          <a:stretch/>
        </p:blipFill>
        <p:spPr>
          <a:xfrm>
            <a:off x="6448122" y="2194272"/>
            <a:ext cx="1323580" cy="10071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9939" y="2090910"/>
            <a:ext cx="956597" cy="107212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780107" y="3883833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76309" y="4151323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435506" y="3859504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004467" y="3780308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255391" y="3766379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00751" y="4601983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77822" y="4628691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23680" y="4619353"/>
            <a:ext cx="607458" cy="2960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ttangolo 9"/>
          <p:cNvSpPr/>
          <p:nvPr/>
        </p:nvSpPr>
        <p:spPr>
          <a:xfrm>
            <a:off x="627929" y="404037"/>
            <a:ext cx="8725576" cy="129370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6000" dirty="0" smtClean="0">
                <a:latin typeface="Arial Rounded MT Bold" panose="020F0704030504030204" pitchFamily="34" charset="0"/>
              </a:rPr>
              <a:t>IL RESTO</a:t>
            </a:r>
            <a:endParaRPr lang="it-IT" sz="6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64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3520090" y="1913736"/>
            <a:ext cx="5874921" cy="805646"/>
          </a:xfrm>
          <a:prstGeom prst="wedgeRoundRectCallout">
            <a:avLst>
              <a:gd name="adj1" fmla="val -53128"/>
              <a:gd name="adj2" fmla="val 210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Noi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possiamo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scrivere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resto,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anche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, sotto forma di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frazione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o come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numero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decimale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374" y="1554518"/>
            <a:ext cx="1858101" cy="185810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028522" y="2856215"/>
            <a:ext cx="38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Quindi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13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diviso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4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sarà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?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8630" y="4267626"/>
            <a:ext cx="551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13 ÷ 4 = 3 resto di 1</a:t>
            </a:r>
            <a:endParaRPr lang="en-US" sz="4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49374" y="3309053"/>
            <a:ext cx="1631092" cy="95262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3207905" y="3309053"/>
            <a:ext cx="1631092" cy="95262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4966436" y="3309053"/>
            <a:ext cx="1631092" cy="95262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6724967" y="3309053"/>
            <a:ext cx="1631092" cy="95262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815096" y="3428170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473491" y="3460248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723644" y="3829756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402055" y="3836375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546151" y="3459265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202238" y="3403252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472489" y="3863333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176302" y="3858499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353317" y="3473249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324878" y="3873082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833981" y="3459265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986289" y="3880819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7049661" y="3429099"/>
            <a:ext cx="283534" cy="2835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3097770" y="5066069"/>
            <a:ext cx="540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Ci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saranno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3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gruppi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uguali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ed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uno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diverso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4429314" y="4876105"/>
            <a:ext cx="133636" cy="2261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7238023" y="4876105"/>
            <a:ext cx="61408" cy="2227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489694" y="5542998"/>
            <a:ext cx="6010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Il resto vale 1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su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gruppi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di 4.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Ecco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quindi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possiamo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anche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scrivere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...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7096256" y="3858499"/>
            <a:ext cx="283534" cy="283534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7702860" y="3470165"/>
            <a:ext cx="283534" cy="283534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7609312" y="3873082"/>
            <a:ext cx="283534" cy="283534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256359" y="5853537"/>
            <a:ext cx="1056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3 ¼  </a:t>
            </a:r>
            <a:endParaRPr lang="en-US" sz="4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731351" y="5853537"/>
            <a:ext cx="1198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3.25</a:t>
            </a:r>
            <a:endParaRPr lang="en-US" sz="4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285933" y="6113413"/>
            <a:ext cx="445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-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077913" y="5598431"/>
            <a:ext cx="1123752" cy="461665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B8FFBB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 charset="0"/>
                <a:ea typeface="Arial" charset="0"/>
                <a:cs typeface="Arial" charset="0"/>
              </a:rPr>
              <a:t>¼ </a:t>
            </a:r>
            <a:r>
              <a:rPr lang="en-US" sz="1200" i="1" dirty="0" err="1" smtClean="0">
                <a:latin typeface="Arial" charset="0"/>
                <a:ea typeface="Arial" charset="0"/>
                <a:cs typeface="Arial" charset="0"/>
              </a:rPr>
              <a:t>iè</a:t>
            </a:r>
            <a:r>
              <a:rPr lang="en-US" sz="1200" i="1" dirty="0" smtClean="0">
                <a:latin typeface="Arial" charset="0"/>
                <a:ea typeface="Arial" charset="0"/>
                <a:cs typeface="Arial" charset="0"/>
              </a:rPr>
              <a:t> la </a:t>
            </a:r>
            <a:r>
              <a:rPr lang="en-US" sz="1200" i="1" dirty="0" err="1" smtClean="0">
                <a:latin typeface="Arial" charset="0"/>
                <a:ea typeface="Arial" charset="0"/>
                <a:cs typeface="Arial" charset="0"/>
              </a:rPr>
              <a:t>stessa</a:t>
            </a:r>
            <a:r>
              <a:rPr lang="en-US" sz="1200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i="1" dirty="0" err="1" smtClean="0">
                <a:latin typeface="Arial" charset="0"/>
                <a:ea typeface="Arial" charset="0"/>
                <a:cs typeface="Arial" charset="0"/>
              </a:rPr>
              <a:t>cosa</a:t>
            </a:r>
            <a:r>
              <a:rPr lang="en-US" sz="1200" i="1" dirty="0" smtClean="0">
                <a:latin typeface="Arial" charset="0"/>
                <a:ea typeface="Arial" charset="0"/>
                <a:cs typeface="Arial" charset="0"/>
              </a:rPr>
              <a:t> di  0.25</a:t>
            </a:r>
            <a:endParaRPr lang="en-US" sz="1200" i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0" name="Straight Arrow Connector 69"/>
          <p:cNvCxnSpPr>
            <a:stCxn id="69" idx="1"/>
          </p:cNvCxnSpPr>
          <p:nvPr/>
        </p:nvCxnSpPr>
        <p:spPr>
          <a:xfrm flipH="1">
            <a:off x="7834185" y="5829264"/>
            <a:ext cx="243728" cy="1678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1815096" y="425302"/>
            <a:ext cx="6540963" cy="1382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6000" dirty="0" smtClean="0">
                <a:latin typeface="Arial Black" panose="020B0A04020102020204" pitchFamily="34" charset="0"/>
              </a:rPr>
              <a:t>RESTO</a:t>
            </a:r>
            <a:endParaRPr lang="it-IT" sz="6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50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2302361" y="1860178"/>
            <a:ext cx="7138321" cy="938762"/>
          </a:xfrm>
          <a:prstGeom prst="wedgeRoundRectCallout">
            <a:avLst>
              <a:gd name="adj1" fmla="val -53621"/>
              <a:gd name="adj2" fmla="val -4855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può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essere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scritta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diversi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modi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Proviamo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15 per 3 ...</a:t>
            </a:r>
            <a:endParaRPr lang="en-US" sz="24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287" y="1552377"/>
            <a:ext cx="1621763" cy="162176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718304" y="3233224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421835" y="3665556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05862" y="3239827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655637" y="3244268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42396" y="3603854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25269" y="4082018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2783" y="3603853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122220" y="3356475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9273" y="4131235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41830" y="3755064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065781" y="4073453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261938" y="3755493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464064" y="4201496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663165" y="3809904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544176" y="3323464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249064"/>
              </p:ext>
            </p:extLst>
          </p:nvPr>
        </p:nvGraphicFramePr>
        <p:xfrm>
          <a:off x="583090" y="4714117"/>
          <a:ext cx="2394147" cy="1631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049"/>
                <a:gridCol w="798049"/>
                <a:gridCol w="798049"/>
              </a:tblGrid>
              <a:tr h="16310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Oval 23"/>
          <p:cNvSpPr/>
          <p:nvPr/>
        </p:nvSpPr>
        <p:spPr>
          <a:xfrm>
            <a:off x="687243" y="4838479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988710" y="5106652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74134" y="5380647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966660" y="5645297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88305" y="5960457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484877" y="4844366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786344" y="5112539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45274" y="5279778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 rot="266711">
            <a:off x="1570822" y="5655706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724711" y="5987280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563941" y="4763317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296214" y="5084627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268999" y="5429776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575651" y="5615938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365543" y="5971392"/>
            <a:ext cx="279437" cy="27943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1543896" y="4193509"/>
            <a:ext cx="443735" cy="415466"/>
          </a:xfrm>
          <a:prstGeom prst="down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3259204" y="3191287"/>
            <a:ext cx="0" cy="33806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633336" y="5360292"/>
            <a:ext cx="2556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Quindici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diviso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tre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is è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pari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a cinque.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Ci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sono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tre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grupi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di  cinque in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quindici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09091" y="3182495"/>
            <a:ext cx="304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charset="0"/>
                <a:ea typeface="Arial" charset="0"/>
                <a:cs typeface="Arial" charset="0"/>
              </a:rPr>
              <a:t>15 </a:t>
            </a:r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÷ 3 = 5</a:t>
            </a:r>
            <a:endParaRPr lang="en-US" sz="4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40777" y="4583432"/>
            <a:ext cx="2595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Questo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è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simbolo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della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4396189" y="3901084"/>
            <a:ext cx="166846" cy="59594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542748" y="3154618"/>
            <a:ext cx="0" cy="338065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3400084" y="5244849"/>
            <a:ext cx="3028318" cy="178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ttangolo 49"/>
          <p:cNvSpPr/>
          <p:nvPr/>
        </p:nvSpPr>
        <p:spPr>
          <a:xfrm>
            <a:off x="627929" y="404037"/>
            <a:ext cx="8725576" cy="129370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5400" dirty="0" smtClean="0">
                <a:latin typeface="Arial Rounded MT Bold" panose="020F0704030504030204" pitchFamily="34" charset="0"/>
              </a:rPr>
              <a:t>SEGNO della DIVISIONE</a:t>
            </a:r>
            <a:endParaRPr lang="it-IT" sz="5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87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475129" y="1593372"/>
            <a:ext cx="6732492" cy="840983"/>
          </a:xfrm>
          <a:prstGeom prst="wedgeRoundRectCallout">
            <a:avLst>
              <a:gd name="adj1" fmla="val 54764"/>
              <a:gd name="adj2" fmla="val 1750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Noi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usiamo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la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in diverse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situazioni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Ecco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qualche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esempio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7247" y="1217178"/>
            <a:ext cx="1855694" cy="185569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65" y="2682777"/>
            <a:ext cx="2409265" cy="1606177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70112" y="4127797"/>
            <a:ext cx="2306170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un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gruppo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di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persone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squadre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più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piccole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65" y="4725965"/>
            <a:ext cx="2409265" cy="1606177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55276" y="6146133"/>
            <a:ext cx="2135841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Inserire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lo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stesso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numero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di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prodotti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nelle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scatole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2118" y="2682776"/>
            <a:ext cx="2409266" cy="1606177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579160" y="4127797"/>
            <a:ext cx="1795181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Condividere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cibo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con amici e con la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famiglia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2117" y="4725965"/>
            <a:ext cx="2409266" cy="1606177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3343835" y="6146133"/>
            <a:ext cx="2265829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conto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sz="1200" dirty="0" err="1" smtClean="0">
                <a:latin typeface="Arial" charset="0"/>
                <a:ea typeface="Arial" charset="0"/>
                <a:cs typeface="Arial" charset="0"/>
              </a:rPr>
              <a:t>una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pizzeria.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22577" y="2772424"/>
            <a:ext cx="372483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Ogni</a:t>
            </a:r>
            <a:r>
              <a:rPr lang="en-US" sz="2000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volta</a:t>
            </a:r>
            <a:r>
              <a:rPr lang="en-US" sz="2000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sz="2000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operiamo</a:t>
            </a:r>
            <a:r>
              <a:rPr lang="en-US" sz="2000" i="1" dirty="0" smtClean="0">
                <a:latin typeface="Arial" charset="0"/>
                <a:ea typeface="Arial" charset="0"/>
                <a:cs typeface="Arial" charset="0"/>
              </a:rPr>
              <a:t> la </a:t>
            </a:r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000" i="1" dirty="0" smtClean="0">
                <a:latin typeface="Arial" charset="0"/>
                <a:ea typeface="Arial" charset="0"/>
                <a:cs typeface="Arial" charset="0"/>
              </a:rPr>
              <a:t>, vi </a:t>
            </a:r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saranno</a:t>
            </a:r>
            <a:r>
              <a:rPr lang="en-US" sz="2000" i="1" dirty="0" smtClean="0">
                <a:latin typeface="Arial" charset="0"/>
                <a:ea typeface="Arial" charset="0"/>
                <a:cs typeface="Arial" charset="0"/>
              </a:rPr>
              <a:t> parole del </a:t>
            </a:r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tipo</a:t>
            </a:r>
            <a:r>
              <a:rPr lang="en-US" sz="2000" i="1" dirty="0" smtClean="0">
                <a:latin typeface="Arial" charset="0"/>
                <a:ea typeface="Arial" charset="0"/>
                <a:cs typeface="Arial" charset="0"/>
              </a:rPr>
              <a:t>:</a:t>
            </a:r>
            <a:endParaRPr lang="en-US" sz="2000" i="1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dividere</a:t>
            </a:r>
            <a:endParaRPr lang="en-US" sz="2400" b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resto</a:t>
            </a:r>
          </a:p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condividere</a:t>
            </a:r>
            <a:endParaRPr lang="en-US" sz="2400" b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gruppi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di</a:t>
            </a:r>
          </a:p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per</a:t>
            </a:r>
          </a:p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ogni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27929" y="404037"/>
            <a:ext cx="8725576" cy="129370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dirty="0" smtClean="0">
                <a:latin typeface="Arial Rounded MT Bold" panose="020F0704030504030204" pitchFamily="34" charset="0"/>
              </a:rPr>
              <a:t>Quando possiamo usare la divisione?</a:t>
            </a:r>
            <a:endParaRPr lang="it-IT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2115174" y="1713741"/>
            <a:ext cx="5799174" cy="956882"/>
          </a:xfrm>
          <a:prstGeom prst="wedgeRoundRectCallout">
            <a:avLst>
              <a:gd name="adj1" fmla="val -38755"/>
              <a:gd name="adj2" fmla="val 7865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È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importante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ricordare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questi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termini: </a:t>
            </a:r>
            <a:r>
              <a:rPr lang="en-US" sz="2400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dividendo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divisore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e </a:t>
            </a:r>
            <a:r>
              <a:rPr lang="en-US" sz="2400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quoziente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271" y="2430928"/>
            <a:ext cx="2041204" cy="204120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315396" y="2902134"/>
            <a:ext cx="5398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400" b="1" dirty="0" smtClean="0">
                <a:latin typeface="Arial" charset="0"/>
                <a:ea typeface="Arial" charset="0"/>
                <a:cs typeface="Arial" charset="0"/>
              </a:rPr>
              <a:t>14 ÷ 2 = 7</a:t>
            </a:r>
            <a:endParaRPr lang="en-US" sz="6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7442" y="4136575"/>
            <a:ext cx="7450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Dividendo</a:t>
            </a:r>
            <a:r>
              <a:rPr lang="en-US" sz="3500" b="1" dirty="0" smtClean="0">
                <a:latin typeface="Arial" charset="0"/>
                <a:ea typeface="Arial" charset="0"/>
                <a:cs typeface="Arial" charset="0"/>
              </a:rPr>
              <a:t> ÷ </a:t>
            </a:r>
            <a:r>
              <a:rPr lang="en-US" sz="3500" b="1" dirty="0" err="1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Divisore</a:t>
            </a:r>
            <a:r>
              <a:rPr lang="en-US" sz="3500" b="1" dirty="0" smtClean="0">
                <a:latin typeface="Arial" charset="0"/>
                <a:ea typeface="Arial" charset="0"/>
                <a:cs typeface="Arial" charset="0"/>
              </a:rPr>
              <a:t> = </a:t>
            </a:r>
            <a:r>
              <a:rPr lang="en-US" sz="3500" b="1" dirty="0" err="1" smtClean="0">
                <a:solidFill>
                  <a:schemeClr val="accent4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Quoziente</a:t>
            </a:r>
            <a:endParaRPr lang="en-US" sz="3500" b="1" dirty="0">
              <a:solidFill>
                <a:schemeClr val="accent4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155576" y="3878445"/>
            <a:ext cx="215153" cy="28757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642847" y="3878444"/>
            <a:ext cx="227609" cy="31632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14761" y="3878444"/>
            <a:ext cx="95121" cy="32330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878600" y="4924740"/>
            <a:ext cx="1752600" cy="1455282"/>
          </a:xfrm>
          <a:prstGeom prst="roundRect">
            <a:avLst/>
          </a:prstGeom>
          <a:gradFill flip="none" rotWithShape="1">
            <a:gsLst>
              <a:gs pos="0">
                <a:srgbClr val="B9DEFF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 </a:t>
            </a:r>
            <a:r>
              <a:rPr lang="en-US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dividendo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è la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quantità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vogliamo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75955" y="4924740"/>
            <a:ext cx="1715492" cy="1455282"/>
          </a:xfrm>
          <a:prstGeom prst="roundRect">
            <a:avLst/>
          </a:prstGeom>
          <a:gradFill flip="none" rotWithShape="1">
            <a:gsLst>
              <a:gs pos="0">
                <a:srgbClr val="FFD0F2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divisore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è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numero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di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parti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vogliamo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ottenere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36202" y="4924740"/>
            <a:ext cx="1752600" cy="1455282"/>
          </a:xfrm>
          <a:prstGeom prst="roundRect">
            <a:avLst/>
          </a:prstGeom>
          <a:gradFill flip="none" rotWithShape="1">
            <a:gsLst>
              <a:gs pos="0">
                <a:srgbClr val="FDFF6D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  </a:t>
            </a:r>
            <a:r>
              <a:rPr lang="en-US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quoziente</a:t>
            </a:r>
            <a:r>
              <a:rPr lang="en-US" b="1" u="sng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è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risultato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della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27929" y="404037"/>
            <a:ext cx="8725576" cy="129370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latin typeface="Arial Rounded MT Bold" panose="020F0704030504030204" pitchFamily="34" charset="0"/>
              </a:rPr>
              <a:t>Dividendo, divisore e quoziente</a:t>
            </a:r>
            <a:endParaRPr lang="it-IT" sz="4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9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2958353" y="1818221"/>
            <a:ext cx="6140824" cy="954355"/>
          </a:xfrm>
          <a:prstGeom prst="wedgeRoundRectCallout">
            <a:avLst>
              <a:gd name="adj1" fmla="val -54953"/>
              <a:gd name="adj2" fmla="val 1828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Nell’operazione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di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visione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dividendo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ed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quoziante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possono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essere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scambiati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4" y="1445411"/>
            <a:ext cx="1871530" cy="187153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90146" y="2930275"/>
            <a:ext cx="3888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Arial" charset="0"/>
                <a:ea typeface="Arial" charset="0"/>
                <a:cs typeface="Arial" charset="0"/>
              </a:rPr>
              <a:t>21 ÷ </a:t>
            </a:r>
            <a:r>
              <a:rPr lang="en-US" sz="60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US" sz="6000" b="1" dirty="0" smtClean="0">
                <a:latin typeface="Arial" charset="0"/>
                <a:ea typeface="Arial" charset="0"/>
                <a:cs typeface="Arial" charset="0"/>
              </a:rPr>
              <a:t> = </a:t>
            </a:r>
            <a:r>
              <a:rPr lang="en-US" sz="6000" b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7</a:t>
            </a:r>
            <a:endParaRPr lang="en-US" sz="60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4444" y="2930275"/>
            <a:ext cx="3888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Arial" charset="0"/>
                <a:ea typeface="Arial" charset="0"/>
                <a:cs typeface="Arial" charset="0"/>
              </a:rPr>
              <a:t>21 ÷ </a:t>
            </a:r>
            <a:r>
              <a:rPr lang="en-US" sz="6000" b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7</a:t>
            </a:r>
            <a:r>
              <a:rPr lang="en-US" sz="6000" b="1" dirty="0" smtClean="0">
                <a:latin typeface="Arial" charset="0"/>
                <a:ea typeface="Arial" charset="0"/>
                <a:cs typeface="Arial" charset="0"/>
              </a:rPr>
              <a:t> = </a:t>
            </a:r>
            <a:r>
              <a:rPr lang="en-US" sz="60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endParaRPr lang="en-US" sz="6000" b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274603" y="4103638"/>
            <a:ext cx="7412196" cy="538605"/>
          </a:xfrm>
          <a:prstGeom prst="wedgeRoundRectCallout">
            <a:avLst>
              <a:gd name="adj1" fmla="val -47800"/>
              <a:gd name="adj2" fmla="val 1452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Ecco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un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esempio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5304" y="4814661"/>
            <a:ext cx="483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108 ÷        = </a:t>
            </a:r>
            <a:r>
              <a:rPr lang="en-US" sz="4800" b="1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2" name="Rectangle 1"/>
          <p:cNvSpPr/>
          <p:nvPr/>
        </p:nvSpPr>
        <p:spPr>
          <a:xfrm>
            <a:off x="4551200" y="4907995"/>
            <a:ext cx="1041524" cy="66629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01071" y="5656547"/>
            <a:ext cx="6159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Se </a:t>
            </a:r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sappiano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108 ÷ 3, è </a:t>
            </a:r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pari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a 36.</a:t>
            </a:r>
          </a:p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allora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u="sng" dirty="0" err="1" smtClean="0">
                <a:latin typeface="Arial" charset="0"/>
                <a:ea typeface="Arial" charset="0"/>
                <a:cs typeface="Arial" charset="0"/>
              </a:rPr>
              <a:t>numero</a:t>
            </a:r>
            <a:r>
              <a:rPr lang="en-US" sz="2400" b="1" u="sng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u="sng" dirty="0" err="1" smtClean="0">
                <a:latin typeface="Arial" charset="0"/>
                <a:ea typeface="Arial" charset="0"/>
                <a:cs typeface="Arial" charset="0"/>
              </a:rPr>
              <a:t>mancante</a:t>
            </a:r>
            <a:r>
              <a:rPr lang="en-US" sz="2400" b="1" u="sng" dirty="0" smtClean="0">
                <a:latin typeface="Arial" charset="0"/>
                <a:ea typeface="Arial" charset="0"/>
                <a:cs typeface="Arial" charset="0"/>
              </a:rPr>
              <a:t> è 36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627929" y="404037"/>
            <a:ext cx="8725576" cy="129370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4000" b="1" dirty="0" smtClean="0">
                <a:latin typeface="Arial Rounded MT Bold" panose="020F0704030504030204" pitchFamily="34" charset="0"/>
              </a:rPr>
              <a:t>Possiamo scambiare qualcosa?</a:t>
            </a:r>
            <a:endParaRPr lang="it-IT" sz="40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6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3009490" y="1503883"/>
            <a:ext cx="6359821" cy="869576"/>
          </a:xfrm>
          <a:prstGeom prst="wedgeRoundRectCallout">
            <a:avLst>
              <a:gd name="adj1" fmla="val -54557"/>
              <a:gd name="adj2" fmla="val 24075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Quindici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sedie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devono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essere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disposte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cinque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alla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volta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lungo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una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fila.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Quantefile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si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avranno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023" y="1175667"/>
            <a:ext cx="2143841" cy="214384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82" y="3180672"/>
            <a:ext cx="506638" cy="9322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82" y="4258351"/>
            <a:ext cx="506638" cy="9322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82" y="5344996"/>
            <a:ext cx="506638" cy="9322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039" y="3180672"/>
            <a:ext cx="506638" cy="9322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039" y="4258351"/>
            <a:ext cx="506638" cy="9322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039" y="5344995"/>
            <a:ext cx="506638" cy="9322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010" y="3180672"/>
            <a:ext cx="506638" cy="9322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010" y="4258350"/>
            <a:ext cx="506638" cy="93221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010" y="5344995"/>
            <a:ext cx="506638" cy="9322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243" y="3180672"/>
            <a:ext cx="506638" cy="9322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0780" y="4258350"/>
            <a:ext cx="506638" cy="9322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243" y="5344995"/>
            <a:ext cx="506638" cy="9322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242" y="3180672"/>
            <a:ext cx="506638" cy="93221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242" y="4258349"/>
            <a:ext cx="506638" cy="9322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242" y="5344992"/>
            <a:ext cx="506638" cy="93221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48105" y="3295324"/>
            <a:ext cx="331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latin typeface="Arial" charset="0"/>
                <a:ea typeface="Arial" charset="0"/>
                <a:cs typeface="Arial" charset="0"/>
              </a:rPr>
              <a:t>15 </a:t>
            </a:r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- </a:t>
            </a:r>
            <a:r>
              <a:rPr lang="en-US" sz="4800" b="1" dirty="0">
                <a:latin typeface="Arial" charset="0"/>
                <a:ea typeface="Arial" charset="0"/>
                <a:cs typeface="Arial" charset="0"/>
              </a:rPr>
              <a:t>5</a:t>
            </a:r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 = 10</a:t>
            </a:r>
            <a:endParaRPr lang="en-US" sz="4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05306" y="2494563"/>
            <a:ext cx="4568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Possiamo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risolvere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la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, operando con la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sottrazione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gruppi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di 5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sedie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48105" y="4368530"/>
            <a:ext cx="331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10 - </a:t>
            </a:r>
            <a:r>
              <a:rPr lang="en-US" sz="4800" b="1" dirty="0">
                <a:latin typeface="Arial" charset="0"/>
                <a:ea typeface="Arial" charset="0"/>
                <a:cs typeface="Arial" charset="0"/>
              </a:rPr>
              <a:t>5</a:t>
            </a:r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b="1" smtClean="0">
                <a:latin typeface="Arial" charset="0"/>
                <a:ea typeface="Arial" charset="0"/>
                <a:cs typeface="Arial" charset="0"/>
              </a:rPr>
              <a:t>=   5</a:t>
            </a:r>
            <a:endParaRPr lang="en-US" sz="4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48105" y="5441736"/>
            <a:ext cx="331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5 - </a:t>
            </a:r>
            <a:r>
              <a:rPr lang="en-US" sz="4800" b="1" dirty="0">
                <a:latin typeface="Arial" charset="0"/>
                <a:ea typeface="Arial" charset="0"/>
                <a:cs typeface="Arial" charset="0"/>
              </a:rPr>
              <a:t>5</a:t>
            </a:r>
            <a:r>
              <a:rPr lang="en-US" sz="4800" b="1" dirty="0" smtClean="0">
                <a:latin typeface="Arial" charset="0"/>
                <a:ea typeface="Arial" charset="0"/>
                <a:cs typeface="Arial" charset="0"/>
              </a:rPr>
              <a:t> =   0</a:t>
            </a:r>
            <a:endParaRPr lang="en-US" sz="4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Rounded Rectangular Callout 25"/>
          <p:cNvSpPr/>
          <p:nvPr/>
        </p:nvSpPr>
        <p:spPr>
          <a:xfrm>
            <a:off x="7333130" y="3400963"/>
            <a:ext cx="1972235" cy="2718704"/>
          </a:xfrm>
          <a:prstGeom prst="wedgeRoundRectCallout">
            <a:avLst>
              <a:gd name="adj1" fmla="val -43703"/>
              <a:gd name="adj2" fmla="val 1685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Ci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saranno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tre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file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sedie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algn="ctr"/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Questo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metodo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di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operare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è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chiamato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della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sottrazione</a:t>
            </a:r>
            <a:r>
              <a:rPr lang="en-US" b="1" u="sng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ripetuta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627929" y="404037"/>
            <a:ext cx="8725576" cy="10207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latin typeface="Arial Rounded MT Bold" panose="020F0704030504030204" pitchFamily="34" charset="0"/>
              </a:rPr>
              <a:t>Divisioni e sottrazioni: quale legame?</a:t>
            </a:r>
            <a:endParaRPr lang="it-IT" sz="32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261764"/>
              </p:ext>
            </p:extLst>
          </p:nvPr>
        </p:nvGraphicFramePr>
        <p:xfrm>
          <a:off x="848426" y="3060584"/>
          <a:ext cx="3711238" cy="2697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1238"/>
              </a:tblGrid>
              <a:tr h="26976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Rounded Rectangular Callout 12"/>
          <p:cNvSpPr/>
          <p:nvPr/>
        </p:nvSpPr>
        <p:spPr>
          <a:xfrm>
            <a:off x="3438153" y="1704359"/>
            <a:ext cx="5799651" cy="968189"/>
          </a:xfrm>
          <a:prstGeom prst="wedgeRoundRectCallout">
            <a:avLst>
              <a:gd name="adj1" fmla="val -54931"/>
              <a:gd name="adj2" fmla="val 1810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è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l’operazione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inversa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della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moltiplicazione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970" y="1185939"/>
            <a:ext cx="2128685" cy="212868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1644" y="4918064"/>
            <a:ext cx="604022" cy="674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8058" y="4025716"/>
            <a:ext cx="604022" cy="674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156" y="3204900"/>
            <a:ext cx="604022" cy="674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373" y="3175683"/>
            <a:ext cx="604022" cy="674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9017" y="4070414"/>
            <a:ext cx="604022" cy="6743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2635" y="4078474"/>
            <a:ext cx="604022" cy="6743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7099" y="4097130"/>
            <a:ext cx="604022" cy="6743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8039" y="4935421"/>
            <a:ext cx="604022" cy="6743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4434" y="4952048"/>
            <a:ext cx="604022" cy="6743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7099" y="4935421"/>
            <a:ext cx="604022" cy="6743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0607" y="3181269"/>
            <a:ext cx="604022" cy="6743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6789" y="3236555"/>
            <a:ext cx="604022" cy="67433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665012"/>
              </p:ext>
            </p:extLst>
          </p:nvPr>
        </p:nvGraphicFramePr>
        <p:xfrm>
          <a:off x="5035376" y="2844858"/>
          <a:ext cx="3884525" cy="333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219"/>
                <a:gridCol w="869219"/>
                <a:gridCol w="595193"/>
                <a:gridCol w="779929"/>
                <a:gridCol w="770965"/>
              </a:tblGrid>
              <a:tr h="319108">
                <a:tc gridSpan="5"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Se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sappiamo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che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...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4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4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4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4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485">
                <a:tc>
                  <a:txBody>
                    <a:bodyPr/>
                    <a:lstStyle/>
                    <a:p>
                      <a:pPr algn="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x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9108">
                <a:tc gridSpan="5"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Ne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consegue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...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4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4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4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4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485">
                <a:tc>
                  <a:txBody>
                    <a:bodyPr/>
                    <a:lstStyle/>
                    <a:p>
                      <a:pPr algn="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x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485">
                <a:tc>
                  <a:txBody>
                    <a:bodyPr/>
                    <a:lstStyle/>
                    <a:p>
                      <a:pPr algn="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1485">
                <a:tc>
                  <a:txBody>
                    <a:bodyPr/>
                    <a:lstStyle/>
                    <a:p>
                      <a:pPr algn="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</a:t>
                      </a: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200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sz="42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43536" y="5800581"/>
            <a:ext cx="4600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Puoi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aiutarti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con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gli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schieramenti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!</a:t>
            </a:r>
            <a:endParaRPr lang="en-US" sz="2000" b="1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627929" y="404037"/>
            <a:ext cx="8725576" cy="10207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latin typeface="Arial Rounded MT Bold" panose="020F0704030504030204" pitchFamily="34" charset="0"/>
              </a:rPr>
              <a:t>Divisioni e moltiplicazioni: quale legame?</a:t>
            </a:r>
            <a:endParaRPr lang="it-IT" sz="32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45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3263152" y="1604679"/>
            <a:ext cx="6069362" cy="1211145"/>
          </a:xfrm>
          <a:prstGeom prst="wedgeRoundRectCallout">
            <a:avLst>
              <a:gd name="adj1" fmla="val -53558"/>
              <a:gd name="adj2" fmla="val 1638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non è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altro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una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frazione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893" y="1277543"/>
            <a:ext cx="1867634" cy="186763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228270" y="2178468"/>
            <a:ext cx="35392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 smtClean="0">
                <a:latin typeface="Arial" charset="0"/>
                <a:ea typeface="Arial" charset="0"/>
                <a:cs typeface="Arial" charset="0"/>
              </a:rPr>
              <a:t>significa</a:t>
            </a:r>
            <a:r>
              <a:rPr lang="en-US" sz="22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>
                <a:latin typeface="Arial" charset="0"/>
                <a:ea typeface="Arial" charset="0"/>
                <a:cs typeface="Arial" charset="0"/>
              </a:rPr>
              <a:t>3 </a:t>
            </a:r>
            <a:r>
              <a:rPr lang="en-US" sz="2200" b="1" dirty="0" err="1" smtClean="0">
                <a:latin typeface="Arial" charset="0"/>
                <a:ea typeface="Arial" charset="0"/>
                <a:cs typeface="Arial" charset="0"/>
              </a:rPr>
              <a:t>diviso</a:t>
            </a:r>
            <a:r>
              <a:rPr lang="en-US" sz="2200" b="1" dirty="0" smtClean="0">
                <a:latin typeface="Arial" charset="0"/>
                <a:ea typeface="Arial" charset="0"/>
                <a:cs typeface="Arial" charset="0"/>
              </a:rPr>
              <a:t> 4.</a:t>
            </a:r>
            <a:endParaRPr lang="en-US" sz="22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6576" y="2026803"/>
            <a:ext cx="4303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 charset="0"/>
                <a:ea typeface="Arial" charset="0"/>
                <a:cs typeface="Arial" charset="0"/>
              </a:rPr>
              <a:t>3</a:t>
            </a:r>
          </a:p>
          <a:p>
            <a:r>
              <a:rPr lang="en-US" sz="2200" b="1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905541" y="2413810"/>
            <a:ext cx="3227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78049" y="2958800"/>
            <a:ext cx="80370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Prendere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un’unità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e </a:t>
            </a:r>
          </a:p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dividerla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per </a:t>
            </a:r>
            <a:r>
              <a:rPr lang="en-US" sz="2400" b="1" u="sng" dirty="0" smtClean="0">
                <a:latin typeface="Arial" charset="0"/>
                <a:ea typeface="Arial" charset="0"/>
                <a:cs typeface="Arial" charset="0"/>
              </a:rPr>
              <a:t>due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algn="ctr"/>
            <a:endParaRPr lang="en-US" sz="2400" b="1" dirty="0">
              <a:latin typeface="Arial" charset="0"/>
              <a:ea typeface="Arial" charset="0"/>
              <a:cs typeface="Arial" charset="0"/>
            </a:endParaRPr>
          </a:p>
          <a:p>
            <a:pPr lvl="0" algn="ctr"/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Prendere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un’unità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e </a:t>
            </a:r>
          </a:p>
          <a:p>
            <a:pPr lvl="0" algn="ctr"/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dividerla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per </a:t>
            </a:r>
            <a:r>
              <a:rPr lang="en-US" sz="2400" b="1" u="sng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tre</a:t>
            </a:r>
            <a:r>
              <a:rPr lang="en-US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2400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2400" b="1" dirty="0" smtClean="0">
              <a:latin typeface="Arial" charset="0"/>
              <a:ea typeface="Arial" charset="0"/>
              <a:cs typeface="Arial" charset="0"/>
            </a:endParaRPr>
          </a:p>
          <a:p>
            <a:pPr lvl="0" algn="ctr"/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Prendere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un’unità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e </a:t>
            </a:r>
          </a:p>
          <a:p>
            <a:pPr lvl="0" algn="ctr"/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dividerla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per </a:t>
            </a:r>
            <a:r>
              <a:rPr lang="en-US" sz="2400" b="1" u="sng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quattro</a:t>
            </a:r>
            <a:r>
              <a:rPr lang="en-US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2400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7151" y="2998137"/>
            <a:ext cx="430305" cy="646331"/>
          </a:xfrm>
          <a:prstGeom prst="rect">
            <a:avLst/>
          </a:prstGeom>
          <a:gradFill flip="none" rotWithShape="1">
            <a:gsLst>
              <a:gs pos="0">
                <a:srgbClr val="FFD0F2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latin typeface="Arial" charset="0"/>
                <a:ea typeface="Arial" charset="0"/>
                <a:cs typeface="Arial" charset="0"/>
              </a:rPr>
              <a:t>1</a:t>
            </a: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2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021977" y="3320012"/>
            <a:ext cx="3227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77151" y="4081925"/>
            <a:ext cx="430305" cy="646331"/>
          </a:xfrm>
          <a:prstGeom prst="rect">
            <a:avLst/>
          </a:prstGeom>
          <a:gradFill flip="none" rotWithShape="1">
            <a:gsLst>
              <a:gs pos="0">
                <a:srgbClr val="B9DEFF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latin typeface="Arial" charset="0"/>
                <a:ea typeface="Arial" charset="0"/>
                <a:cs typeface="Arial" charset="0"/>
              </a:rPr>
              <a:t>1</a:t>
            </a: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3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030945" y="4414055"/>
            <a:ext cx="3227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77151" y="5150728"/>
            <a:ext cx="430305" cy="646331"/>
          </a:xfrm>
          <a:prstGeom prst="rect">
            <a:avLst/>
          </a:prstGeom>
          <a:gradFill flip="none" rotWithShape="1">
            <a:gsLst>
              <a:gs pos="0">
                <a:srgbClr val="73FB79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latin typeface="Arial" charset="0"/>
                <a:ea typeface="Arial" charset="0"/>
                <a:cs typeface="Arial" charset="0"/>
              </a:rPr>
              <a:t>1</a:t>
            </a: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4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030938" y="5474488"/>
            <a:ext cx="3227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30547" y="3119962"/>
            <a:ext cx="777594" cy="461665"/>
          </a:xfrm>
          <a:prstGeom prst="rect">
            <a:avLst/>
          </a:prstGeom>
          <a:gradFill flip="none" rotWithShape="1">
            <a:gsLst>
              <a:gs pos="0">
                <a:srgbClr val="FFD0F2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÷ 2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30547" y="4232283"/>
            <a:ext cx="777594" cy="461665"/>
          </a:xfrm>
          <a:prstGeom prst="rect">
            <a:avLst/>
          </a:prstGeom>
          <a:gradFill flip="none" rotWithShape="1">
            <a:gsLst>
              <a:gs pos="0">
                <a:srgbClr val="B9DEFF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÷ 3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30550" y="5280909"/>
            <a:ext cx="777594" cy="461665"/>
          </a:xfrm>
          <a:prstGeom prst="rect">
            <a:avLst/>
          </a:prstGeom>
          <a:gradFill flip="none" rotWithShape="1">
            <a:gsLst>
              <a:gs pos="0">
                <a:srgbClr val="73FB79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÷ 4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627929" y="404037"/>
            <a:ext cx="8725576" cy="10207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latin typeface="Arial Rounded MT Bold" panose="020F0704030504030204" pitchFamily="34" charset="0"/>
              </a:rPr>
              <a:t>Divisioni e frazioni</a:t>
            </a:r>
            <a:endParaRPr lang="it-IT" sz="32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83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525686" y="1559334"/>
            <a:ext cx="3343834" cy="1571724"/>
          </a:xfrm>
          <a:prstGeom prst="wedgeRoundRectCallout">
            <a:avLst>
              <a:gd name="adj1" fmla="val 58269"/>
              <a:gd name="adj2" fmla="val 15869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un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numero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per </a:t>
            </a:r>
            <a:r>
              <a:rPr lang="en-US" sz="2400" b="1" u="sng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10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significa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spostare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uno</a:t>
            </a:r>
            <a:r>
              <a:rPr lang="en-US" sz="2400" b="1" u="sng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spazio</a:t>
            </a:r>
            <a:endParaRPr lang="en-US" sz="2400" b="1" u="sng" dirty="0" smtClean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destra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723" y="1462208"/>
            <a:ext cx="1786481" cy="178648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6" name="Rounded Rectangular Callout 5"/>
          <p:cNvSpPr/>
          <p:nvPr/>
        </p:nvSpPr>
        <p:spPr>
          <a:xfrm>
            <a:off x="6069107" y="1559334"/>
            <a:ext cx="3343834" cy="1571724"/>
          </a:xfrm>
          <a:prstGeom prst="wedgeRoundRectCallout">
            <a:avLst>
              <a:gd name="adj1" fmla="val -55404"/>
              <a:gd name="adj2" fmla="val -12079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un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numero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per </a:t>
            </a:r>
            <a:r>
              <a:rPr lang="en-US" sz="2400" b="1" u="sng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100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spostare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u="sng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due </a:t>
            </a:r>
            <a:r>
              <a:rPr lang="en-US" sz="2400" b="1" u="sng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spazi</a:t>
            </a:r>
            <a:endParaRPr lang="en-US" sz="2400" b="1" u="sng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lvl="0" algn="ctr"/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a 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destra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783784"/>
              </p:ext>
            </p:extLst>
          </p:nvPr>
        </p:nvGraphicFramePr>
        <p:xfrm>
          <a:off x="1183583" y="3408572"/>
          <a:ext cx="288514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285"/>
                <a:gridCol w="721285"/>
                <a:gridCol w="721285"/>
                <a:gridCol w="721285"/>
              </a:tblGrid>
              <a:tr h="48679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U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795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795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556363"/>
              </p:ext>
            </p:extLst>
          </p:nvPr>
        </p:nvGraphicFramePr>
        <p:xfrm>
          <a:off x="5786080" y="3408572"/>
          <a:ext cx="288514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285"/>
                <a:gridCol w="721285"/>
                <a:gridCol w="721285"/>
                <a:gridCol w="721285"/>
              </a:tblGrid>
              <a:tr h="48679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U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79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795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2415482" y="4322109"/>
            <a:ext cx="421341" cy="331694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05765" y="4295215"/>
            <a:ext cx="421341" cy="331694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335654" y="4308662"/>
            <a:ext cx="1079499" cy="36307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061796" y="4324350"/>
            <a:ext cx="1079499" cy="36307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21777" y="5088132"/>
            <a:ext cx="3808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latin typeface="Arial" charset="0"/>
                <a:ea typeface="Arial" charset="0"/>
                <a:cs typeface="Arial" charset="0"/>
              </a:rPr>
              <a:t>570 ÷ 10 = 57</a:t>
            </a:r>
            <a:endParaRPr lang="en-US" sz="40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22122" y="5088132"/>
            <a:ext cx="4390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5700 ÷ 100 = 57</a:t>
            </a:r>
            <a:endParaRPr lang="en-US" sz="40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0144" y="5778218"/>
            <a:ext cx="8037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Se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numero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è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decimale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basta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spostare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la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virgola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destra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di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uno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o due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spazi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, a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seconda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della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i="1" dirty="0" err="1" smtClean="0"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000" b="1" i="1" dirty="0" smtClean="0">
                <a:latin typeface="Arial" charset="0"/>
                <a:ea typeface="Arial" charset="0"/>
                <a:cs typeface="Arial" charset="0"/>
              </a:rPr>
              <a:t> per 10, 100…1000.</a:t>
            </a:r>
            <a:endParaRPr lang="en-US" sz="2000" b="1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627929" y="404037"/>
            <a:ext cx="8725576" cy="10207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latin typeface="Arial Rounded MT Bold" panose="020F0704030504030204" pitchFamily="34" charset="0"/>
              </a:rPr>
              <a:t>Divisioni per 10, 100..1000</a:t>
            </a:r>
            <a:endParaRPr lang="it-IT" sz="32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85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679379" y="1609977"/>
            <a:ext cx="8588189" cy="878810"/>
          </a:xfrm>
          <a:prstGeom prst="wedgeRoundRectCallout">
            <a:avLst>
              <a:gd name="adj1" fmla="val -33414"/>
              <a:gd name="adj2" fmla="val -6220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Strategie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per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eseguire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le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divisioni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più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rapidamente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719" y="168668"/>
            <a:ext cx="1786481" cy="178648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cxnSp>
        <p:nvCxnSpPr>
          <p:cNvPr id="5" name="Straight Connector 4"/>
          <p:cNvCxnSpPr/>
          <p:nvPr/>
        </p:nvCxnSpPr>
        <p:spPr>
          <a:xfrm>
            <a:off x="3415723" y="2718485"/>
            <a:ext cx="0" cy="378754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488436" y="2718484"/>
            <a:ext cx="0" cy="378754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8462" y="2596334"/>
            <a:ext cx="292597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err="1" smtClean="0">
                <a:latin typeface="Arial" charset="0"/>
                <a:ea typeface="Arial" charset="0"/>
                <a:cs typeface="Arial" charset="0"/>
              </a:rPr>
              <a:t>Separare</a:t>
            </a:r>
            <a:r>
              <a:rPr lang="en-US" b="1" u="sng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u="sng" dirty="0" err="1" smtClean="0"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b="1" u="sng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u="sng" dirty="0" err="1" smtClean="0">
                <a:latin typeface="Arial" charset="0"/>
                <a:ea typeface="Arial" charset="0"/>
                <a:cs typeface="Arial" charset="0"/>
              </a:rPr>
              <a:t>numero</a:t>
            </a:r>
            <a:endParaRPr lang="en-US" b="1" u="sng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u="sng" dirty="0" smtClean="0">
                <a:latin typeface="Arial" charset="0"/>
                <a:ea typeface="Arial" charset="0"/>
                <a:cs typeface="Arial" charset="0"/>
              </a:rPr>
              <a:t> da  </a:t>
            </a:r>
            <a:r>
              <a:rPr lang="en-US" b="1" u="sng" dirty="0" err="1" smtClean="0">
                <a:latin typeface="Arial" charset="0"/>
                <a:ea typeface="Arial" charset="0"/>
                <a:cs typeface="Arial" charset="0"/>
              </a:rPr>
              <a:t>dividere</a:t>
            </a:r>
            <a:endParaRPr lang="en-US" b="1" u="sng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Esempio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:</a:t>
            </a:r>
          </a:p>
          <a:p>
            <a:endParaRPr lang="en-US" sz="1400" b="1" i="1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b="1" i="1" dirty="0" err="1" smtClean="0">
                <a:latin typeface="Arial" charset="0"/>
                <a:ea typeface="Arial" charset="0"/>
                <a:cs typeface="Arial" charset="0"/>
              </a:rPr>
              <a:t>Calcola</a:t>
            </a:r>
            <a:r>
              <a:rPr lang="en-US" sz="1400" b="1" i="1" dirty="0" smtClean="0">
                <a:latin typeface="Arial" charset="0"/>
                <a:ea typeface="Arial" charset="0"/>
                <a:cs typeface="Arial" charset="0"/>
              </a:rPr>
              <a:t>:  </a:t>
            </a:r>
            <a:r>
              <a:rPr lang="en-US" sz="1400" b="1" i="1" dirty="0">
                <a:latin typeface="Arial" charset="0"/>
                <a:ea typeface="Arial" charset="0"/>
                <a:cs typeface="Arial" charset="0"/>
              </a:rPr>
              <a:t>57 </a:t>
            </a:r>
            <a:r>
              <a:rPr lang="en-US" sz="1400" b="1" i="1" dirty="0" smtClean="0">
                <a:latin typeface="Arial" charset="0"/>
                <a:ea typeface="Arial" charset="0"/>
                <a:cs typeface="Arial" charset="0"/>
              </a:rPr>
              <a:t>÷ 3</a:t>
            </a:r>
          </a:p>
          <a:p>
            <a:endParaRPr lang="en-US" sz="1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57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può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essere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scritto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come 30 + 27,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per cui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si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possono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questi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due numeri per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tre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, per poi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sommare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risultati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4943" y="2596334"/>
            <a:ext cx="282897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err="1" smtClean="0">
                <a:latin typeface="Arial" charset="0"/>
                <a:ea typeface="Arial" charset="0"/>
                <a:cs typeface="Arial" charset="0"/>
              </a:rPr>
              <a:t>Rappresentare</a:t>
            </a:r>
            <a:r>
              <a:rPr lang="en-US" b="1" u="sng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u="sng" dirty="0" err="1" smtClean="0"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b="1" u="sng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u="sng" dirty="0" err="1" smtClean="0">
                <a:latin typeface="Arial" charset="0"/>
                <a:ea typeface="Arial" charset="0"/>
                <a:cs typeface="Arial" charset="0"/>
              </a:rPr>
              <a:t>dividendo</a:t>
            </a:r>
            <a:r>
              <a:rPr lang="en-US" b="1" u="sng" dirty="0" smtClean="0"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b="1" u="sng" dirty="0" err="1" smtClean="0">
                <a:latin typeface="Arial" charset="0"/>
                <a:ea typeface="Arial" charset="0"/>
                <a:cs typeface="Arial" charset="0"/>
              </a:rPr>
              <a:t>fattori</a:t>
            </a:r>
            <a:endParaRPr lang="en-US" b="1" u="sng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Esempio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:</a:t>
            </a:r>
          </a:p>
          <a:p>
            <a:endParaRPr lang="en-US" sz="1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b="1" i="1" dirty="0" err="1" smtClean="0">
                <a:latin typeface="Arial" charset="0"/>
                <a:ea typeface="Arial" charset="0"/>
                <a:cs typeface="Arial" charset="0"/>
              </a:rPr>
              <a:t>Calcola</a:t>
            </a:r>
            <a:r>
              <a:rPr lang="en-US" sz="1400" b="1" i="1" dirty="0" smtClean="0">
                <a:latin typeface="Arial" charset="0"/>
                <a:ea typeface="Arial" charset="0"/>
                <a:cs typeface="Arial" charset="0"/>
              </a:rPr>
              <a:t>: 162 ÷ 6</a:t>
            </a:r>
          </a:p>
          <a:p>
            <a:endParaRPr lang="en-US" sz="1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Il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dividendo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può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essere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scritto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come 2 x 3 per cui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si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eseguono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2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divisioni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più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semplici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4947" y="2596334"/>
            <a:ext cx="282897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u="sng" dirty="0" err="1" smtClean="0">
                <a:latin typeface="Arial" charset="0"/>
                <a:ea typeface="Arial" charset="0"/>
                <a:cs typeface="Arial" charset="0"/>
              </a:rPr>
              <a:t>Trovare</a:t>
            </a:r>
            <a:r>
              <a:rPr lang="en-US" b="1" i="1" u="sng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i="1" u="sng" dirty="0" err="1" smtClean="0">
                <a:latin typeface="Arial" charset="0"/>
                <a:ea typeface="Arial" charset="0"/>
                <a:cs typeface="Arial" charset="0"/>
              </a:rPr>
              <a:t>divisori</a:t>
            </a:r>
            <a:r>
              <a:rPr lang="en-US" b="1" i="1" u="sng" dirty="0" smtClean="0"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b="1" i="1" u="sng" dirty="0" err="1" smtClean="0">
                <a:latin typeface="Arial" charset="0"/>
                <a:ea typeface="Arial" charset="0"/>
                <a:cs typeface="Arial" charset="0"/>
              </a:rPr>
              <a:t>comune</a:t>
            </a:r>
            <a:endParaRPr lang="en-US" b="1" i="1" u="sng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Esempio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: </a:t>
            </a:r>
          </a:p>
          <a:p>
            <a:pPr algn="ctr"/>
            <a:endParaRPr lang="en-US" sz="14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b="1" i="1" dirty="0" err="1" smtClean="0">
                <a:latin typeface="Arial" charset="0"/>
                <a:ea typeface="Arial" charset="0"/>
                <a:cs typeface="Arial" charset="0"/>
              </a:rPr>
              <a:t>Calcola</a:t>
            </a:r>
            <a:r>
              <a:rPr lang="en-US" sz="1400" b="1" i="1" dirty="0" smtClean="0">
                <a:latin typeface="Arial" charset="0"/>
                <a:ea typeface="Arial" charset="0"/>
                <a:cs typeface="Arial" charset="0"/>
              </a:rPr>
              <a:t>:  </a:t>
            </a:r>
            <a:r>
              <a:rPr lang="en-US" sz="1400" b="1" i="1" dirty="0">
                <a:latin typeface="Arial" charset="0"/>
                <a:ea typeface="Arial" charset="0"/>
                <a:cs typeface="Arial" charset="0"/>
              </a:rPr>
              <a:t>160 </a:t>
            </a:r>
            <a:r>
              <a:rPr lang="en-US" sz="1400" b="1" i="1" dirty="0" smtClean="0">
                <a:latin typeface="Arial" charset="0"/>
                <a:ea typeface="Arial" charset="0"/>
                <a:cs typeface="Arial" charset="0"/>
              </a:rPr>
              <a:t>÷ 40</a:t>
            </a:r>
          </a:p>
          <a:p>
            <a:pPr lvl="0" algn="just"/>
            <a:r>
              <a:rPr lang="en-US" sz="140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Dividendo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e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divisore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sono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semplificabili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per 2, per cui la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diventa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:</a:t>
            </a:r>
            <a:endParaRPr lang="en-US" sz="1400" b="1" i="1" dirty="0" smtClean="0">
              <a:latin typeface="Arial" charset="0"/>
              <a:ea typeface="Arial" charset="0"/>
              <a:cs typeface="Arial" charset="0"/>
            </a:endParaRPr>
          </a:p>
          <a:p>
            <a:endParaRPr lang="en-US" sz="1400" b="1" i="1" dirty="0" smtClean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45628"/>
              </p:ext>
            </p:extLst>
          </p:nvPr>
        </p:nvGraphicFramePr>
        <p:xfrm>
          <a:off x="7019696" y="4198506"/>
          <a:ext cx="2007484" cy="1535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822"/>
                <a:gridCol w="257889"/>
                <a:gridCol w="510746"/>
                <a:gridCol w="337752"/>
                <a:gridCol w="321275"/>
              </a:tblGrid>
              <a:tr h="438136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644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80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644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40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644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594947" y="5906018"/>
            <a:ext cx="2856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per cui, 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160 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÷ 40 = 4 !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993416"/>
              </p:ext>
            </p:extLst>
          </p:nvPr>
        </p:nvGraphicFramePr>
        <p:xfrm>
          <a:off x="3917703" y="5015676"/>
          <a:ext cx="2082520" cy="1044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594"/>
                <a:gridCol w="265559"/>
                <a:gridCol w="415583"/>
                <a:gridCol w="296562"/>
                <a:gridCol w="527222"/>
              </a:tblGrid>
              <a:tr h="370519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162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 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81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15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81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27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530472" y="6107436"/>
            <a:ext cx="2856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quindi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, 162 ÷ 6 = 27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325450"/>
              </p:ext>
            </p:extLst>
          </p:nvPr>
        </p:nvGraphicFramePr>
        <p:xfrm>
          <a:off x="815947" y="5107226"/>
          <a:ext cx="2082520" cy="774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594"/>
                <a:gridCol w="265559"/>
                <a:gridCol w="415583"/>
                <a:gridCol w="296562"/>
                <a:gridCol w="527222"/>
              </a:tblGrid>
              <a:tr h="370519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30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415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27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÷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=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  <a:endParaRPr lang="en-US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48719" y="5999714"/>
            <a:ext cx="285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10 + 9 = 19</a:t>
            </a:r>
          </a:p>
          <a:p>
            <a:pPr algn="ctr"/>
            <a:r>
              <a:rPr lang="en-US" sz="1400" dirty="0" err="1" smtClean="0">
                <a:latin typeface="Arial" charset="0"/>
                <a:ea typeface="Arial" charset="0"/>
                <a:cs typeface="Arial" charset="0"/>
              </a:rPr>
              <a:t>quindi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57 </a:t>
            </a:r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÷ 3 = 19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572193" y="409648"/>
            <a:ext cx="4953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Dividere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un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numero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per </a:t>
            </a:r>
            <a:r>
              <a:rPr lang="en-US" sz="2400" b="1" u="sng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10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spostare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u="sng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uno</a:t>
            </a:r>
            <a:r>
              <a:rPr lang="en-US" sz="2400" b="1" u="sng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u="sng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spazio</a:t>
            </a:r>
            <a:endParaRPr lang="en-US" sz="2400" b="1" u="sng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lvl="0" algn="ctr"/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a  </a:t>
            </a:r>
            <a:r>
              <a:rPr lang="en-US" sz="2400" b="1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destra</a:t>
            </a:r>
            <a:r>
              <a:rPr lang="en-US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99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6778964" y="1731999"/>
            <a:ext cx="2543676" cy="1909726"/>
          </a:xfrm>
          <a:prstGeom prst="wedgeRoundRectCallout">
            <a:avLst>
              <a:gd name="adj1" fmla="val -64773"/>
              <a:gd name="adj2" fmla="val 1022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Per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eseguire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la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divisione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con la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calcolatrice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si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usa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il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seguente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tasto</a:t>
            </a:r>
            <a:r>
              <a:rPr lang="en-US" sz="22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13" y="1712257"/>
            <a:ext cx="3948647" cy="471346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335619" y="3030071"/>
            <a:ext cx="896471" cy="68131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284947" y="3361766"/>
            <a:ext cx="745149" cy="8964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2965" y="1586650"/>
            <a:ext cx="1909726" cy="190972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14" name="Rounded Rectangle 13"/>
          <p:cNvSpPr/>
          <p:nvPr/>
        </p:nvSpPr>
        <p:spPr>
          <a:xfrm>
            <a:off x="5030096" y="4888007"/>
            <a:ext cx="683423" cy="47961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6</a:t>
            </a:r>
            <a:endParaRPr lang="en-US" sz="28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42058" y="3869633"/>
            <a:ext cx="4339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Ecco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un </a:t>
            </a:r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esempio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:</a:t>
            </a:r>
            <a:endParaRPr lang="en-US" sz="2000" b="1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850646" y="4888007"/>
            <a:ext cx="683423" cy="47961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0</a:t>
            </a:r>
            <a:endParaRPr lang="en-US" sz="28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671196" y="4888007"/>
            <a:ext cx="683423" cy="47961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÷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1746" y="4888007"/>
            <a:ext cx="683423" cy="47961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5</a:t>
            </a:r>
            <a:endParaRPr lang="en-US" sz="28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312294" y="4888007"/>
            <a:ext cx="683423" cy="47961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=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0468" y="5574166"/>
            <a:ext cx="3202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Il </a:t>
            </a:r>
            <a:r>
              <a:rPr lang="en-US" sz="2400" b="1" dirty="0" err="1" smtClean="0">
                <a:latin typeface="Arial" charset="0"/>
                <a:ea typeface="Arial" charset="0"/>
                <a:cs typeface="Arial" charset="0"/>
              </a:rPr>
              <a:t>risultato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 è  12.</a:t>
            </a:r>
            <a:endParaRPr lang="en-US" sz="2000" b="1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627929" y="404037"/>
            <a:ext cx="8725576" cy="10207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latin typeface="Arial Rounded MT Bold" panose="020F0704030504030204" pitchFamily="34" charset="0"/>
              </a:rPr>
              <a:t>La divisione con l’uso </a:t>
            </a:r>
            <a:r>
              <a:rPr lang="it-IT" sz="3200" b="1" smtClean="0">
                <a:latin typeface="Arial Rounded MT Bold" panose="020F0704030504030204" pitchFamily="34" charset="0"/>
              </a:rPr>
              <a:t>della calcolatrice</a:t>
            </a:r>
            <a:endParaRPr lang="it-IT" sz="32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5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4460</TotalTime>
  <Words>1004</Words>
  <Application>Microsoft Office PowerPoint</Application>
  <PresentationFormat>A4 (21x29,7 cm)</PresentationFormat>
  <Paragraphs>239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Warner</dc:creator>
  <cp:lastModifiedBy>seven</cp:lastModifiedBy>
  <cp:revision>304</cp:revision>
  <cp:lastPrinted>2017-01-11T11:10:53Z</cp:lastPrinted>
  <dcterms:created xsi:type="dcterms:W3CDTF">2016-05-25T13:48:41Z</dcterms:created>
  <dcterms:modified xsi:type="dcterms:W3CDTF">2019-11-05T08:34:49Z</dcterms:modified>
</cp:coreProperties>
</file>