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6" r:id="rId11"/>
    <p:sldId id="265" r:id="rId12"/>
    <p:sldId id="267" r:id="rId13"/>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FF"/>
    <a:srgbClr val="CCCC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2" d="100"/>
          <a:sy n="72" d="100"/>
        </p:scale>
        <p:origin x="-110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53CE016-E735-4880-AFB1-C9982A5D0C50}" type="datetimeFigureOut">
              <a:rPr lang="it-IT" smtClean="0"/>
              <a:pPr/>
              <a:t>02/02/2015</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15AA4F-ECB6-45C3-979B-FB32C6A28809}"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2A15AA4F-ECB6-45C3-979B-FB32C6A28809}" type="slidenum">
              <a:rPr lang="it-IT" smtClean="0"/>
              <a:pPr/>
              <a:t>7</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EDAAC41B-D02D-422F-9E82-B656F0EC062D}" type="datetimeFigureOut">
              <a:rPr lang="it-IT" smtClean="0"/>
              <a:pPr/>
              <a:t>02/02/2015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F4E8BF5-F19D-47C6-8E41-255BA3ADB3CC}"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EDAAC41B-D02D-422F-9E82-B656F0EC062D}" type="datetimeFigureOut">
              <a:rPr lang="it-IT" smtClean="0"/>
              <a:pPr/>
              <a:t>02/02/2015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F4E8BF5-F19D-47C6-8E41-255BA3ADB3CC}"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EDAAC41B-D02D-422F-9E82-B656F0EC062D}" type="datetimeFigureOut">
              <a:rPr lang="it-IT" smtClean="0"/>
              <a:pPr/>
              <a:t>02/02/2015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F4E8BF5-F19D-47C6-8E41-255BA3ADB3CC}"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EDAAC41B-D02D-422F-9E82-B656F0EC062D}" type="datetimeFigureOut">
              <a:rPr lang="it-IT" smtClean="0"/>
              <a:pPr/>
              <a:t>02/02/2015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F4E8BF5-F19D-47C6-8E41-255BA3ADB3CC}"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EDAAC41B-D02D-422F-9E82-B656F0EC062D}" type="datetimeFigureOut">
              <a:rPr lang="it-IT" smtClean="0"/>
              <a:pPr/>
              <a:t>02/02/2015</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EF4E8BF5-F19D-47C6-8E41-255BA3ADB3CC}"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EDAAC41B-D02D-422F-9E82-B656F0EC062D}" type="datetimeFigureOut">
              <a:rPr lang="it-IT" smtClean="0"/>
              <a:pPr/>
              <a:t>02/02/2015</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EF4E8BF5-F19D-47C6-8E41-255BA3ADB3CC}"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EDAAC41B-D02D-422F-9E82-B656F0EC062D}" type="datetimeFigureOut">
              <a:rPr lang="it-IT" smtClean="0"/>
              <a:pPr/>
              <a:t>02/02/2015</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EF4E8BF5-F19D-47C6-8E41-255BA3ADB3CC}"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EDAAC41B-D02D-422F-9E82-B656F0EC062D}" type="datetimeFigureOut">
              <a:rPr lang="it-IT" smtClean="0"/>
              <a:pPr/>
              <a:t>02/02/2015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F4E8BF5-F19D-47C6-8E41-255BA3ADB3CC}"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EDAAC41B-D02D-422F-9E82-B656F0EC062D}" type="datetimeFigureOut">
              <a:rPr lang="it-IT" smtClean="0"/>
              <a:pPr/>
              <a:t>02/02/2015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F4E8BF5-F19D-47C6-8E41-255BA3ADB3CC}"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EDAAC41B-D02D-422F-9E82-B656F0EC062D}" type="datetimeFigureOut">
              <a:rPr lang="it-IT" smtClean="0"/>
              <a:pPr/>
              <a:t>02/02/2015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F4E8BF5-F19D-47C6-8E41-255BA3ADB3CC}"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EDAAC41B-D02D-422F-9E82-B656F0EC062D}" type="datetimeFigureOut">
              <a:rPr lang="it-IT" smtClean="0"/>
              <a:pPr/>
              <a:t>02/02/2015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F4E8BF5-F19D-47C6-8E41-255BA3ADB3CC}"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AAC41B-D02D-422F-9E82-B656F0EC062D}" type="datetimeFigureOut">
              <a:rPr lang="it-IT" smtClean="0"/>
              <a:pPr/>
              <a:t>02/02/2015</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4E8BF5-F19D-47C6-8E41-255BA3ADB3CC}"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5" Type="http://schemas.openxmlformats.org/officeDocument/2006/relationships/image" Target="../media/image11.jpe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7.gif"/></Relationships>
</file>

<file path=ppt/slides/_rels/slide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it.wikipedia.org/wiki/File:Pflanze-Sonnenblume1-Asio.JPG" TargetMode="External"/><Relationship Id="rId1" Type="http://schemas.openxmlformats.org/officeDocument/2006/relationships/slideLayout" Target="../slideLayouts/slideLayout7.xml"/><Relationship Id="rId4" Type="http://schemas.openxmlformats.org/officeDocument/2006/relationships/image" Target="../media/image20.gif"/></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24.gif"/><Relationship Id="rId4" Type="http://schemas.openxmlformats.org/officeDocument/2006/relationships/image" Target="../media/image23.jpeg"/></Relationships>
</file>

<file path=ppt/slides/_rels/slide11.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1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hyperlink" Target="%5bDivX%20-%20ITA%5d%20Paperino%20nel%20Mondo%20della%20Matemagica.avi" TargetMode="External"/><Relationship Id="rId1" Type="http://schemas.openxmlformats.org/officeDocument/2006/relationships/slideLayout" Target="../slideLayouts/slideLayout7.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785786" y="2643182"/>
            <a:ext cx="4786346" cy="1857388"/>
          </a:xfrm>
          <a:ln>
            <a:solidFill>
              <a:srgbClr val="FFC000"/>
            </a:solidFill>
          </a:ln>
        </p:spPr>
        <p:style>
          <a:lnRef idx="2">
            <a:schemeClr val="accent6"/>
          </a:lnRef>
          <a:fillRef idx="1">
            <a:schemeClr val="lt1"/>
          </a:fillRef>
          <a:effectRef idx="0">
            <a:schemeClr val="accent6"/>
          </a:effectRef>
          <a:fontRef idx="minor">
            <a:schemeClr val="dk1"/>
          </a:fontRef>
        </p:style>
        <p:txBody>
          <a:bodyPr/>
          <a:lstStyle/>
          <a:p>
            <a:r>
              <a:rPr lang="it-IT" b="1" dirty="0" smtClean="0">
                <a:solidFill>
                  <a:srgbClr val="0070C0"/>
                </a:solidFill>
                <a:latin typeface="Comic Sans MS" pitchFamily="66" charset="0"/>
              </a:rPr>
              <a:t>Un mondo … matematico ?</a:t>
            </a:r>
            <a:endParaRPr lang="it-IT" b="1" dirty="0">
              <a:solidFill>
                <a:srgbClr val="0070C0"/>
              </a:solidFill>
              <a:latin typeface="Comic Sans MS" pitchFamily="66" charset="0"/>
            </a:endParaRPr>
          </a:p>
        </p:txBody>
      </p:sp>
      <p:pic>
        <p:nvPicPr>
          <p:cNvPr id="1026" name="Picture 2" descr="https://encrypted-tbn3.gstatic.com/images?q=tbn:ANd9GcTWvqdMUawF0NCPMijO5QsjuntRHZ6ZJobMgMWjbDoLcYCbZDWn"/>
          <p:cNvPicPr>
            <a:picLocks noChangeAspect="1" noChangeArrowheads="1"/>
          </p:cNvPicPr>
          <p:nvPr/>
        </p:nvPicPr>
        <p:blipFill>
          <a:blip r:embed="rId2" cstate="print"/>
          <a:srcRect/>
          <a:stretch>
            <a:fillRect/>
          </a:stretch>
        </p:blipFill>
        <p:spPr bwMode="auto">
          <a:xfrm>
            <a:off x="5643570" y="214290"/>
            <a:ext cx="3286116" cy="2703097"/>
          </a:xfrm>
          <a:prstGeom prst="rect">
            <a:avLst/>
          </a:prstGeom>
          <a:noFill/>
        </p:spPr>
      </p:pic>
      <p:sp>
        <p:nvSpPr>
          <p:cNvPr id="4" name="Rettangolo 3"/>
          <p:cNvSpPr/>
          <p:nvPr/>
        </p:nvSpPr>
        <p:spPr>
          <a:xfrm>
            <a:off x="857224" y="5842337"/>
            <a:ext cx="8286776" cy="1015663"/>
          </a:xfrm>
          <a:prstGeom prst="rect">
            <a:avLst/>
          </a:prstGeom>
        </p:spPr>
        <p:txBody>
          <a:bodyPr wrap="square">
            <a:spAutoFit/>
          </a:bodyPr>
          <a:lstStyle/>
          <a:p>
            <a:pPr algn="r"/>
            <a:r>
              <a:rPr lang="it-IT" sz="2000" b="1" dirty="0" smtClean="0">
                <a:solidFill>
                  <a:srgbClr val="002060"/>
                </a:solidFill>
                <a:latin typeface="Comic Sans MS" pitchFamily="66" charset="0"/>
              </a:rPr>
              <a:t>“La matematica è l'alfabeto con il quale</a:t>
            </a:r>
          </a:p>
          <a:p>
            <a:pPr algn="r"/>
            <a:r>
              <a:rPr lang="it-IT" sz="2000" b="1" dirty="0" smtClean="0">
                <a:solidFill>
                  <a:srgbClr val="002060"/>
                </a:solidFill>
                <a:latin typeface="Comic Sans MS" pitchFamily="66" charset="0"/>
              </a:rPr>
              <a:t> Dio ha scritto l’universo” </a:t>
            </a:r>
          </a:p>
          <a:p>
            <a:pPr algn="r"/>
            <a:r>
              <a:rPr lang="it-IT" sz="2000" b="1" dirty="0" smtClean="0">
                <a:solidFill>
                  <a:srgbClr val="002060"/>
                </a:solidFill>
                <a:latin typeface="Comic Sans MS" pitchFamily="66" charset="0"/>
              </a:rPr>
              <a:t>Galileo Galilei</a:t>
            </a:r>
            <a:endParaRPr lang="it-IT" sz="2000" b="1" dirty="0">
              <a:solidFill>
                <a:srgbClr val="002060"/>
              </a:solidFill>
              <a:latin typeface="Comic Sans MS" pitchFamily="66"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57158" y="0"/>
            <a:ext cx="8229600" cy="1143000"/>
          </a:xfrm>
        </p:spPr>
        <p:txBody>
          <a:bodyPr/>
          <a:lstStyle/>
          <a:p>
            <a:r>
              <a:rPr lang="it-IT" dirty="0" smtClean="0">
                <a:latin typeface="Comic Sans MS" pitchFamily="66" charset="0"/>
              </a:rPr>
              <a:t>LA SEZIONE AUREA</a:t>
            </a:r>
            <a:endParaRPr lang="it-IT" dirty="0">
              <a:latin typeface="Comic Sans MS" pitchFamily="66" charset="0"/>
            </a:endParaRPr>
          </a:p>
        </p:txBody>
      </p:sp>
      <p:pic>
        <p:nvPicPr>
          <p:cNvPr id="4098" name="Picture 2" descr="File:Golden ratio line2.svg"/>
          <p:cNvPicPr>
            <a:picLocks noChangeAspect="1" noChangeArrowheads="1"/>
          </p:cNvPicPr>
          <p:nvPr/>
        </p:nvPicPr>
        <p:blipFill>
          <a:blip r:embed="rId2" cstate="print"/>
          <a:srcRect/>
          <a:stretch>
            <a:fillRect/>
          </a:stretch>
        </p:blipFill>
        <p:spPr bwMode="auto">
          <a:xfrm>
            <a:off x="2571736" y="1000108"/>
            <a:ext cx="3560910" cy="1714512"/>
          </a:xfrm>
          <a:prstGeom prst="rect">
            <a:avLst/>
          </a:prstGeom>
          <a:noFill/>
        </p:spPr>
      </p:pic>
      <p:sp>
        <p:nvSpPr>
          <p:cNvPr id="4102" name="Rectangle 6"/>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pic>
        <p:nvPicPr>
          <p:cNvPr id="4101" name="Picture 5"/>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143108" y="2928934"/>
            <a:ext cx="4895850" cy="828675"/>
          </a:xfrm>
          <a:prstGeom prst="rect">
            <a:avLst/>
          </a:prstGeom>
          <a:noFill/>
        </p:spPr>
      </p:pic>
      <p:sp>
        <p:nvSpPr>
          <p:cNvPr id="4103" name="Rectangle 7"/>
          <p:cNvSpPr>
            <a:spLocks noChangeArrowheads="1"/>
          </p:cNvSpPr>
          <p:nvPr/>
        </p:nvSpPr>
        <p:spPr bwMode="auto">
          <a:xfrm>
            <a:off x="0" y="12858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smtClean="0">
              <a:ln>
                <a:noFill/>
              </a:ln>
              <a:solidFill>
                <a:schemeClr val="tx1"/>
              </a:solidFill>
              <a:effectLst/>
              <a:latin typeface="Arial" pitchFamily="34" charset="0"/>
              <a:cs typeface="Arial" pitchFamily="34" charset="0"/>
            </a:endParaRPr>
          </a:p>
        </p:txBody>
      </p:sp>
      <p:sp>
        <p:nvSpPr>
          <p:cNvPr id="9" name="CasellaDiTesto 8"/>
          <p:cNvSpPr txBox="1"/>
          <p:nvPr/>
        </p:nvSpPr>
        <p:spPr>
          <a:xfrm>
            <a:off x="7072330" y="3000372"/>
            <a:ext cx="1714480" cy="830997"/>
          </a:xfrm>
          <a:prstGeom prst="rect">
            <a:avLst/>
          </a:prstGeom>
          <a:noFill/>
        </p:spPr>
        <p:txBody>
          <a:bodyPr wrap="square" rtlCol="0">
            <a:spAutoFit/>
          </a:bodyPr>
          <a:lstStyle/>
          <a:p>
            <a:r>
              <a:rPr lang="it-IT" sz="2400" b="1" dirty="0" smtClean="0">
                <a:solidFill>
                  <a:srgbClr val="FFC000"/>
                </a:solidFill>
                <a:latin typeface="Comic Sans MS" pitchFamily="66" charset="0"/>
              </a:rPr>
              <a:t>NUMERO D’ORO</a:t>
            </a:r>
            <a:endParaRPr lang="it-IT" sz="2400" b="1" dirty="0">
              <a:solidFill>
                <a:srgbClr val="FFC000"/>
              </a:solidFill>
              <a:latin typeface="Comic Sans MS" pitchFamily="66" charset="0"/>
            </a:endParaRPr>
          </a:p>
        </p:txBody>
      </p:sp>
      <p:sp>
        <p:nvSpPr>
          <p:cNvPr id="4104" name="Rectangle 8"/>
          <p:cNvSpPr>
            <a:spLocks noChangeArrowheads="1"/>
          </p:cNvSpPr>
          <p:nvPr/>
        </p:nvSpPr>
        <p:spPr bwMode="auto">
          <a:xfrm>
            <a:off x="0" y="4303455"/>
            <a:ext cx="9144000" cy="2554545"/>
          </a:xfrm>
          <a:prstGeom prst="rect">
            <a:avLst/>
          </a:prstGeom>
          <a:noFill/>
          <a:ln w="9525">
            <a:solidFill>
              <a:schemeClr val="tx1"/>
            </a:solid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it-IT" sz="2000"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Sia le sue proprietà geometriche e matematiche, che la frequente riproposizione in svariati contesti naturali e culturali, apparentemente non collegati tra loro, hanno impressionato nei secoli la mente dell'uomo, che è arrivato a cogliervi col tempo un ideale di bellezza e armonia, spingendosi a ricercarlo e, in alcuni casi, a ricrearlo</a:t>
            </a:r>
            <a:r>
              <a:rPr kumimoji="0" lang="it-IT" sz="2000" b="0" i="0" u="none" strike="noStrike" cap="none" normalizeH="0" dirty="0" smtClean="0">
                <a:ln>
                  <a:noFill/>
                </a:ln>
                <a:solidFill>
                  <a:schemeClr val="tx1"/>
                </a:solidFill>
                <a:effectLst/>
                <a:latin typeface="Comic Sans MS" pitchFamily="66" charset="0"/>
                <a:ea typeface="Times New Roman" pitchFamily="18" charset="0"/>
                <a:cs typeface="Times New Roman" pitchFamily="18" charset="0"/>
              </a:rPr>
              <a:t> </a:t>
            </a:r>
            <a:r>
              <a:rPr kumimoji="0" lang="it-IT" sz="2000"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quale </a:t>
            </a:r>
            <a:r>
              <a:rPr kumimoji="0" lang="it-IT" sz="2000" b="1"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"canone di bellezza"; </a:t>
            </a:r>
            <a:r>
              <a:rPr kumimoji="0" lang="it-IT" sz="2000"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testimonianza ne è forse la storia del nome che in epoche più recenti ha assunto gli appellativi di "aureo" o "divino", proprio a dimostrazione del fascino esercitato.</a:t>
            </a:r>
            <a:endParaRPr kumimoji="0" lang="it-IT" sz="2000" b="0" i="0" u="none" strike="noStrike" cap="none" normalizeH="0" baseline="0" dirty="0" smtClean="0">
              <a:ln>
                <a:noFill/>
              </a:ln>
              <a:solidFill>
                <a:schemeClr val="tx1"/>
              </a:solidFill>
              <a:effectLst/>
              <a:latin typeface="Comic Sans MS" pitchFamily="66"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blinds(horizontal)">
                                      <p:cBhvr>
                                        <p:cTn id="7" dur="5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4101"/>
                                        </p:tgtEl>
                                        <p:attrNameLst>
                                          <p:attrName>style.visibility</p:attrName>
                                        </p:attrNameLst>
                                      </p:cBhvr>
                                      <p:to>
                                        <p:strVal val="visible"/>
                                      </p:to>
                                    </p:set>
                                    <p:animEffect transition="in" filter="checkerboard(across)">
                                      <p:cBhvr>
                                        <p:cTn id="12" dur="500"/>
                                        <p:tgtEl>
                                          <p:spTgt spid="4101"/>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checkerboard(across)">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4104"/>
                                        </p:tgtEl>
                                        <p:attrNameLst>
                                          <p:attrName>style.visibility</p:attrName>
                                        </p:attrNameLst>
                                      </p:cBhvr>
                                      <p:to>
                                        <p:strVal val="visible"/>
                                      </p:to>
                                    </p:set>
                                    <p:anim calcmode="lin" valueType="num">
                                      <p:cBhvr additive="base">
                                        <p:cTn id="22" dur="500" fill="hold"/>
                                        <p:tgtEl>
                                          <p:spTgt spid="4104"/>
                                        </p:tgtEl>
                                        <p:attrNameLst>
                                          <p:attrName>ppt_x</p:attrName>
                                        </p:attrNameLst>
                                      </p:cBhvr>
                                      <p:tavLst>
                                        <p:tav tm="0">
                                          <p:val>
                                            <p:strVal val="#ppt_x"/>
                                          </p:val>
                                        </p:tav>
                                        <p:tav tm="100000">
                                          <p:val>
                                            <p:strVal val="#ppt_x"/>
                                          </p:val>
                                        </p:tav>
                                      </p:tavLst>
                                    </p:anim>
                                    <p:anim calcmode="lin" valueType="num">
                                      <p:cBhvr additive="base">
                                        <p:cTn id="23" dur="500" fill="hold"/>
                                        <p:tgtEl>
                                          <p:spTgt spid="410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410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ttps://encrypted-tbn3.gstatic.com/images?q=tbn:ANd9GcTzraOxVta3wfZBBt19V_XFHhyyyuZ93HuSNBT1O6ZOQt36dZ0b2w"/>
          <p:cNvPicPr>
            <a:picLocks noChangeAspect="1" noChangeArrowheads="1"/>
          </p:cNvPicPr>
          <p:nvPr/>
        </p:nvPicPr>
        <p:blipFill>
          <a:blip r:embed="rId2" cstate="print"/>
          <a:srcRect/>
          <a:stretch>
            <a:fillRect/>
          </a:stretch>
        </p:blipFill>
        <p:spPr bwMode="auto">
          <a:xfrm>
            <a:off x="2643174" y="1988840"/>
            <a:ext cx="3423568" cy="3034526"/>
          </a:xfrm>
          <a:prstGeom prst="rect">
            <a:avLst/>
          </a:prstGeom>
          <a:noFill/>
        </p:spPr>
      </p:pic>
      <p:sp>
        <p:nvSpPr>
          <p:cNvPr id="3" name="Titolo 1"/>
          <p:cNvSpPr txBox="1">
            <a:spLocks/>
          </p:cNvSpPr>
          <p:nvPr/>
        </p:nvSpPr>
        <p:spPr>
          <a:xfrm>
            <a:off x="571472" y="357166"/>
            <a:ext cx="8229600" cy="1143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4400" b="0" i="0" u="none" strike="noStrike" kern="1200" cap="none" spc="0" normalizeH="0" baseline="0" noProof="0" dirty="0" smtClean="0">
                <a:ln>
                  <a:noFill/>
                </a:ln>
                <a:solidFill>
                  <a:srgbClr val="FF00FF"/>
                </a:solidFill>
                <a:effectLst/>
                <a:uLnTx/>
                <a:uFillTx/>
                <a:latin typeface="Comic Sans MS" pitchFamily="66" charset="0"/>
                <a:ea typeface="+mj-ea"/>
                <a:cs typeface="+mj-cs"/>
              </a:rPr>
              <a:t>IL RETTANGOLO AUREO</a:t>
            </a:r>
          </a:p>
        </p:txBody>
      </p:sp>
      <p:pic>
        <p:nvPicPr>
          <p:cNvPr id="4" name="Picture 5"/>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123728" y="5373216"/>
            <a:ext cx="4895850" cy="828675"/>
          </a:xfrm>
          <a:prstGeom prst="rect">
            <a:avLst/>
          </a:prstGeom>
          <a:noFill/>
        </p:spPr>
      </p:pic>
      <p:sp>
        <p:nvSpPr>
          <p:cNvPr id="5" name="CasellaDiTesto 4"/>
          <p:cNvSpPr txBox="1"/>
          <p:nvPr/>
        </p:nvSpPr>
        <p:spPr>
          <a:xfrm>
            <a:off x="7164288" y="5517232"/>
            <a:ext cx="1714480" cy="830997"/>
          </a:xfrm>
          <a:prstGeom prst="rect">
            <a:avLst/>
          </a:prstGeom>
          <a:noFill/>
        </p:spPr>
        <p:txBody>
          <a:bodyPr wrap="square" rtlCol="0">
            <a:spAutoFit/>
          </a:bodyPr>
          <a:lstStyle/>
          <a:p>
            <a:r>
              <a:rPr lang="it-IT" sz="2400" b="1" dirty="0" smtClean="0">
                <a:solidFill>
                  <a:srgbClr val="FFC000"/>
                </a:solidFill>
                <a:latin typeface="Comic Sans MS" pitchFamily="66" charset="0"/>
              </a:rPr>
              <a:t>NUMERO D’ORO</a:t>
            </a:r>
            <a:endParaRPr lang="it-IT" sz="2400" b="1" dirty="0">
              <a:solidFill>
                <a:srgbClr val="FFC000"/>
              </a:solidFill>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5362"/>
                                        </p:tgtEl>
                                        <p:attrNameLst>
                                          <p:attrName>style.visibility</p:attrName>
                                        </p:attrNameLst>
                                      </p:cBhvr>
                                      <p:to>
                                        <p:strVal val="visible"/>
                                      </p:to>
                                    </p:set>
                                    <p:animEffect transition="in" filter="checkerboard(across)">
                                      <p:cBhvr>
                                        <p:cTn id="7" dur="500"/>
                                        <p:tgtEl>
                                          <p:spTgt spid="1536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heckerboard(across)">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heckerboard(across)">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p:cNvSpPr>
          <p:nvPr/>
        </p:nvSpPr>
        <p:spPr>
          <a:xfrm>
            <a:off x="571472" y="357166"/>
            <a:ext cx="8229600" cy="1143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4400" b="0" i="0" u="none" strike="noStrike" kern="1200" cap="none" spc="0" normalizeH="0" baseline="0" noProof="0" dirty="0" smtClean="0">
                <a:ln>
                  <a:noFill/>
                </a:ln>
                <a:solidFill>
                  <a:srgbClr val="CCCC00"/>
                </a:solidFill>
                <a:effectLst/>
                <a:uLnTx/>
                <a:uFillTx/>
                <a:latin typeface="Comic Sans MS" pitchFamily="66" charset="0"/>
                <a:ea typeface="+mj-ea"/>
                <a:cs typeface="+mj-cs"/>
              </a:rPr>
              <a:t>IL</a:t>
            </a:r>
            <a:r>
              <a:rPr kumimoji="0" lang="it-IT" sz="4400" b="0" i="0" u="none" strike="noStrike" kern="1200" cap="none" spc="0" normalizeH="0" noProof="0" dirty="0" smtClean="0">
                <a:ln>
                  <a:noFill/>
                </a:ln>
                <a:solidFill>
                  <a:srgbClr val="CCCC00"/>
                </a:solidFill>
                <a:effectLst/>
                <a:uLnTx/>
                <a:uFillTx/>
                <a:latin typeface="Comic Sans MS" pitchFamily="66" charset="0"/>
                <a:ea typeface="+mj-ea"/>
                <a:cs typeface="+mj-cs"/>
              </a:rPr>
              <a:t> NUMERO AUREO intorno a noi …</a:t>
            </a:r>
            <a:endParaRPr kumimoji="0" lang="it-IT" sz="4400" b="0" i="0" u="none" strike="noStrike" kern="1200" cap="none" spc="0" normalizeH="0" baseline="0" noProof="0" dirty="0" smtClean="0">
              <a:ln>
                <a:noFill/>
              </a:ln>
              <a:solidFill>
                <a:srgbClr val="CCCC00"/>
              </a:solidFill>
              <a:effectLst/>
              <a:uLnTx/>
              <a:uFillTx/>
              <a:latin typeface="Comic Sans MS" pitchFamily="66" charset="0"/>
              <a:ea typeface="+mj-ea"/>
              <a:cs typeface="+mj-cs"/>
            </a:endParaRPr>
          </a:p>
        </p:txBody>
      </p:sp>
      <p:sp>
        <p:nvSpPr>
          <p:cNvPr id="4" name="Rettangolo 3"/>
          <p:cNvSpPr/>
          <p:nvPr/>
        </p:nvSpPr>
        <p:spPr>
          <a:xfrm>
            <a:off x="0" y="2000240"/>
            <a:ext cx="6143636" cy="3970318"/>
          </a:xfrm>
          <a:prstGeom prst="rect">
            <a:avLst/>
          </a:prstGeom>
        </p:spPr>
        <p:txBody>
          <a:bodyPr wrap="square">
            <a:spAutoFit/>
          </a:bodyPr>
          <a:lstStyle/>
          <a:p>
            <a:pPr algn="just">
              <a:buFontTx/>
              <a:buChar char="-"/>
            </a:pPr>
            <a:r>
              <a:rPr lang="it-IT" dirty="0" smtClean="0">
                <a:latin typeface="Comic Sans MS" pitchFamily="66" charset="0"/>
              </a:rPr>
              <a:t>La </a:t>
            </a:r>
            <a:r>
              <a:rPr lang="it-IT" b="1" dirty="0">
                <a:latin typeface="Comic Sans MS" pitchFamily="66" charset="0"/>
              </a:rPr>
              <a:t>piramide egizia di Cheope </a:t>
            </a:r>
            <a:r>
              <a:rPr lang="it-IT" dirty="0">
                <a:latin typeface="Comic Sans MS" pitchFamily="66" charset="0"/>
              </a:rPr>
              <a:t>ha una base di 230 metri ed una altezza di 145: il rapporto base/altezza corrisponde a 1,58  molto vicino a 1,6</a:t>
            </a:r>
            <a:r>
              <a:rPr lang="it-IT" dirty="0" smtClean="0">
                <a:latin typeface="Comic Sans MS" pitchFamily="66" charset="0"/>
              </a:rPr>
              <a:t>.</a:t>
            </a:r>
          </a:p>
          <a:p>
            <a:pPr algn="just">
              <a:buFontTx/>
              <a:buChar char="-"/>
            </a:pPr>
            <a:endParaRPr lang="it-IT" dirty="0" smtClean="0">
              <a:latin typeface="Comic Sans MS" pitchFamily="66" charset="0"/>
            </a:endParaRPr>
          </a:p>
          <a:p>
            <a:pPr algn="just"/>
            <a:endParaRPr lang="it-IT" dirty="0">
              <a:latin typeface="Comic Sans MS" pitchFamily="66" charset="0"/>
            </a:endParaRPr>
          </a:p>
          <a:p>
            <a:pPr algn="just">
              <a:buFontTx/>
              <a:buChar char="-"/>
            </a:pPr>
            <a:r>
              <a:rPr lang="it-IT" dirty="0" smtClean="0">
                <a:latin typeface="Comic Sans MS" pitchFamily="66" charset="0"/>
              </a:rPr>
              <a:t>Nei </a:t>
            </a:r>
            <a:r>
              <a:rPr lang="it-IT" b="1" dirty="0">
                <a:latin typeface="Comic Sans MS" pitchFamily="66" charset="0"/>
              </a:rPr>
              <a:t>megaliti di Stonehenge</a:t>
            </a:r>
            <a:r>
              <a:rPr lang="it-IT" dirty="0">
                <a:latin typeface="Comic Sans MS" pitchFamily="66" charset="0"/>
              </a:rPr>
              <a:t>, le superfici teoriche dei due cerchi di pietre azzurre e di </a:t>
            </a:r>
            <a:r>
              <a:rPr lang="it-IT" dirty="0" err="1">
                <a:latin typeface="Comic Sans MS" pitchFamily="66" charset="0"/>
              </a:rPr>
              <a:t>Sarsen</a:t>
            </a:r>
            <a:r>
              <a:rPr lang="it-IT" dirty="0">
                <a:latin typeface="Comic Sans MS" pitchFamily="66" charset="0"/>
              </a:rPr>
              <a:t>, stanno tra  loro nel rapporto di 1,6</a:t>
            </a:r>
            <a:r>
              <a:rPr lang="it-IT" dirty="0" smtClean="0">
                <a:latin typeface="Comic Sans MS" pitchFamily="66" charset="0"/>
              </a:rPr>
              <a:t>.</a:t>
            </a:r>
          </a:p>
          <a:p>
            <a:pPr algn="just"/>
            <a:endParaRPr lang="it-IT" dirty="0">
              <a:latin typeface="Comic Sans MS" pitchFamily="66" charset="0"/>
            </a:endParaRPr>
          </a:p>
          <a:p>
            <a:pPr algn="just"/>
            <a:endParaRPr lang="it-IT" dirty="0">
              <a:latin typeface="Comic Sans MS" pitchFamily="66" charset="0"/>
            </a:endParaRPr>
          </a:p>
          <a:p>
            <a:pPr algn="just"/>
            <a:r>
              <a:rPr lang="it-IT" dirty="0">
                <a:latin typeface="Comic Sans MS" pitchFamily="66" charset="0"/>
              </a:rPr>
              <a:t>- La pianta del </a:t>
            </a:r>
            <a:r>
              <a:rPr lang="it-IT" b="1" dirty="0">
                <a:latin typeface="Comic Sans MS" pitchFamily="66" charset="0"/>
              </a:rPr>
              <a:t>Partenone di Atene</a:t>
            </a:r>
            <a:r>
              <a:rPr lang="it-IT" dirty="0">
                <a:latin typeface="Comic Sans MS" pitchFamily="66" charset="0"/>
              </a:rPr>
              <a:t> è un rettangolo con lati di dimensioni tali che la lunghezza sia pari alla radice di 5 volte la larghezza, mentre nell'architrave in facciata il rettangolo aureo è ripetuto più volte.</a:t>
            </a:r>
          </a:p>
        </p:txBody>
      </p:sp>
      <p:pic>
        <p:nvPicPr>
          <p:cNvPr id="16386" name="Picture 2" descr="https://encrypted-tbn0.gstatic.com/images?q=tbn:ANd9GcRmDzivoR360tqiepU8lhRGU2J0onvdjttlAFBylmCUWuPX52KMtQ"/>
          <p:cNvPicPr>
            <a:picLocks noChangeAspect="1" noChangeArrowheads="1"/>
          </p:cNvPicPr>
          <p:nvPr/>
        </p:nvPicPr>
        <p:blipFill>
          <a:blip r:embed="rId2" cstate="print"/>
          <a:srcRect/>
          <a:stretch>
            <a:fillRect/>
          </a:stretch>
        </p:blipFill>
        <p:spPr bwMode="auto">
          <a:xfrm>
            <a:off x="6572264" y="1428736"/>
            <a:ext cx="2290709" cy="1538286"/>
          </a:xfrm>
          <a:prstGeom prst="rect">
            <a:avLst/>
          </a:prstGeom>
          <a:noFill/>
        </p:spPr>
      </p:pic>
      <p:pic>
        <p:nvPicPr>
          <p:cNvPr id="16388" name="Picture 4" descr="https://encrypted-tbn0.gstatic.com/images?q=tbn:ANd9GcStXfPM69pyqJuiG0eWjbk3B5e-mYdb1csPMYw35MPmSAIq5a32"/>
          <p:cNvPicPr>
            <a:picLocks noChangeAspect="1" noChangeArrowheads="1"/>
          </p:cNvPicPr>
          <p:nvPr/>
        </p:nvPicPr>
        <p:blipFill>
          <a:blip r:embed="rId3" cstate="print"/>
          <a:srcRect/>
          <a:stretch>
            <a:fillRect/>
          </a:stretch>
        </p:blipFill>
        <p:spPr bwMode="auto">
          <a:xfrm>
            <a:off x="6229350" y="3000372"/>
            <a:ext cx="2914650" cy="1571626"/>
          </a:xfrm>
          <a:prstGeom prst="rect">
            <a:avLst/>
          </a:prstGeom>
          <a:noFill/>
        </p:spPr>
      </p:pic>
      <p:pic>
        <p:nvPicPr>
          <p:cNvPr id="16390" name="Picture 6" descr="https://encrypted-tbn3.gstatic.com/images?q=tbn:ANd9GcQd7_yiYKeFT8RHAwYcI3pfFyC1hrwtrlsIytPg0PWdL8OhWrV9"/>
          <p:cNvPicPr>
            <a:picLocks noChangeAspect="1" noChangeArrowheads="1"/>
          </p:cNvPicPr>
          <p:nvPr/>
        </p:nvPicPr>
        <p:blipFill>
          <a:blip r:embed="rId4" cstate="print"/>
          <a:srcRect/>
          <a:stretch>
            <a:fillRect/>
          </a:stretch>
        </p:blipFill>
        <p:spPr bwMode="auto">
          <a:xfrm>
            <a:off x="6286512" y="4643446"/>
            <a:ext cx="2705100" cy="168592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checkerboard(across)">
                                      <p:cBhvr>
                                        <p:cTn id="7" dur="500"/>
                                        <p:tgtEl>
                                          <p:spTgt spid="16386"/>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6388"/>
                                        </p:tgtEl>
                                        <p:attrNameLst>
                                          <p:attrName>style.visibility</p:attrName>
                                        </p:attrNameLst>
                                      </p:cBhvr>
                                      <p:to>
                                        <p:strVal val="visible"/>
                                      </p:to>
                                    </p:set>
                                    <p:animEffect transition="in" filter="checkerboard(across)">
                                      <p:cBhvr>
                                        <p:cTn id="12" dur="500"/>
                                        <p:tgtEl>
                                          <p:spTgt spid="16388"/>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6390"/>
                                        </p:tgtEl>
                                        <p:attrNameLst>
                                          <p:attrName>style.visibility</p:attrName>
                                        </p:attrNameLst>
                                      </p:cBhvr>
                                      <p:to>
                                        <p:strVal val="visible"/>
                                      </p:to>
                                    </p:set>
                                    <p:animEffect transition="in" filter="checkerboard(across)">
                                      <p:cBhvr>
                                        <p:cTn id="17" dur="500"/>
                                        <p:tgtEl>
                                          <p:spTgt spid="16390"/>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ppt_x"/>
                                          </p:val>
                                        </p:tav>
                                        <p:tav tm="100000">
                                          <p:val>
                                            <p:strVal val="#ppt_x"/>
                                          </p:val>
                                        </p:tav>
                                      </p:tavLst>
                                    </p:anim>
                                    <p:anim calcmode="lin" valueType="num">
                                      <p:cBhvr additive="base">
                                        <p:cTn id="2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0" y="1285860"/>
            <a:ext cx="6143636" cy="4247317"/>
          </a:xfrm>
          <a:prstGeom prst="rect">
            <a:avLst/>
          </a:prstGeom>
        </p:spPr>
        <p:txBody>
          <a:bodyPr wrap="square">
            <a:spAutoFit/>
          </a:bodyPr>
          <a:lstStyle/>
          <a:p>
            <a:pPr algn="just"/>
            <a:r>
              <a:rPr lang="it-IT" dirty="0">
                <a:latin typeface="Comic Sans MS" pitchFamily="66" charset="0"/>
              </a:rPr>
              <a:t>- Anche nella progettazione della Cattedrale di </a:t>
            </a:r>
            <a:r>
              <a:rPr lang="it-IT" b="1" dirty="0">
                <a:latin typeface="Comic Sans MS" pitchFamily="66" charset="0"/>
              </a:rPr>
              <a:t>Notre Dame a Parigi</a:t>
            </a:r>
            <a:r>
              <a:rPr lang="it-IT" dirty="0">
                <a:latin typeface="Comic Sans MS" pitchFamily="66" charset="0"/>
              </a:rPr>
              <a:t> e del Palazzo dell'ONU a New York sono state utilizzate le proporzioni del rettangolo aureo.</a:t>
            </a:r>
          </a:p>
          <a:p>
            <a:pPr algn="just"/>
            <a:endParaRPr lang="it-IT" dirty="0" smtClean="0">
              <a:latin typeface="Comic Sans MS" pitchFamily="66" charset="0"/>
            </a:endParaRPr>
          </a:p>
          <a:p>
            <a:pPr algn="just"/>
            <a:r>
              <a:rPr lang="it-IT" dirty="0">
                <a:latin typeface="Comic Sans MS" pitchFamily="66" charset="0"/>
              </a:rPr>
              <a:t/>
            </a:r>
            <a:br>
              <a:rPr lang="it-IT" dirty="0">
                <a:latin typeface="Comic Sans MS" pitchFamily="66" charset="0"/>
              </a:rPr>
            </a:br>
            <a:r>
              <a:rPr lang="it-IT" dirty="0">
                <a:latin typeface="Comic Sans MS" pitchFamily="66" charset="0"/>
              </a:rPr>
              <a:t>- Nelle arti del passato, in molte opere di </a:t>
            </a:r>
            <a:r>
              <a:rPr lang="it-IT" b="1" dirty="0">
                <a:latin typeface="Comic Sans MS" pitchFamily="66" charset="0"/>
              </a:rPr>
              <a:t>Leonardo da Vinci</a:t>
            </a:r>
            <a:r>
              <a:rPr lang="it-IT" dirty="0">
                <a:latin typeface="Comic Sans MS" pitchFamily="66" charset="0"/>
              </a:rPr>
              <a:t>, Piero della Francesca, Bernardino Luini, </a:t>
            </a:r>
            <a:r>
              <a:rPr lang="it-IT" b="1" dirty="0">
                <a:latin typeface="Comic Sans MS" pitchFamily="66" charset="0"/>
              </a:rPr>
              <a:t>Sandro Botticelli</a:t>
            </a:r>
            <a:r>
              <a:rPr lang="it-IT" dirty="0">
                <a:latin typeface="Comic Sans MS" pitchFamily="66" charset="0"/>
              </a:rPr>
              <a:t>, si ricorreva spesso alla sezione aurea (</a:t>
            </a:r>
            <a:r>
              <a:rPr lang="it-IT" i="1" dirty="0">
                <a:latin typeface="Comic Sans MS" pitchFamily="66" charset="0"/>
              </a:rPr>
              <a:t>la</a:t>
            </a:r>
            <a:r>
              <a:rPr lang="it-IT" dirty="0">
                <a:latin typeface="Comic Sans MS" pitchFamily="66" charset="0"/>
              </a:rPr>
              <a:t> </a:t>
            </a:r>
            <a:r>
              <a:rPr lang="it-IT" i="1" dirty="0">
                <a:latin typeface="Comic Sans MS" pitchFamily="66" charset="0"/>
              </a:rPr>
              <a:t>divina proportione), </a:t>
            </a:r>
            <a:r>
              <a:rPr lang="it-IT" dirty="0">
                <a:latin typeface="Comic Sans MS" pitchFamily="66" charset="0"/>
              </a:rPr>
              <a:t>considerata quasi la chiave mistica dell'armonia nelle arti e nelle scienze.</a:t>
            </a:r>
          </a:p>
          <a:p>
            <a:pPr algn="just"/>
            <a:endParaRPr lang="it-IT" dirty="0" smtClean="0">
              <a:latin typeface="Comic Sans MS" pitchFamily="66" charset="0"/>
            </a:endParaRPr>
          </a:p>
          <a:p>
            <a:pPr algn="just"/>
            <a:endParaRPr lang="it-IT" dirty="0">
              <a:latin typeface="Comic Sans MS" pitchFamily="66" charset="0"/>
            </a:endParaRPr>
          </a:p>
          <a:p>
            <a:pPr algn="just"/>
            <a:r>
              <a:rPr lang="it-IT" dirty="0" smtClean="0">
                <a:latin typeface="Comic Sans MS" pitchFamily="66" charset="0"/>
              </a:rPr>
              <a:t>-</a:t>
            </a:r>
            <a:r>
              <a:rPr lang="it-IT" dirty="0">
                <a:latin typeface="Comic Sans MS" pitchFamily="66" charset="0"/>
              </a:rPr>
              <a:t>Anche nella musica, </a:t>
            </a:r>
            <a:r>
              <a:rPr lang="it-IT" b="1" dirty="0">
                <a:latin typeface="Comic Sans MS" pitchFamily="66" charset="0"/>
              </a:rPr>
              <a:t>Beethoven</a:t>
            </a:r>
            <a:r>
              <a:rPr lang="it-IT" dirty="0">
                <a:latin typeface="Comic Sans MS" pitchFamily="66" charset="0"/>
              </a:rPr>
              <a:t>, nelle "</a:t>
            </a:r>
            <a:r>
              <a:rPr lang="it-IT" i="1" dirty="0">
                <a:latin typeface="Comic Sans MS" pitchFamily="66" charset="0"/>
              </a:rPr>
              <a:t>33 variazioni sopra un valzer di Dabelli</a:t>
            </a:r>
            <a:r>
              <a:rPr lang="it-IT" dirty="0">
                <a:latin typeface="Comic Sans MS" pitchFamily="66" charset="0"/>
              </a:rPr>
              <a:t>" suddivise la sua composizione in parti </a:t>
            </a:r>
            <a:r>
              <a:rPr lang="it-IT" dirty="0" smtClean="0">
                <a:latin typeface="Comic Sans MS" pitchFamily="66" charset="0"/>
              </a:rPr>
              <a:t>il </a:t>
            </a:r>
            <a:r>
              <a:rPr lang="it-IT" dirty="0">
                <a:latin typeface="Comic Sans MS" pitchFamily="66" charset="0"/>
              </a:rPr>
              <a:t>cui rapporto corrisponde al numero d'oro.</a:t>
            </a:r>
          </a:p>
        </p:txBody>
      </p:sp>
      <p:pic>
        <p:nvPicPr>
          <p:cNvPr id="17410" name="Picture 2" descr="https://encrypted-tbn3.gstatic.com/images?q=tbn:ANd9GcS14kKO1fC7oyMcxLJD3U5Yo_g403w8M3o1H_sJIo5W3OMVdpd5"/>
          <p:cNvPicPr>
            <a:picLocks noChangeAspect="1" noChangeArrowheads="1"/>
          </p:cNvPicPr>
          <p:nvPr/>
        </p:nvPicPr>
        <p:blipFill>
          <a:blip r:embed="rId2" cstate="print"/>
          <a:srcRect/>
          <a:stretch>
            <a:fillRect/>
          </a:stretch>
        </p:blipFill>
        <p:spPr bwMode="auto">
          <a:xfrm>
            <a:off x="6715140" y="500042"/>
            <a:ext cx="1500190" cy="1500191"/>
          </a:xfrm>
          <a:prstGeom prst="rect">
            <a:avLst/>
          </a:prstGeom>
          <a:noFill/>
        </p:spPr>
      </p:pic>
      <p:pic>
        <p:nvPicPr>
          <p:cNvPr id="17412" name="Picture 4" descr="https://encrypted-tbn0.gstatic.com/images?q=tbn:ANd9GcTVe29EWxUxPSzy7rmsbnPE6xTQBz_xaAvFtNZiKFho3WPa4pHkeA"/>
          <p:cNvPicPr>
            <a:picLocks noChangeAspect="1" noChangeArrowheads="1"/>
          </p:cNvPicPr>
          <p:nvPr/>
        </p:nvPicPr>
        <p:blipFill>
          <a:blip r:embed="rId3" cstate="print"/>
          <a:srcRect/>
          <a:stretch>
            <a:fillRect/>
          </a:stretch>
        </p:blipFill>
        <p:spPr bwMode="auto">
          <a:xfrm>
            <a:off x="7643834" y="2214554"/>
            <a:ext cx="1267704" cy="1905019"/>
          </a:xfrm>
          <a:prstGeom prst="rect">
            <a:avLst/>
          </a:prstGeom>
          <a:noFill/>
        </p:spPr>
      </p:pic>
      <p:pic>
        <p:nvPicPr>
          <p:cNvPr id="5" name="Immagine 4" descr="http://www.magiadeinumeri.it/monalisa.jpg"/>
          <p:cNvPicPr/>
          <p:nvPr/>
        </p:nvPicPr>
        <p:blipFill>
          <a:blip r:embed="rId4" cstate="print"/>
          <a:srcRect/>
          <a:stretch>
            <a:fillRect/>
          </a:stretch>
        </p:blipFill>
        <p:spPr bwMode="auto">
          <a:xfrm>
            <a:off x="6286512" y="2143116"/>
            <a:ext cx="1285884" cy="2081215"/>
          </a:xfrm>
          <a:prstGeom prst="rect">
            <a:avLst/>
          </a:prstGeom>
          <a:noFill/>
          <a:ln w="9525">
            <a:noFill/>
            <a:miter lim="800000"/>
            <a:headEnd/>
            <a:tailEnd/>
          </a:ln>
        </p:spPr>
      </p:pic>
      <p:pic>
        <p:nvPicPr>
          <p:cNvPr id="6" name="Immagine 5" descr="http://www.magiadeinumeri.it/venere.jpg"/>
          <p:cNvPicPr/>
          <p:nvPr/>
        </p:nvPicPr>
        <p:blipFill>
          <a:blip r:embed="rId5" cstate="print"/>
          <a:srcRect/>
          <a:stretch>
            <a:fillRect/>
          </a:stretch>
        </p:blipFill>
        <p:spPr bwMode="auto">
          <a:xfrm>
            <a:off x="6215074" y="4286256"/>
            <a:ext cx="2643174" cy="1733549"/>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7410"/>
                                        </p:tgtEl>
                                        <p:attrNameLst>
                                          <p:attrName>style.visibility</p:attrName>
                                        </p:attrNameLst>
                                      </p:cBhvr>
                                      <p:to>
                                        <p:strVal val="visible"/>
                                      </p:to>
                                    </p:set>
                                    <p:animEffect transition="in" filter="checkerboard(across)">
                                      <p:cBhvr>
                                        <p:cTn id="7" dur="500"/>
                                        <p:tgtEl>
                                          <p:spTgt spid="17410"/>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heckerboard(across)">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7412"/>
                                        </p:tgtEl>
                                        <p:attrNameLst>
                                          <p:attrName>style.visibility</p:attrName>
                                        </p:attrNameLst>
                                      </p:cBhvr>
                                      <p:to>
                                        <p:strVal val="visible"/>
                                      </p:to>
                                    </p:set>
                                    <p:animEffect transition="in" filter="checkerboard(across)">
                                      <p:cBhvr>
                                        <p:cTn id="17" dur="500"/>
                                        <p:tgtEl>
                                          <p:spTgt spid="17412"/>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checkerboard(across)">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ppt_x"/>
                                          </p:val>
                                        </p:tav>
                                        <p:tav tm="100000">
                                          <p:val>
                                            <p:strVal val="#ppt_x"/>
                                          </p:val>
                                        </p:tav>
                                      </p:tavLst>
                                    </p:anim>
                                    <p:anim calcmode="lin" valueType="num">
                                      <p:cBhvr additive="base">
                                        <p:cTn id="2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0" y="764704"/>
            <a:ext cx="6858000" cy="2031325"/>
          </a:xfrm>
          <a:prstGeom prst="rect">
            <a:avLst/>
          </a:prstGeom>
        </p:spPr>
        <p:txBody>
          <a:bodyPr wrap="square">
            <a:spAutoFit/>
          </a:bodyPr>
          <a:lstStyle/>
          <a:p>
            <a:pPr algn="just"/>
            <a:r>
              <a:rPr lang="it-IT" dirty="0">
                <a:latin typeface="Comic Sans MS" pitchFamily="66" charset="0"/>
              </a:rPr>
              <a:t>Negli oggetti quotidiani, possiamo trovare alcuni esempi di sezione  aurea</a:t>
            </a:r>
            <a:r>
              <a:rPr lang="it-IT" dirty="0" smtClean="0">
                <a:latin typeface="Comic Sans MS" pitchFamily="66" charset="0"/>
              </a:rPr>
              <a:t>:</a:t>
            </a:r>
          </a:p>
          <a:p>
            <a:pPr algn="just"/>
            <a:r>
              <a:rPr lang="it-IT" dirty="0" smtClean="0">
                <a:latin typeface="Comic Sans MS" pitchFamily="66" charset="0"/>
              </a:rPr>
              <a:t>dalle </a:t>
            </a:r>
            <a:r>
              <a:rPr lang="it-IT" b="1" dirty="0">
                <a:latin typeface="Comic Sans MS" pitchFamily="66" charset="0"/>
              </a:rPr>
              <a:t>schede telefoniche </a:t>
            </a:r>
            <a:r>
              <a:rPr lang="it-IT" dirty="0">
                <a:latin typeface="Comic Sans MS" pitchFamily="66" charset="0"/>
              </a:rPr>
              <a:t>alle </a:t>
            </a:r>
            <a:r>
              <a:rPr lang="it-IT" b="1" dirty="0">
                <a:latin typeface="Comic Sans MS" pitchFamily="66" charset="0"/>
              </a:rPr>
              <a:t>carte di credito </a:t>
            </a:r>
            <a:r>
              <a:rPr lang="it-IT" dirty="0">
                <a:latin typeface="Comic Sans MS" pitchFamily="66" charset="0"/>
              </a:rPr>
              <a:t>e </a:t>
            </a:r>
            <a:r>
              <a:rPr lang="it-IT" b="1" dirty="0">
                <a:latin typeface="Comic Sans MS" pitchFamily="66" charset="0"/>
              </a:rPr>
              <a:t>bancomat</a:t>
            </a:r>
            <a:r>
              <a:rPr lang="it-IT" dirty="0">
                <a:latin typeface="Comic Sans MS" pitchFamily="66" charset="0"/>
              </a:rPr>
              <a:t>, dalle </a:t>
            </a:r>
            <a:r>
              <a:rPr lang="it-IT" b="1" dirty="0">
                <a:latin typeface="Comic Sans MS" pitchFamily="66" charset="0"/>
              </a:rPr>
              <a:t>carte SIM </a:t>
            </a:r>
            <a:r>
              <a:rPr lang="it-IT" dirty="0">
                <a:latin typeface="Comic Sans MS" pitchFamily="66" charset="0"/>
              </a:rPr>
              <a:t>dei cellulari alle </a:t>
            </a:r>
            <a:r>
              <a:rPr lang="it-IT" b="1" dirty="0">
                <a:latin typeface="Comic Sans MS" pitchFamily="66" charset="0"/>
              </a:rPr>
              <a:t>musicassette</a:t>
            </a:r>
            <a:r>
              <a:rPr lang="it-IT" dirty="0">
                <a:latin typeface="Comic Sans MS" pitchFamily="66" charset="0"/>
              </a:rPr>
              <a:t>: sono tutti rettangoli aurei con un rapporto tra base ed altezza pari a 1,618</a:t>
            </a:r>
            <a:r>
              <a:rPr lang="it-IT" dirty="0" smtClean="0">
                <a:latin typeface="Comic Sans MS" pitchFamily="66" charset="0"/>
              </a:rPr>
              <a:t>.</a:t>
            </a:r>
          </a:p>
          <a:p>
            <a:pPr algn="just"/>
            <a:endParaRPr lang="it-IT" dirty="0">
              <a:latin typeface="Comic Sans MS" pitchFamily="66" charset="0"/>
            </a:endParaRPr>
          </a:p>
        </p:txBody>
      </p:sp>
      <p:pic>
        <p:nvPicPr>
          <p:cNvPr id="3" name="Immagine 2" descr="http://www.magiadeinumeri.it/vitruvian.jpg"/>
          <p:cNvPicPr/>
          <p:nvPr/>
        </p:nvPicPr>
        <p:blipFill>
          <a:blip r:embed="rId2" cstate="print"/>
          <a:srcRect/>
          <a:stretch>
            <a:fillRect/>
          </a:stretch>
        </p:blipFill>
        <p:spPr bwMode="auto">
          <a:xfrm>
            <a:off x="6876256" y="3789040"/>
            <a:ext cx="2123728" cy="2284876"/>
          </a:xfrm>
          <a:prstGeom prst="rect">
            <a:avLst/>
          </a:prstGeom>
          <a:noFill/>
          <a:ln w="9525">
            <a:noFill/>
            <a:miter lim="800000"/>
            <a:headEnd/>
            <a:tailEnd/>
          </a:ln>
        </p:spPr>
      </p:pic>
      <p:sp>
        <p:nvSpPr>
          <p:cNvPr id="4" name="Rettangolo 3"/>
          <p:cNvSpPr/>
          <p:nvPr/>
        </p:nvSpPr>
        <p:spPr>
          <a:xfrm>
            <a:off x="0" y="3429000"/>
            <a:ext cx="6858000" cy="3139321"/>
          </a:xfrm>
          <a:prstGeom prst="rect">
            <a:avLst/>
          </a:prstGeom>
        </p:spPr>
        <p:txBody>
          <a:bodyPr wrap="square">
            <a:spAutoFit/>
          </a:bodyPr>
          <a:lstStyle/>
          <a:p>
            <a:pPr algn="just"/>
            <a:r>
              <a:rPr lang="it-IT" dirty="0" smtClean="0">
                <a:latin typeface="Comic Sans MS" pitchFamily="66" charset="0"/>
              </a:rPr>
              <a:t>In natura il rapporto aureo è riscontrabile in molte dimensioni del </a:t>
            </a:r>
            <a:r>
              <a:rPr lang="it-IT" b="1" dirty="0" smtClean="0">
                <a:latin typeface="Comic Sans MS" pitchFamily="66" charset="0"/>
              </a:rPr>
              <a:t>corpo umano</a:t>
            </a:r>
            <a:r>
              <a:rPr lang="it-IT" dirty="0" smtClean="0">
                <a:latin typeface="Comic Sans MS" pitchFamily="66" charset="0"/>
              </a:rPr>
              <a:t>. Se moltiplichiamo per 1,618 la distanza che in una persona adulta e proporzionata, va dai piedi all'ombelico, otteniamo la sua statura. Così la distanza dal gomito alla mano (con le dita tese), moltiplicata per 1,618, dà la lunghezza totale del braccio. La distanza che va dal ginocchio all'anca, moltiplicata per il numero d'oro, dà la lunghezza della gamba, dall'anca al malleolo. Anche nella mano i rapporti tra le falangi delle dita medio e anulare sono aurei, così il volto umano è tutto scomponibile in una griglia i cui rettangoli hanno i lati in rapporto aureo.</a:t>
            </a:r>
            <a:endParaRPr lang="it-IT" dirty="0">
              <a:latin typeface="Comic Sans MS" pitchFamily="66" charset="0"/>
            </a:endParaRPr>
          </a:p>
        </p:txBody>
      </p:sp>
      <p:pic>
        <p:nvPicPr>
          <p:cNvPr id="1026" name="Picture 2" descr="http://2.bp.blogspot.com/_w6zrvOMxrzE/TPZb5WxNpCI/AAAAAAAADmA/bKkZ9sJqqDU/s1600/Carta+Simplia_Deutsche+Credit+Card%255B2%255D.jpg"/>
          <p:cNvPicPr>
            <a:picLocks noChangeAspect="1" noChangeArrowheads="1"/>
          </p:cNvPicPr>
          <p:nvPr/>
        </p:nvPicPr>
        <p:blipFill>
          <a:blip r:embed="rId3" cstate="print"/>
          <a:srcRect/>
          <a:stretch>
            <a:fillRect/>
          </a:stretch>
        </p:blipFill>
        <p:spPr bwMode="auto">
          <a:xfrm>
            <a:off x="6948264" y="0"/>
            <a:ext cx="1979712" cy="1317856"/>
          </a:xfrm>
          <a:prstGeom prst="rect">
            <a:avLst/>
          </a:prstGeom>
          <a:noFill/>
        </p:spPr>
      </p:pic>
      <p:pic>
        <p:nvPicPr>
          <p:cNvPr id="1030" name="Picture 6" descr="http://i.pcworld.fr/1163431-carte-sim.jpg"/>
          <p:cNvPicPr>
            <a:picLocks noChangeAspect="1" noChangeArrowheads="1"/>
          </p:cNvPicPr>
          <p:nvPr/>
        </p:nvPicPr>
        <p:blipFill>
          <a:blip r:embed="rId4" cstate="print"/>
          <a:srcRect/>
          <a:stretch>
            <a:fillRect/>
          </a:stretch>
        </p:blipFill>
        <p:spPr bwMode="auto">
          <a:xfrm>
            <a:off x="5292080" y="2204864"/>
            <a:ext cx="1580995" cy="1159397"/>
          </a:xfrm>
          <a:prstGeom prst="rect">
            <a:avLst/>
          </a:prstGeom>
          <a:noFill/>
        </p:spPr>
      </p:pic>
      <p:sp>
        <p:nvSpPr>
          <p:cNvPr id="1032" name="AutoShape 8" descr="data:image/jpeg;base64,/9j/4AAQSkZJRgABAQAAAQABAAD/2wCEAAkGBhQSERUUExIWFBUVGBwZGBcXGRkYGhwXGBwVHRgaGhwYHCYfGhojHxgVHy8gJCkpLSwsFh8xNTAqNSYrLCkBCQoKDgwOGA8PGCkcHBwpKSkpKSkpKSkpLCkpKSkpLCkpKSwpNSwpLCkpKSkpLiwxKSwpNSksNSkpKTUpKS8pKf/AABEIAH4AyAMBIgACEQEDEQH/xAAcAAACAgMBAQAAAAAAAAAAAAAFBgECAAMEBwj/xABPEAACAQIDAgcIDggGAQUBAAABAgMAEQQSIRMxBQYiQVFTYRQycYGRodHSBxUjM0JSYnOSk7Gys/BDcpSio8HT4RZUY4KD8cJ0hMPi4xf/xAAZAQADAQEBAAAAAAAAAAAAAAAAAQIDBAX/xAAoEQACAgAFBAEEAwAAAAAAAAAAAQIRAxITMVEEIUFh0RQiU6IyUnH/2gAMAwEAAhEDEQA/AI4U40O2IxQma+zkkAjYzZyElZUEToyrhsqBWzHMDdnbMBYGcC5eKNnUB2RWYAZRmYX3fBuLNl0tm0AGg6MXh0aVmaON2WR8rMiswtK5FiRfQ2t0c1FuA+BI5lklnZiA7Dv2QALqzMQRckkkkms7ooECPs81TsewUXvwSN+Kg/bB/Vrrw/B/B7xtJG6SInfOk7yKtrHXJIbHUaUWAuiLs81SIuzzUwjAYDdYfSn9bsNWXg7AHcFNjbfNvIBA39BBpZ0FC5sx0eas2fZ5qZBwbgfibhfdPuqHwGBG9LeKejOhULeQdFZs+zzUx+12C+J5sR6aw4DBWvl0tfdiO3t7DSzodC5suzzVOz7PNTD7XYP4nmxHRfp6KocFgvifu4nov00tRBQCA0tlHkHi13/kVGy7B5KYDgMH8T93E+mp7gwVr5fNiPTTzoKF4x9nmqBF2DyUxHAYIfBHkxHpqRgsDoMu/wD9RVZkFC7suzzVGz7PNTAYcB8XzYisMWA+Lu03YijOgoXzH2eao2fZ5qPNFwf0DyYioWHg/nA8QxHpozIKAey7PNWbLs+yjuTg7t8XdNWEPB/yvLiRRmQqF/Y9lc3CUhjhkdBylAN9OSuZA7jMCLohdrkEDLcjQgtceBwDMFUvdjYDNiN/NqdBXBw1wWMPNGYmcBwxALFrFCo0J1+GD2a660KQxS4vcYZ4sRh1jKEyvErIpnNlZgHEm1LbR8pMma4ZcnxSVEUd4NwcccimOGKMs8YYpGikjaIbGw3X1toDYdAtlUItiTy5PnJPxHo3wYt8Bih2z/coHie/k+ck/Ekph4tIHw0qMbBpZFJG8ZlUEjTfrUSdDPHuI3FqJsJHtUiJx0jRZ32WaOFUZRJGJHVsxxDp3t7iO3PYu/sIwvDhsYhUmSPEZWjBAOdY1VlvuHKBF66JfYOwrBAcVjG2a5EBeHkryiAvuOguxOnOaauLXFhMGsuSeaZp2DtJMyu2YKFHeqt9AN/RTlJUKmEVxsvPh2H/ACR+mrriJOpb6afnsqwhkP6UfQX01XYydZ48i+TfWboZVsRLp7ifrFqdvJ1X8RatspOt/cX01XYydb/DWodDKPNJ1ZP/ACKKqZ5OrP1i1Z8PLzS2/wCNTr076r3LL1p+qT01Iyu3l6v+KPVqpmm6ofXD+SVuGGkt76fq0rO45D+mP1aeimkgOdZ5+qH1w3fQras83VfxR6lXGCl65vq4/RU9ySdafq09FOqFZXbzdUPrf/pU91Tc8Q+tHq1JwUnXH6tPRUHBS9efq09FMCRiZup/ij0VDYqbmhv/AMo9XwVIwUvXt9XH6Kq/B8p/Tm/zUf53XqqAnuqbqf4o9WrLiZep/ij0VrXATX9/NrWtso/LoKv3FL1xH/Gnb/byUhFziZeq/iD0eDy1PdMvU/xB6Kw4STrj9WnoqDhZeuP1aUAXWaTniIH64NLnHA+6Qfqy/egpiTDSAi8pI5+Qov5N1LnHD3yDf3sv2wU1uAIwvfx/OR/fSsrMN38fzkf31qK3EasSeXJ85L+I9MPFVvcZN3vzb9N6x9J7KXsT38nzkn4klef8e+ElixChog94817gfDkFtVPR01lNNrsdHTxw5TrEllXO578so6R5R6ahypBBIsRY8oDzg3r5d/xIn+WHlXt+R2HyVn+JE/yw8o/p1lklwd/0/Sfn/V/J9NHCQ9n1revXBPi8EpKtNEGG8HEEEeH3TSvnvA8PRvJGpw6gM6A6g6Myg/A8NeuRzFQFXkgcy6C/YB9lXGMvPY4+ohhQa0p5+e1DGcbgevh/aD9gkqoxeB66E81hiGvc83vlIHDHH5ISUXaTyC/Jj3C2+7G97AG+UG3TQ3g72UlkYB4pk0PKQ7UAAXJIyhrAa3F6rJ7OWz1NcRgT+nh/aT/UqTNgeuh/aj/VpZh4QLqHV8ynUEG4IoZxk4yPhY1k1cFwlha9yGIPKIFuSfLRkfI7HczYHrof2k/1agy4Hrof2k/1e015M/sqMP0b/wAP+TVn/wDUz1b/AMP16NP2F+j1gy4HrYf2k/1at3Xgeuh/aD/UryNvZVI/RyfuetWD2Vz1cn7nr0ab5FZ637Y4AabeEf8AuGP/AJ1Ptlwf18P17evXkR9lwj4EvlX1qauAOMEuIj2jB4we9DHlEEKwY2JsCG0v0UadBaHM8I8H9fD9c3r1JxvB/XQfXn16WsRwqUUs8pVV3kk+LQaknoG+lXH+yjlPIimdbkB2YopK78ujbrjS+l9bUaYWeod18HnfPB+0f/pWyF8E5sskTHfZcQSbbzoJK884E4+JiDlzSROTYBzoTpoH3X1GhtvFGpm2i5JLOp0swvvNj33h/NqMvspb9xx9r8L0L9afXqDwdhehPrD69fNjcaFBIGGU27RzX+RWDjSv+VXyj1KjLPg9NdP0f5v1fyfS8WBwqkMMgIII90O8eF6D8a5laSCzA2WTcQd7QWvYnoPkrwL/ABSv+WXyj1KcfY+4TE22tGEytENDvzCXsG7L5zTjGV20Y42D00YN4eLmfGVod8N75H85H+IlZUYU+6R/OR/iJWVseezXi+/k+ck/Eeuzgji/h8QkzzYeGZ1fKplUGwyKwW53LmJPjNcWJ98k+dk/Eko/xRPJm+dX8JPRWc3SKQnYbD4UoubCcEpeIyBiswVgoDEqGiueSVkK3zKpBIIIat/tbhykjDA8Fx5Hy+6KyqAEkNnaRY7NmCAqASqnNazLd7h4CgU3WCMHZ7LRR71pyCNxTQadgG4CtTcXsMAAMNDbLl97XvbMLbuhmH+49NTqIeVgDA8UowHabg/Ax2jJjMQzsGG0IuSo3LszdecNzEWX+FcQVw9xe7Kovz6rdvKLi/bXo0wtGwAsAjC24WCEAAcwsBXn+Iw+eADoVT+7Y/bfxU4Sb3BoVDxbnEwKM0QC5Qy5kLZgu0YHfYnk3B0CCunCex4BYgspG4qxBHgItb+9MscLl1dSWVwAQbnJINCtj3oawYW58w5qOYcDLc2sAT07t+7x+Stoy7EOIqcDcDnCHZBuQ9yqki4IAJIB1ynd0XA1rm474BpcKQthkJkNyRoiSE7ufspp4QtcAfBux6NxVLEaENcsLXBAJ03Ut8bpwmFkc8yOB2mRWjXzvSfcqP2nkZfQj+e7s+2rI505/L5B0Cqkdn58Zq+Xmv49fsOoHnqTdBPi1g0lxcUbi6OzAj/Y5HnA8legf4Ow1u889I/EuMnHQn4pcnduEch6ea4FepEaVpCTSMMSKbE3hvivh1XRbE6eUgfzpk4EUDuiwsBO6gdCxrDGo8QQVycKKDbMLgEG3g3HToNd/BQ9+PMZnYHscRNp9I+SlKVvuJKkcvDGBfEOYl0yLfmNmbe2vQtwL7t9a8NxAzIqO7OiXKqWbKCd5AvYMec7/FRjuMNKPlZSp+UvN4T/ADFMeCUW76/972OvNodTRF0KSsR8XxIIjVFchIyWRSSyqWHLsOg8459+h1rvikbYvc8tA6k31OW1jfn0K6+E85pnxwBVhmA0N9SCOnUEEEac9+elt0tFJv5QZtTc2soW9+cgX8dEpWJRoJcO4bDQYl4xhuDAqxq4E0eyYXzatJl2ao1ioJ1BB0bdW3CQ4IZ3xEHBqxqbAxxjNfaSxkyI6AoMy5Oxo31t3vVw5PHt8UJmjXZrG8IeOIlmEcpupkjYuc/JGXcdBrv5osC64oxjg+LYbVULmD9GHmBLXFnXJHGC2uU5Dbl3EblBbDcCcGyMVSHBOy2uqJCxF7WJCi4BuDc7wR0ihnDnBUMDxCCGOIMHLCNVS+Uxhc2UC9szjX4x6aasNgUTvIlUdIUL3xBPNzkKfEOgUu8azeSE/Jk1/wB8VZRf3FUqBuE98j+cj/ESpquEHukfzkf4iVNbkM1YlPdJPnZPxJKPcUV5M/zi/higmJ98k+ck/EkozxVbSb5xfuCs8T+JcRkJrVI1QzHTT8+isUiuY0NGJHIf9R/uN/akbDPyUI+Kv3R6fPXoAGo5tQP715zLxvwpWec8FztDDM0csqNGQrAgMSiuDblA3AA1389bYfkiZ2RDKbochO8EEqfJcgbtOytgmIFhkX9UMfIDZaO4PgPCyoskcKujqGRhtLFWAIPfaXBGh3a33UGkxWBBJ2DbINlMwV9mD4S97c/SRqAbitIpz2RLdeTkbwHfe51JJ3knnJ0+wWqsnAsGJXLiNUVgwAkMRzDML5hvADHTt7KJ4g4NHZBhHlKFVdogzAM17KBtMznQ96D2Xq2P7jidkGFaQoud9nmsi6atmkBvYqSLaZhfntooT/qTa5AB4gcHWvs2HZ3VJzVLex7wb1bb/wDNSdvopolwuASNJWVVjktlJ22txcaBtNAb30GVrnQ2rseDuVrBye+913W33tLcW05uepeJW8SqfIE4O4oYGCQvEGVspW/dLHQnUcrTWw1okMLEdM5329+Gu7s06KJx8CYRiQIlJW19X0vewuHtewva9xoTa4rY3FvD9Qvlc/8AnU6y4DI+Rfn4Kw7ryiTfeBPbf4BfS9aG4OjiAWEkg3uDIZTfT4R5rAUa4XwGEw8W0eFO+RFXM63kkbKguXsoub5uYAnmoDh+HMJJE7pgGlkUKwhgc4h2jZ3jzrkfVVaNr6aAob8qqU78Cqi4XSxBIPl8INdMc7DcwN+dgytpcC5XfQODjphXleFOBcY0serxrExdRpYsgkut7jf01fB8ccNKZFi4ExkhiYo4SMvlcXBVsshsdDp2Un/gXQWmkLd9rfWwBA3DeTqdw003Vy4sEq3SwygdLMQFA7bmwFaMNx44MdsMqYMlsRLscpADRODGPdAX3csEEfFYbwQC3AnD2FmxjRYXC7TZWz4lAuxQkHQMxJZiQLZd+pByqWpO14GFeEoZhNiikTyLMihCsyIFZVlU3DsLasrXUa794tQ/H8W8S8+dSARNtS+2ddrCJI2SDZgZYwuUjN8j/UezYGt+fJVo7dv5/wChWOo0VlFvgTi5JFiWnlIYtGbgSO2WR5pnawPJIWJkjzaE7OwsKjjSCJYgfiv53W32U0gH8+L0GlfjZ7/F2Ifvj0U4yuQmqQMwvvkfzkf4iVlZhT7pH85H+IlTXSQzQxuSTvJJPhYkt5/z0l+LOICtKpNmJVgDzgDKbX32OW/hoKDUmxFmVW/WF+n0ny1nJWqKTod1lvz30/PjqwNIa4aPqY/o/wB6k4WPqY/on01npeysw+xpqN+8Hp5weavOYeJHCceHxWGjXChMVPK5laSRmWObKGAQJYmyj/vWuuPCRndCniU/yO69q2DAr1I8jetVxTiS+4a4P4jwRCD3Ny2HhEKOGkXk2cOSgbJmYvI1yDa4GtgRx4TA4yGHueOJRYnLiCVKBSRcshGa5tutfUjWwauE4NeqH73rVgwS9UP3v5NVxk4prcTjZ1Y/ijMWltEku0IZJWbIY2vdzltcZjpyb6DsrqxHF7EpJKY1WUTQ7JmZshViqKzEHeDkvpryt2movuIdV9/1qwYMdV971q1+on22I00HhxdnVMOEeINElmzwmS5zK/Ia4ZLEG2h1Cm1xXNNxUlyjJ3NnCrqYJLZ0JseRKNCmRbbxa4J3EV3EOq+96aj2uXqh5G/mawdt3e5Y0cDcFSQqUOzyXJRY4mjygkls12IZjyTcKouG0sQARER6D5DSN3COqXyN6at3EOqB8IJ/nWeS/JdhPjlxYfFRpk3pnBQlQCjqASrPHJs5AQtnC3ymQa5hXDxb4rYlZxPiigk5RfZ5CHZljQWIiRkjCoCYyWBfKRaxA0+1qdSv0T6ag8HJ1KfR/vWiTSol7nfwPxSeHhTF4wsjR4lUCoA2YZTEeVcW+AdxO8UM4P4n8I4WbFNhp8JkxM7TWljldhmL2GgAGji+/WtntcnUL9H+9YODk6lfon00KwoEL7DTmWGaTERSSHENNiiyuBIrOjZEUCwFtre9tXtoALMfF/ijiMDI6YeaM4RzmWJw5kidu+yOAVcXC9+DcAEi4Obk9rk6hPon01ntenUp9E+mn3FQ1cBxzrAvdDB5tcxUAbzoNFW5A0uFFz2jXuzHoP0T6KRHwUYNjDH41Pp8NQII+qj8h9as3h2UpUehoxtqCPCCPtFKXGecHEKAdVSzDoJZmseg2F7dHhFCdknVr+961XWwFlUL+qOneNb76cYUDdkwvYqRzEEeEEEecCsqF/P56aitSTXepFVvU0hlr1N6qDU0AbcLIRmIJG5bgkHnY7ubvfJW8zv8dvpN6a58OeSO0k+U2H3a2GihG3uhvjt9I1Bnf4zfSPpql6mgLL7dvjt5TWHEN8ZvpH01UA9um/s8e7p39FQ6kaEEHtFqKAt3Q3x28pqr4pgCTIVABJJYgBQLsSb6ADWorVPArqyNorqyG1iQGBF9eelQA/C8b1kAe0yREZhK8ka8gtlWQxbTbLEWBG0ylRrfQGxozOCQWbTeLnfzg683jpOg4nS5TC+xCmwM6mMsFybMlQV2+Ypl9zzBbqNQCQzcxF9NBzDoHMPELDxVQF+6W+O3lNZ3Q3xm8p9NUqCwFySABqSdwHSTzDdrSEbe6H+Mxt2n01hxL3787vjG9/Ratf8A34juP9+eptTAscU1wM7X3725rekVBmY/Db6R9NV/P51rMtFAacW5JQsSTYrcnXknee3UeGtYNbMWnIv8VgfEdP5DyVrvQMysFQawGgCy1lQDWUhg3HcKKs0savAgjlaO87ycpwxsiLGCwVVMeeZuStxvsbdkb3G6xBIYXDWZdCt15LcxBGhDKeewtxr4oS4fEvNh8SYdsWbkgsRmzZja4F9Wsde+O69DMJPDh41iXPZefKCWJ75jyhvtu5gFGtrkvwIKLUSvYE9Av9tDvb+L/U+ivr1RuMMNwDtO+HwF3XHy6Bhy2Ww6AB5B/wB+WtWNxgiiklYErGjOQNCQoJsPDoK4RxjiY/pNfkrz/wC+p9u4WBBVmDAqysoIZWBUg8vcQSNLHXQ0CEDgf2Up+6bz5WgdrMiqBswT30ZtmOW97MSGtzaEeqyAgkHeCQefUEg79eakTgvitgIZ9qpnfKcyxuseVSNRmYNeQAi4Wy817i4LQOH4zzuem6jfz/D13020JIUPZbgnYYfKrmGzBsoJXaZr8oDny5bX5hpz2Lexok4wPu2e21Oyz5r7PKuYrm+Bm0HNcPbnuZXjJGDoZAd2igf/ACVB4yRnX3QnpKg/+fbRYwkKkUOXh6Imwz9Her69Z7fxfL+ivr0gCN6y9DTw/F8vT5C+vWDh+L5f0R69ABO1JfspwTNhY9kGMYkO2yi/Mmyz85W+1tzA3vqVuxjjBEdPdL/qr69QvGOMagyDwKB9klMQF9jNJlwVpswG0OyDXvs8ozWB1yZxpzXD256aZJVVWZtFVWZjvOVFLNYdNgbdtqHS8ZYs2u0JPPlU+Ul6vHxgi38vTpRefeCM+oIuCOgmiwo8+j9lqfbZjFHsT+iC8rL2Sd9ntrc6XA5NrCvUy3kIBB7CAV8GhGl/BpSPHxb4OEl8sxTeISqWHydpnzmPmynlW0z0zy8Px3JOe9zuVR9jbqbrwAQkTMrDpU+bX+VccZuAeyuZuM8K3J2lhr3q7uf4fRXGnGOEXHumhI7xez/UpDDDVqnmCKWIJtbRbXZmZVRVvpmZmVddBmvzULbjLFf4drfEXfp/qVXFcN4eRGjcSlXFjZVDC1mDKdpoykKwOuqjmoAIYThJdqqtLA420cb7FpCY2eREF9oBtoySU2segNtCL5cqnEni53VNGz4mSWHDFSiMuT3tsyKAHbkq1iBfQCwsCQcoQj//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034" name="AutoShape 10" descr="data:image/jpeg;base64,/9j/4AAQSkZJRgABAQAAAQABAAD/2wCEAAkGBhQSERUUExIWFBUVGBwZGBcXGRkYGhwXGBwVHRgaGhwYHCYfGhojHxgVHy8gJCkpLSwsFh8xNTAqNSYrLCkBCQoKDgwOGA8PGCkcHBwpKSkpKSkpKSkpLCkpKSkpLCkpKSwpNSwpLCkpKSkpLiwxKSwpNSksNSkpKTUpKS8pKf/AABEIAH4AyAMBIgACEQEDEQH/xAAcAAACAgMBAQAAAAAAAAAAAAAFBgECAAMEBwj/xABPEAACAQIDAgcIDggGAQUBAAABAgMAEQQSIRMxBQYiQVFTYRQycYGRodHSBxUjM0JSYnOSk7Gys/BDcpSio8HT4RZUY4KD8cJ0hMPi4xf/xAAZAQADAQEBAAAAAAAAAAAAAAAAAQIDBAX/xAAoEQACAgAFBAEEAwAAAAAAAAAAAQIRAxITMVEEIUFh0RQiU6IyUnH/2gAMAwEAAhEDEQA/AI4U40O2IxQma+zkkAjYzZyElZUEToyrhsqBWzHMDdnbMBYGcC5eKNnUB2RWYAZRmYX3fBuLNl0tm0AGg6MXh0aVmaON2WR8rMiswtK5FiRfQ2t0c1FuA+BI5lklnZiA7Dv2QALqzMQRckkkkms7ooECPs81TsewUXvwSN+Kg/bB/Vrrw/B/B7xtJG6SInfOk7yKtrHXJIbHUaUWAuiLs81SIuzzUwjAYDdYfSn9bsNWXg7AHcFNjbfNvIBA39BBpZ0FC5sx0eas2fZ5qZBwbgfibhfdPuqHwGBG9LeKejOhULeQdFZs+zzUx+12C+J5sR6aw4DBWvl0tfdiO3t7DSzodC5suzzVOz7PNTD7XYP4nmxHRfp6KocFgvifu4nov00tRBQCA0tlHkHi13/kVGy7B5KYDgMH8T93E+mp7gwVr5fNiPTTzoKF4x9nmqBF2DyUxHAYIfBHkxHpqRgsDoMu/wD9RVZkFC7suzzVGz7PNTAYcB8XzYisMWA+Lu03YijOgoXzH2eao2fZ5qPNFwf0DyYioWHg/nA8QxHpozIKAey7PNWbLs+yjuTg7t8XdNWEPB/yvLiRRmQqF/Y9lc3CUhjhkdBylAN9OSuZA7jMCLohdrkEDLcjQgtceBwDMFUvdjYDNiN/NqdBXBw1wWMPNGYmcBwxALFrFCo0J1+GD2a660KQxS4vcYZ4sRh1jKEyvErIpnNlZgHEm1LbR8pMma4ZcnxSVEUd4NwcccimOGKMs8YYpGikjaIbGw3X1toDYdAtlUItiTy5PnJPxHo3wYt8Bih2z/coHie/k+ck/Ekph4tIHw0qMbBpZFJG8ZlUEjTfrUSdDPHuI3FqJsJHtUiJx0jRZ32WaOFUZRJGJHVsxxDp3t7iO3PYu/sIwvDhsYhUmSPEZWjBAOdY1VlvuHKBF66JfYOwrBAcVjG2a5EBeHkryiAvuOguxOnOaauLXFhMGsuSeaZp2DtJMyu2YKFHeqt9AN/RTlJUKmEVxsvPh2H/ACR+mrriJOpb6afnsqwhkP6UfQX01XYydZ48i+TfWboZVsRLp7ifrFqdvJ1X8RatspOt/cX01XYydb/DWodDKPNJ1ZP/ACKKqZ5OrP1i1Z8PLzS2/wCNTr076r3LL1p+qT01Iyu3l6v+KPVqpmm6ofXD+SVuGGkt76fq0rO45D+mP1aeimkgOdZ5+qH1w3fQras83VfxR6lXGCl65vq4/RU9ySdafq09FOqFZXbzdUPrf/pU91Tc8Q+tHq1JwUnXH6tPRUHBS9efq09FMCRiZup/ij0VDYqbmhv/AMo9XwVIwUvXt9XH6Kq/B8p/Tm/zUf53XqqAnuqbqf4o9WrLiZep/ij0VrXATX9/NrWtso/LoKv3FL1xH/Gnb/byUhFziZeq/iD0eDy1PdMvU/xB6Kw4STrj9WnoqDhZeuP1aUAXWaTniIH64NLnHA+6Qfqy/egpiTDSAi8pI5+Qov5N1LnHD3yDf3sv2wU1uAIwvfx/OR/fSsrMN38fzkf31qK3EasSeXJ85L+I9MPFVvcZN3vzb9N6x9J7KXsT38nzkn4klef8e+ElixChog94817gfDkFtVPR01lNNrsdHTxw5TrEllXO578so6R5R6ahypBBIsRY8oDzg3r5d/xIn+WHlXt+R2HyVn+JE/yw8o/p1lklwd/0/Sfn/V/J9NHCQ9n1revXBPi8EpKtNEGG8HEEEeH3TSvnvA8PRvJGpw6gM6A6g6Myg/A8NeuRzFQFXkgcy6C/YB9lXGMvPY4+ohhQa0p5+e1DGcbgevh/aD9gkqoxeB66E81hiGvc83vlIHDHH5ISUXaTyC/Jj3C2+7G97AG+UG3TQ3g72UlkYB4pk0PKQ7UAAXJIyhrAa3F6rJ7OWz1NcRgT+nh/aT/UqTNgeuh/aj/VpZh4QLqHV8ynUEG4IoZxk4yPhY1k1cFwlha9yGIPKIFuSfLRkfI7HczYHrof2k/1agy4Hrof2k/1e015M/sqMP0b/wAP+TVn/wDUz1b/AMP16NP2F+j1gy4HrYf2k/1at3Xgeuh/aD/UryNvZVI/RyfuetWD2Vz1cn7nr0ab5FZ637Y4AabeEf8AuGP/AJ1Ptlwf18P17evXkR9lwj4EvlX1qauAOMEuIj2jB4we9DHlEEKwY2JsCG0v0UadBaHM8I8H9fD9c3r1JxvB/XQfXn16WsRwqUUs8pVV3kk+LQaknoG+lXH+yjlPIimdbkB2YopK78ujbrjS+l9bUaYWeod18HnfPB+0f/pWyF8E5sskTHfZcQSbbzoJK884E4+JiDlzSROTYBzoTpoH3X1GhtvFGpm2i5JLOp0swvvNj33h/NqMvspb9xx9r8L0L9afXqDwdhehPrD69fNjcaFBIGGU27RzX+RWDjSv+VXyj1KjLPg9NdP0f5v1fyfS8WBwqkMMgIII90O8eF6D8a5laSCzA2WTcQd7QWvYnoPkrwL/ABSv+WXyj1KcfY+4TE22tGEytENDvzCXsG7L5zTjGV20Y42D00YN4eLmfGVod8N75H85H+IlZUYU+6R/OR/iJWVseezXi+/k+ck/Eeuzgji/h8QkzzYeGZ1fKplUGwyKwW53LmJPjNcWJ98k+dk/Eko/xRPJm+dX8JPRWc3SKQnYbD4UoubCcEpeIyBiswVgoDEqGiueSVkK3zKpBIIIat/tbhykjDA8Fx5Hy+6KyqAEkNnaRY7NmCAqASqnNazLd7h4CgU3WCMHZ7LRR71pyCNxTQadgG4CtTcXsMAAMNDbLl97XvbMLbuhmH+49NTqIeVgDA8UowHabg/Ax2jJjMQzsGG0IuSo3LszdecNzEWX+FcQVw9xe7Kovz6rdvKLi/bXo0wtGwAsAjC24WCEAAcwsBXn+Iw+eADoVT+7Y/bfxU4Sb3BoVDxbnEwKM0QC5Qy5kLZgu0YHfYnk3B0CCunCex4BYgspG4qxBHgItb+9MscLl1dSWVwAQbnJINCtj3oawYW58w5qOYcDLc2sAT07t+7x+Stoy7EOIqcDcDnCHZBuQ9yqki4IAJIB1ynd0XA1rm474BpcKQthkJkNyRoiSE7ufspp4QtcAfBux6NxVLEaENcsLXBAJ03Ut8bpwmFkc8yOB2mRWjXzvSfcqP2nkZfQj+e7s+2rI505/L5B0Cqkdn58Zq+Xmv49fsOoHnqTdBPi1g0lxcUbi6OzAj/Y5HnA8legf4Ow1u889I/EuMnHQn4pcnduEch6ea4FepEaVpCTSMMSKbE3hvivh1XRbE6eUgfzpk4EUDuiwsBO6gdCxrDGo8QQVycKKDbMLgEG3g3HToNd/BQ9+PMZnYHscRNp9I+SlKVvuJKkcvDGBfEOYl0yLfmNmbe2vQtwL7t9a8NxAzIqO7OiXKqWbKCd5AvYMec7/FRjuMNKPlZSp+UvN4T/ADFMeCUW76/972OvNodTRF0KSsR8XxIIjVFchIyWRSSyqWHLsOg8459+h1rvikbYvc8tA6k31OW1jfn0K6+E85pnxwBVhmA0N9SCOnUEEEac9+elt0tFJv5QZtTc2soW9+cgX8dEpWJRoJcO4bDQYl4xhuDAqxq4E0eyYXzatJl2ao1ioJ1BB0bdW3CQ4IZ3xEHBqxqbAxxjNfaSxkyI6AoMy5Oxo31t3vVw5PHt8UJmjXZrG8IeOIlmEcpupkjYuc/JGXcdBrv5osC64oxjg+LYbVULmD9GHmBLXFnXJHGC2uU5Dbl3EblBbDcCcGyMVSHBOy2uqJCxF7WJCi4BuDc7wR0ihnDnBUMDxCCGOIMHLCNVS+Uxhc2UC9szjX4x6aasNgUTvIlUdIUL3xBPNzkKfEOgUu8azeSE/Jk1/wB8VZRf3FUqBuE98j+cj/ESpquEHukfzkf4iVNbkM1YlPdJPnZPxJKPcUV5M/zi/higmJ98k+ck/EkozxVbSb5xfuCs8T+JcRkJrVI1QzHTT8+isUiuY0NGJHIf9R/uN/akbDPyUI+Kv3R6fPXoAGo5tQP715zLxvwpWec8FztDDM0csqNGQrAgMSiuDblA3AA1389bYfkiZ2RDKbochO8EEqfJcgbtOytgmIFhkX9UMfIDZaO4PgPCyoskcKujqGRhtLFWAIPfaXBGh3a33UGkxWBBJ2DbINlMwV9mD4S97c/SRqAbitIpz2RLdeTkbwHfe51JJ3knnJ0+wWqsnAsGJXLiNUVgwAkMRzDML5hvADHTt7KJ4g4NHZBhHlKFVdogzAM17KBtMznQ96D2Xq2P7jidkGFaQoud9nmsi6atmkBvYqSLaZhfntooT/qTa5AB4gcHWvs2HZ3VJzVLex7wb1bb/wDNSdvopolwuASNJWVVjktlJ22txcaBtNAb30GVrnQ2rseDuVrBye+913W33tLcW05uepeJW8SqfIE4O4oYGCQvEGVspW/dLHQnUcrTWw1okMLEdM5329+Gu7s06KJx8CYRiQIlJW19X0vewuHtewva9xoTa4rY3FvD9Qvlc/8AnU6y4DI+Rfn4Kw7ryiTfeBPbf4BfS9aG4OjiAWEkg3uDIZTfT4R5rAUa4XwGEw8W0eFO+RFXM63kkbKguXsoub5uYAnmoDh+HMJJE7pgGlkUKwhgc4h2jZ3jzrkfVVaNr6aAob8qqU78Cqi4XSxBIPl8INdMc7DcwN+dgytpcC5XfQODjphXleFOBcY0serxrExdRpYsgkut7jf01fB8ccNKZFi4ExkhiYo4SMvlcXBVsshsdDp2Un/gXQWmkLd9rfWwBA3DeTqdw003Vy4sEq3SwygdLMQFA7bmwFaMNx44MdsMqYMlsRLscpADRODGPdAX3csEEfFYbwQC3AnD2FmxjRYXC7TZWz4lAuxQkHQMxJZiQLZd+pByqWpO14GFeEoZhNiikTyLMihCsyIFZVlU3DsLasrXUa794tQ/H8W8S8+dSARNtS+2ddrCJI2SDZgZYwuUjN8j/UezYGt+fJVo7dv5/wChWOo0VlFvgTi5JFiWnlIYtGbgSO2WR5pnawPJIWJkjzaE7OwsKjjSCJYgfiv53W32U0gH8+L0GlfjZ7/F2Ifvj0U4yuQmqQMwvvkfzkf4iVlZhT7pH85H+IlTXSQzQxuSTvJJPhYkt5/z0l+LOICtKpNmJVgDzgDKbX32OW/hoKDUmxFmVW/WF+n0ny1nJWqKTod1lvz30/PjqwNIa4aPqY/o/wB6k4WPqY/on01npeysw+xpqN+8Hp5weavOYeJHCceHxWGjXChMVPK5laSRmWObKGAQJYmyj/vWuuPCRndCniU/yO69q2DAr1I8jetVxTiS+4a4P4jwRCD3Ny2HhEKOGkXk2cOSgbJmYvI1yDa4GtgRx4TA4yGHueOJRYnLiCVKBSRcshGa5tutfUjWwauE4NeqH73rVgwS9UP3v5NVxk4prcTjZ1Y/ijMWltEku0IZJWbIY2vdzltcZjpyb6DsrqxHF7EpJKY1WUTQ7JmZshViqKzEHeDkvpryt2movuIdV9/1qwYMdV971q1+on22I00HhxdnVMOEeINElmzwmS5zK/Ia4ZLEG2h1Cm1xXNNxUlyjJ3NnCrqYJLZ0JseRKNCmRbbxa4J3EV3EOq+96aj2uXqh5G/mawdt3e5Y0cDcFSQqUOzyXJRY4mjygkls12IZjyTcKouG0sQARER6D5DSN3COqXyN6at3EOqB8IJ/nWeS/JdhPjlxYfFRpk3pnBQlQCjqASrPHJs5AQtnC3ymQa5hXDxb4rYlZxPiigk5RfZ5CHZljQWIiRkjCoCYyWBfKRaxA0+1qdSv0T6ag8HJ1KfR/vWiTSol7nfwPxSeHhTF4wsjR4lUCoA2YZTEeVcW+AdxO8UM4P4n8I4WbFNhp8JkxM7TWljldhmL2GgAGji+/WtntcnUL9H+9YODk6lfon00KwoEL7DTmWGaTERSSHENNiiyuBIrOjZEUCwFtre9tXtoALMfF/ijiMDI6YeaM4RzmWJw5kidu+yOAVcXC9+DcAEi4Obk9rk6hPon01ntenUp9E+mn3FQ1cBxzrAvdDB5tcxUAbzoNFW5A0uFFz2jXuzHoP0T6KRHwUYNjDH41Pp8NQII+qj8h9as3h2UpUehoxtqCPCCPtFKXGecHEKAdVSzDoJZmseg2F7dHhFCdknVr+961XWwFlUL+qOneNb76cYUDdkwvYqRzEEeEEEecCsqF/P56aitSTXepFVvU0hlr1N6qDU0AbcLIRmIJG5bgkHnY7ubvfJW8zv8dvpN6a58OeSO0k+U2H3a2GihG3uhvjt9I1Bnf4zfSPpql6mgLL7dvjt5TWHEN8ZvpH01UA9um/s8e7p39FQ6kaEEHtFqKAt3Q3x28pqr4pgCTIVABJJYgBQLsSb6ADWorVPArqyNorqyG1iQGBF9eelQA/C8b1kAe0yREZhK8ka8gtlWQxbTbLEWBG0ylRrfQGxozOCQWbTeLnfzg683jpOg4nS5TC+xCmwM6mMsFybMlQV2+Ypl9zzBbqNQCQzcxF9NBzDoHMPELDxVQF+6W+O3lNZ3Q3xm8p9NUqCwFySABqSdwHSTzDdrSEbe6H+Mxt2n01hxL3787vjG9/Ratf8A34juP9+eptTAscU1wM7X3725rekVBmY/Db6R9NV/P51rMtFAacW5JQsSTYrcnXknee3UeGtYNbMWnIv8VgfEdP5DyVrvQMysFQawGgCy1lQDWUhg3HcKKs0savAgjlaO87ycpwxsiLGCwVVMeeZuStxvsbdkb3G6xBIYXDWZdCt15LcxBGhDKeewtxr4oS4fEvNh8SYdsWbkgsRmzZja4F9Wsde+O69DMJPDh41iXPZefKCWJ75jyhvtu5gFGtrkvwIKLUSvYE9Av9tDvb+L/U+ivr1RuMMNwDtO+HwF3XHy6Bhy2Ww6AB5B/wB+WtWNxgiiklYErGjOQNCQoJsPDoK4RxjiY/pNfkrz/wC+p9u4WBBVmDAqysoIZWBUg8vcQSNLHXQ0CEDgf2Up+6bz5WgdrMiqBswT30ZtmOW97MSGtzaEeqyAgkHeCQefUEg79eakTgvitgIZ9qpnfKcyxuseVSNRmYNeQAi4Wy817i4LQOH4zzuem6jfz/D13020JIUPZbgnYYfKrmGzBsoJXaZr8oDny5bX5hpz2Lexok4wPu2e21Oyz5r7PKuYrm+Bm0HNcPbnuZXjJGDoZAd2igf/ACVB4yRnX3QnpKg/+fbRYwkKkUOXh6Imwz9Her69Z7fxfL+ivr0gCN6y9DTw/F8vT5C+vWDh+L5f0R69ABO1JfspwTNhY9kGMYkO2yi/Mmyz85W+1tzA3vqVuxjjBEdPdL/qr69QvGOMagyDwKB9klMQF9jNJlwVpswG0OyDXvs8ozWB1yZxpzXD256aZJVVWZtFVWZjvOVFLNYdNgbdtqHS8ZYs2u0JPPlU+Ul6vHxgi38vTpRefeCM+oIuCOgmiwo8+j9lqfbZjFHsT+iC8rL2Sd9ntrc6XA5NrCvUy3kIBB7CAV8GhGl/BpSPHxb4OEl8sxTeISqWHydpnzmPmynlW0z0zy8Px3JOe9zuVR9jbqbrwAQkTMrDpU+bX+VccZuAeyuZuM8K3J2lhr3q7uf4fRXGnGOEXHumhI7xez/UpDDDVqnmCKWIJtbRbXZmZVRVvpmZmVddBmvzULbjLFf4drfEXfp/qVXFcN4eRGjcSlXFjZVDC1mDKdpoykKwOuqjmoAIYThJdqqtLA420cb7FpCY2eREF9oBtoySU2segNtCL5cqnEni53VNGz4mSWHDFSiMuT3tsyKAHbkq1iBfQCwsCQcoQj//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036" name="AutoShape 12" descr="data:image/jpeg;base64,/9j/4AAQSkZJRgABAQAAAQABAAD/2wCEAAkGBhQSERUUExIWFBUVGBwZGBcXGRkYGhwXGBwVHRgaGhwYHCYfGhojHxgVHy8gJCkpLSwsFh8xNTAqNSYrLCkBCQoKDgwOGA8PGCkcHBwpKSkpKSkpKSkpLCkpKSkpLCkpKSwpNSwpLCkpKSkpLiwxKSwpNSksNSkpKTUpKS8pKf/AABEIAH4AyAMBIgACEQEDEQH/xAAcAAACAgMBAQAAAAAAAAAAAAAFBgECAAMEBwj/xABPEAACAQIDAgcIDggGAQUBAAABAgMAEQQSIRMxBQYiQVFTYRQycYGRodHSBxUjM0JSYnOSk7Gys/BDcpSio8HT4RZUY4KD8cJ0hMPi4xf/xAAZAQADAQEBAAAAAAAAAAAAAAAAAQIDBAX/xAAoEQACAgAFBAEEAwAAAAAAAAAAAQIRAxITMVEEIUFh0RQiU6IyUnH/2gAMAwEAAhEDEQA/AI4U40O2IxQma+zkkAjYzZyElZUEToyrhsqBWzHMDdnbMBYGcC5eKNnUB2RWYAZRmYX3fBuLNl0tm0AGg6MXh0aVmaON2WR8rMiswtK5FiRfQ2t0c1FuA+BI5lklnZiA7Dv2QALqzMQRckkkkms7ooECPs81TsewUXvwSN+Kg/bB/Vrrw/B/B7xtJG6SInfOk7yKtrHXJIbHUaUWAuiLs81SIuzzUwjAYDdYfSn9bsNWXg7AHcFNjbfNvIBA39BBpZ0FC5sx0eas2fZ5qZBwbgfibhfdPuqHwGBG9LeKejOhULeQdFZs+zzUx+12C+J5sR6aw4DBWvl0tfdiO3t7DSzodC5suzzVOz7PNTD7XYP4nmxHRfp6KocFgvifu4nov00tRBQCA0tlHkHi13/kVGy7B5KYDgMH8T93E+mp7gwVr5fNiPTTzoKF4x9nmqBF2DyUxHAYIfBHkxHpqRgsDoMu/wD9RVZkFC7suzzVGz7PNTAYcB8XzYisMWA+Lu03YijOgoXzH2eao2fZ5qPNFwf0DyYioWHg/nA8QxHpozIKAey7PNWbLs+yjuTg7t8XdNWEPB/yvLiRRmQqF/Y9lc3CUhjhkdBylAN9OSuZA7jMCLohdrkEDLcjQgtceBwDMFUvdjYDNiN/NqdBXBw1wWMPNGYmcBwxALFrFCo0J1+GD2a660KQxS4vcYZ4sRh1jKEyvErIpnNlZgHEm1LbR8pMma4ZcnxSVEUd4NwcccimOGKMs8YYpGikjaIbGw3X1toDYdAtlUItiTy5PnJPxHo3wYt8Bih2z/coHie/k+ck/Ekph4tIHw0qMbBpZFJG8ZlUEjTfrUSdDPHuI3FqJsJHtUiJx0jRZ32WaOFUZRJGJHVsxxDp3t7iO3PYu/sIwvDhsYhUmSPEZWjBAOdY1VlvuHKBF66JfYOwrBAcVjG2a5EBeHkryiAvuOguxOnOaauLXFhMGsuSeaZp2DtJMyu2YKFHeqt9AN/RTlJUKmEVxsvPh2H/ACR+mrriJOpb6afnsqwhkP6UfQX01XYydZ48i+TfWboZVsRLp7ifrFqdvJ1X8RatspOt/cX01XYydb/DWodDKPNJ1ZP/ACKKqZ5OrP1i1Z8PLzS2/wCNTr076r3LL1p+qT01Iyu3l6v+KPVqpmm6ofXD+SVuGGkt76fq0rO45D+mP1aeimkgOdZ5+qH1w3fQras83VfxR6lXGCl65vq4/RU9ySdafq09FOqFZXbzdUPrf/pU91Tc8Q+tHq1JwUnXH6tPRUHBS9efq09FMCRiZup/ij0VDYqbmhv/AMo9XwVIwUvXt9XH6Kq/B8p/Tm/zUf53XqqAnuqbqf4o9WrLiZep/ij0VrXATX9/NrWtso/LoKv3FL1xH/Gnb/byUhFziZeq/iD0eDy1PdMvU/xB6Kw4STrj9WnoqDhZeuP1aUAXWaTniIH64NLnHA+6Qfqy/egpiTDSAi8pI5+Qov5N1LnHD3yDf3sv2wU1uAIwvfx/OR/fSsrMN38fzkf31qK3EasSeXJ85L+I9MPFVvcZN3vzb9N6x9J7KXsT38nzkn4klef8e+ElixChog94817gfDkFtVPR01lNNrsdHTxw5TrEllXO578so6R5R6ahypBBIsRY8oDzg3r5d/xIn+WHlXt+R2HyVn+JE/yw8o/p1lklwd/0/Sfn/V/J9NHCQ9n1revXBPi8EpKtNEGG8HEEEeH3TSvnvA8PRvJGpw6gM6A6g6Myg/A8NeuRzFQFXkgcy6C/YB9lXGMvPY4+ohhQa0p5+e1DGcbgevh/aD9gkqoxeB66E81hiGvc83vlIHDHH5ISUXaTyC/Jj3C2+7G97AG+UG3TQ3g72UlkYB4pk0PKQ7UAAXJIyhrAa3F6rJ7OWz1NcRgT+nh/aT/UqTNgeuh/aj/VpZh4QLqHV8ynUEG4IoZxk4yPhY1k1cFwlha9yGIPKIFuSfLRkfI7HczYHrof2k/1agy4Hrof2k/1e015M/sqMP0b/wAP+TVn/wDUz1b/AMP16NP2F+j1gy4HrYf2k/1at3Xgeuh/aD/UryNvZVI/RyfuetWD2Vz1cn7nr0ab5FZ637Y4AabeEf8AuGP/AJ1Ptlwf18P17evXkR9lwj4EvlX1qauAOMEuIj2jB4we9DHlEEKwY2JsCG0v0UadBaHM8I8H9fD9c3r1JxvB/XQfXn16WsRwqUUs8pVV3kk+LQaknoG+lXH+yjlPIimdbkB2YopK78ujbrjS+l9bUaYWeod18HnfPB+0f/pWyF8E5sskTHfZcQSbbzoJK884E4+JiDlzSROTYBzoTpoH3X1GhtvFGpm2i5JLOp0swvvNj33h/NqMvspb9xx9r8L0L9afXqDwdhehPrD69fNjcaFBIGGU27RzX+RWDjSv+VXyj1KjLPg9NdP0f5v1fyfS8WBwqkMMgIII90O8eF6D8a5laSCzA2WTcQd7QWvYnoPkrwL/ABSv+WXyj1KcfY+4TE22tGEytENDvzCXsG7L5zTjGV20Y42D00YN4eLmfGVod8N75H85H+IlZUYU+6R/OR/iJWVseezXi+/k+ck/Eeuzgji/h8QkzzYeGZ1fKplUGwyKwW53LmJPjNcWJ98k+dk/Eko/xRPJm+dX8JPRWc3SKQnYbD4UoubCcEpeIyBiswVgoDEqGiueSVkK3zKpBIIIat/tbhykjDA8Fx5Hy+6KyqAEkNnaRY7NmCAqASqnNazLd7h4CgU3WCMHZ7LRR71pyCNxTQadgG4CtTcXsMAAMNDbLl97XvbMLbuhmH+49NTqIeVgDA8UowHabg/Ax2jJjMQzsGG0IuSo3LszdecNzEWX+FcQVw9xe7Kovz6rdvKLi/bXo0wtGwAsAjC24WCEAAcwsBXn+Iw+eADoVT+7Y/bfxU4Sb3BoVDxbnEwKM0QC5Qy5kLZgu0YHfYnk3B0CCunCex4BYgspG4qxBHgItb+9MscLl1dSWVwAQbnJINCtj3oawYW58w5qOYcDLc2sAT07t+7x+Stoy7EOIqcDcDnCHZBuQ9yqki4IAJIB1ynd0XA1rm474BpcKQthkJkNyRoiSE7ufspp4QtcAfBux6NxVLEaENcsLXBAJ03Ut8bpwmFkc8yOB2mRWjXzvSfcqP2nkZfQj+e7s+2rI505/L5B0Cqkdn58Zq+Xmv49fsOoHnqTdBPi1g0lxcUbi6OzAj/Y5HnA8legf4Ow1u889I/EuMnHQn4pcnduEch6ea4FepEaVpCTSMMSKbE3hvivh1XRbE6eUgfzpk4EUDuiwsBO6gdCxrDGo8QQVycKKDbMLgEG3g3HToNd/BQ9+PMZnYHscRNp9I+SlKVvuJKkcvDGBfEOYl0yLfmNmbe2vQtwL7t9a8NxAzIqO7OiXKqWbKCd5AvYMec7/FRjuMNKPlZSp+UvN4T/ADFMeCUW76/972OvNodTRF0KSsR8XxIIjVFchIyWRSSyqWHLsOg8459+h1rvikbYvc8tA6k31OW1jfn0K6+E85pnxwBVhmA0N9SCOnUEEEac9+elt0tFJv5QZtTc2soW9+cgX8dEpWJRoJcO4bDQYl4xhuDAqxq4E0eyYXzatJl2ao1ioJ1BB0bdW3CQ4IZ3xEHBqxqbAxxjNfaSxkyI6AoMy5Oxo31t3vVw5PHt8UJmjXZrG8IeOIlmEcpupkjYuc/JGXcdBrv5osC64oxjg+LYbVULmD9GHmBLXFnXJHGC2uU5Dbl3EblBbDcCcGyMVSHBOy2uqJCxF7WJCi4BuDc7wR0ihnDnBUMDxCCGOIMHLCNVS+Uxhc2UC9szjX4x6aasNgUTvIlUdIUL3xBPNzkKfEOgUu8azeSE/Jk1/wB8VZRf3FUqBuE98j+cj/ESpquEHukfzkf4iVNbkM1YlPdJPnZPxJKPcUV5M/zi/higmJ98k+ck/EkozxVbSb5xfuCs8T+JcRkJrVI1QzHTT8+isUiuY0NGJHIf9R/uN/akbDPyUI+Kv3R6fPXoAGo5tQP715zLxvwpWec8FztDDM0csqNGQrAgMSiuDblA3AA1389bYfkiZ2RDKbochO8EEqfJcgbtOytgmIFhkX9UMfIDZaO4PgPCyoskcKujqGRhtLFWAIPfaXBGh3a33UGkxWBBJ2DbINlMwV9mD4S97c/SRqAbitIpz2RLdeTkbwHfe51JJ3knnJ0+wWqsnAsGJXLiNUVgwAkMRzDML5hvADHTt7KJ4g4NHZBhHlKFVdogzAM17KBtMznQ96D2Xq2P7jidkGFaQoud9nmsi6atmkBvYqSLaZhfntooT/qTa5AB4gcHWvs2HZ3VJzVLex7wb1bb/wDNSdvopolwuASNJWVVjktlJ22txcaBtNAb30GVrnQ2rseDuVrBye+913W33tLcW05uepeJW8SqfIE4O4oYGCQvEGVspW/dLHQnUcrTWw1okMLEdM5329+Gu7s06KJx8CYRiQIlJW19X0vewuHtewva9xoTa4rY3FvD9Qvlc/8AnU6y4DI+Rfn4Kw7ryiTfeBPbf4BfS9aG4OjiAWEkg3uDIZTfT4R5rAUa4XwGEw8W0eFO+RFXM63kkbKguXsoub5uYAnmoDh+HMJJE7pgGlkUKwhgc4h2jZ3jzrkfVVaNr6aAob8qqU78Cqi4XSxBIPl8INdMc7DcwN+dgytpcC5XfQODjphXleFOBcY0serxrExdRpYsgkut7jf01fB8ccNKZFi4ExkhiYo4SMvlcXBVsshsdDp2Un/gXQWmkLd9rfWwBA3DeTqdw003Vy4sEq3SwygdLMQFA7bmwFaMNx44MdsMqYMlsRLscpADRODGPdAX3csEEfFYbwQC3AnD2FmxjRYXC7TZWz4lAuxQkHQMxJZiQLZd+pByqWpO14GFeEoZhNiikTyLMihCsyIFZVlU3DsLasrXUa794tQ/H8W8S8+dSARNtS+2ddrCJI2SDZgZYwuUjN8j/UezYGt+fJVo7dv5/wChWOo0VlFvgTi5JFiWnlIYtGbgSO2WR5pnawPJIWJkjzaE7OwsKjjSCJYgfiv53W32U0gH8+L0GlfjZ7/F2Ifvj0U4yuQmqQMwvvkfzkf4iVlZhT7pH85H+IlTXSQzQxuSTvJJPhYkt5/z0l+LOICtKpNmJVgDzgDKbX32OW/hoKDUmxFmVW/WF+n0ny1nJWqKTod1lvz30/PjqwNIa4aPqY/o/wB6k4WPqY/on01npeysw+xpqN+8Hp5weavOYeJHCceHxWGjXChMVPK5laSRmWObKGAQJYmyj/vWuuPCRndCniU/yO69q2DAr1I8jetVxTiS+4a4P4jwRCD3Ny2HhEKOGkXk2cOSgbJmYvI1yDa4GtgRx4TA4yGHueOJRYnLiCVKBSRcshGa5tutfUjWwauE4NeqH73rVgwS9UP3v5NVxk4prcTjZ1Y/ijMWltEku0IZJWbIY2vdzltcZjpyb6DsrqxHF7EpJKY1WUTQ7JmZshViqKzEHeDkvpryt2movuIdV9/1qwYMdV971q1+on22I00HhxdnVMOEeINElmzwmS5zK/Ia4ZLEG2h1Cm1xXNNxUlyjJ3NnCrqYJLZ0JseRKNCmRbbxa4J3EV3EOq+96aj2uXqh5G/mawdt3e5Y0cDcFSQqUOzyXJRY4mjygkls12IZjyTcKouG0sQARER6D5DSN3COqXyN6at3EOqB8IJ/nWeS/JdhPjlxYfFRpk3pnBQlQCjqASrPHJs5AQtnC3ymQa5hXDxb4rYlZxPiigk5RfZ5CHZljQWIiRkjCoCYyWBfKRaxA0+1qdSv0T6ag8HJ1KfR/vWiTSol7nfwPxSeHhTF4wsjR4lUCoA2YZTEeVcW+AdxO8UM4P4n8I4WbFNhp8JkxM7TWljldhmL2GgAGji+/WtntcnUL9H+9YODk6lfon00KwoEL7DTmWGaTERSSHENNiiyuBIrOjZEUCwFtre9tXtoALMfF/ijiMDI6YeaM4RzmWJw5kidu+yOAVcXC9+DcAEi4Obk9rk6hPon01ntenUp9E+mn3FQ1cBxzrAvdDB5tcxUAbzoNFW5A0uFFz2jXuzHoP0T6KRHwUYNjDH41Pp8NQII+qj8h9as3h2UpUehoxtqCPCCPtFKXGecHEKAdVSzDoJZmseg2F7dHhFCdknVr+961XWwFlUL+qOneNb76cYUDdkwvYqRzEEeEEEecCsqF/P56aitSTXepFVvU0hlr1N6qDU0AbcLIRmIJG5bgkHnY7ubvfJW8zv8dvpN6a58OeSO0k+U2H3a2GihG3uhvjt9I1Bnf4zfSPpql6mgLL7dvjt5TWHEN8ZvpH01UA9um/s8e7p39FQ6kaEEHtFqKAt3Q3x28pqr4pgCTIVABJJYgBQLsSb6ADWorVPArqyNorqyG1iQGBF9eelQA/C8b1kAe0yREZhK8ka8gtlWQxbTbLEWBG0ylRrfQGxozOCQWbTeLnfzg683jpOg4nS5TC+xCmwM6mMsFybMlQV2+Ypl9zzBbqNQCQzcxF9NBzDoHMPELDxVQF+6W+O3lNZ3Q3xm8p9NUqCwFySABqSdwHSTzDdrSEbe6H+Mxt2n01hxL3787vjG9/Ratf8A34juP9+eptTAscU1wM7X3725rekVBmY/Db6R9NV/P51rMtFAacW5JQsSTYrcnXknee3UeGtYNbMWnIv8VgfEdP5DyVrvQMysFQawGgCy1lQDWUhg3HcKKs0savAgjlaO87ycpwxsiLGCwVVMeeZuStxvsbdkb3G6xBIYXDWZdCt15LcxBGhDKeewtxr4oS4fEvNh8SYdsWbkgsRmzZja4F9Wsde+O69DMJPDh41iXPZefKCWJ75jyhvtu5gFGtrkvwIKLUSvYE9Av9tDvb+L/U+ivr1RuMMNwDtO+HwF3XHy6Bhy2Ww6AB5B/wB+WtWNxgiiklYErGjOQNCQoJsPDoK4RxjiY/pNfkrz/wC+p9u4WBBVmDAqysoIZWBUg8vcQSNLHXQ0CEDgf2Up+6bz5WgdrMiqBswT30ZtmOW97MSGtzaEeqyAgkHeCQefUEg79eakTgvitgIZ9qpnfKcyxuseVSNRmYNeQAi4Wy817i4LQOH4zzuem6jfz/D13020JIUPZbgnYYfKrmGzBsoJXaZr8oDny5bX5hpz2Lexok4wPu2e21Oyz5r7PKuYrm+Bm0HNcPbnuZXjJGDoZAd2igf/ACVB4yRnX3QnpKg/+fbRYwkKkUOXh6Imwz9Her69Z7fxfL+ivr0gCN6y9DTw/F8vT5C+vWDh+L5f0R69ABO1JfspwTNhY9kGMYkO2yi/Mmyz85W+1tzA3vqVuxjjBEdPdL/qr69QvGOMagyDwKB9klMQF9jNJlwVpswG0OyDXvs8ozWB1yZxpzXD256aZJVVWZtFVWZjvOVFLNYdNgbdtqHS8ZYs2u0JPPlU+Ul6vHxgi38vTpRefeCM+oIuCOgmiwo8+j9lqfbZjFHsT+iC8rL2Sd9ntrc6XA5NrCvUy3kIBB7CAV8GhGl/BpSPHxb4OEl8sxTeISqWHydpnzmPmynlW0z0zy8Px3JOe9zuVR9jbqbrwAQkTMrDpU+bX+VccZuAeyuZuM8K3J2lhr3q7uf4fRXGnGOEXHumhI7xez/UpDDDVqnmCKWIJtbRbXZmZVRVvpmZmVddBmvzULbjLFf4drfEXfp/qVXFcN4eRGjcSlXFjZVDC1mDKdpoykKwOuqjmoAIYThJdqqtLA420cb7FpCY2eREF9oBtoySU2segNtCL5cqnEni53VNGz4mSWHDFSiMuT3tsyKAHbkq1iBfQCwsCQcoQj//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pic>
        <p:nvPicPr>
          <p:cNvPr id="1038" name="Picture 14" descr="http://upload.wikimedia.org/wikipedia/commons/thumb/f/f1/Tdkc60cassette.jpg/250px-Tdkc60cassette.jpg"/>
          <p:cNvPicPr>
            <a:picLocks noChangeAspect="1" noChangeArrowheads="1"/>
          </p:cNvPicPr>
          <p:nvPr/>
        </p:nvPicPr>
        <p:blipFill>
          <a:blip r:embed="rId5" cstate="print"/>
          <a:srcRect/>
          <a:stretch>
            <a:fillRect/>
          </a:stretch>
        </p:blipFill>
        <p:spPr bwMode="auto">
          <a:xfrm>
            <a:off x="6948264" y="1340768"/>
            <a:ext cx="2039440" cy="1288927"/>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1026"/>
                                        </p:tgtEl>
                                        <p:attrNameLst>
                                          <p:attrName>style.visibility</p:attrName>
                                        </p:attrNameLst>
                                      </p:cBhvr>
                                      <p:to>
                                        <p:strVal val="visible"/>
                                      </p:to>
                                    </p:set>
                                    <p:animEffect transition="in" filter="checkerboard(across)">
                                      <p:cBhvr>
                                        <p:cTn id="13" dur="500"/>
                                        <p:tgtEl>
                                          <p:spTgt spid="1026"/>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nodeType="clickEffect">
                                  <p:stCondLst>
                                    <p:cond delay="0"/>
                                  </p:stCondLst>
                                  <p:childTnLst>
                                    <p:set>
                                      <p:cBhvr>
                                        <p:cTn id="17" dur="1" fill="hold">
                                          <p:stCondLst>
                                            <p:cond delay="0"/>
                                          </p:stCondLst>
                                        </p:cTn>
                                        <p:tgtEl>
                                          <p:spTgt spid="1038"/>
                                        </p:tgtEl>
                                        <p:attrNameLst>
                                          <p:attrName>style.visibility</p:attrName>
                                        </p:attrNameLst>
                                      </p:cBhvr>
                                      <p:to>
                                        <p:strVal val="visible"/>
                                      </p:to>
                                    </p:set>
                                    <p:animEffect transition="in" filter="checkerboard(across)">
                                      <p:cBhvr>
                                        <p:cTn id="18" dur="500"/>
                                        <p:tgtEl>
                                          <p:spTgt spid="1038"/>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nodeType="clickEffect">
                                  <p:stCondLst>
                                    <p:cond delay="0"/>
                                  </p:stCondLst>
                                  <p:childTnLst>
                                    <p:set>
                                      <p:cBhvr>
                                        <p:cTn id="22" dur="1" fill="hold">
                                          <p:stCondLst>
                                            <p:cond delay="0"/>
                                          </p:stCondLst>
                                        </p:cTn>
                                        <p:tgtEl>
                                          <p:spTgt spid="1030"/>
                                        </p:tgtEl>
                                        <p:attrNameLst>
                                          <p:attrName>style.visibility</p:attrName>
                                        </p:attrNameLst>
                                      </p:cBhvr>
                                      <p:to>
                                        <p:strVal val="visible"/>
                                      </p:to>
                                    </p:set>
                                    <p:animEffect transition="in" filter="checkerboard(across)">
                                      <p:cBhvr>
                                        <p:cTn id="23" dur="500"/>
                                        <p:tgtEl>
                                          <p:spTgt spid="1030"/>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additive="base">
                                        <p:cTn id="28" dur="500" fill="hold"/>
                                        <p:tgtEl>
                                          <p:spTgt spid="4"/>
                                        </p:tgtEl>
                                        <p:attrNameLst>
                                          <p:attrName>ppt_x</p:attrName>
                                        </p:attrNameLst>
                                      </p:cBhvr>
                                      <p:tavLst>
                                        <p:tav tm="0">
                                          <p:val>
                                            <p:strVal val="#ppt_x"/>
                                          </p:val>
                                        </p:tav>
                                        <p:tav tm="100000">
                                          <p:val>
                                            <p:strVal val="#ppt_x"/>
                                          </p:val>
                                        </p:tav>
                                      </p:tavLst>
                                    </p:anim>
                                    <p:anim calcmode="lin" valueType="num">
                                      <p:cBhvr additive="base">
                                        <p:cTn id="2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5" presetClass="entr" presetSubtype="10" fill="hold" nodeType="click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checkerboard(across)">
                                      <p:cBhvr>
                                        <p:cTn id="3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0" y="1357298"/>
            <a:ext cx="6858000" cy="923330"/>
          </a:xfrm>
          <a:prstGeom prst="rect">
            <a:avLst/>
          </a:prstGeom>
        </p:spPr>
        <p:txBody>
          <a:bodyPr wrap="square">
            <a:spAutoFit/>
          </a:bodyPr>
          <a:lstStyle/>
          <a:p>
            <a:pPr algn="r"/>
            <a:r>
              <a:rPr lang="it-IT" b="1" dirty="0" smtClean="0">
                <a:latin typeface="Comic Sans MS" pitchFamily="66" charset="0"/>
              </a:rPr>
              <a:t>Leonardo Pisano</a:t>
            </a:r>
            <a:r>
              <a:rPr lang="it-IT" dirty="0" smtClean="0">
                <a:latin typeface="Comic Sans MS" pitchFamily="66" charset="0"/>
              </a:rPr>
              <a:t> detto Leonardo </a:t>
            </a:r>
            <a:r>
              <a:rPr lang="it-IT" b="1" dirty="0" smtClean="0">
                <a:latin typeface="Comic Sans MS" pitchFamily="66" charset="0"/>
              </a:rPr>
              <a:t>Fibonacci</a:t>
            </a:r>
            <a:r>
              <a:rPr lang="it-IT" dirty="0" smtClean="0">
                <a:latin typeface="Comic Sans MS" pitchFamily="66" charset="0"/>
              </a:rPr>
              <a:t>, perché </a:t>
            </a:r>
            <a:r>
              <a:rPr lang="it-IT" i="1" dirty="0" smtClean="0">
                <a:latin typeface="Comic Sans MS" pitchFamily="66" charset="0"/>
              </a:rPr>
              <a:t>filius</a:t>
            </a:r>
            <a:r>
              <a:rPr lang="it-IT" dirty="0" smtClean="0">
                <a:latin typeface="Comic Sans MS" pitchFamily="66" charset="0"/>
              </a:rPr>
              <a:t> del Bonacci (Pisa, 1170 – 1240) fu un matematico italiano</a:t>
            </a:r>
          </a:p>
          <a:p>
            <a:pPr algn="just"/>
            <a:endParaRPr lang="it-IT" dirty="0">
              <a:latin typeface="Comic Sans MS" pitchFamily="66" charset="0"/>
            </a:endParaRPr>
          </a:p>
        </p:txBody>
      </p:sp>
      <p:sp>
        <p:nvSpPr>
          <p:cNvPr id="1032" name="AutoShape 8" descr="data:image/jpeg;base64,/9j/4AAQSkZJRgABAQAAAQABAAD/2wCEAAkGBhQSERUUExIWFBUVGBwZGBcXGRkYGhwXGBwVHRgaGhwYHCYfGhojHxgVHy8gJCkpLSwsFh8xNTAqNSYrLCkBCQoKDgwOGA8PGCkcHBwpKSkpKSkpKSkpLCkpKSkpLCkpKSwpNSwpLCkpKSkpLiwxKSwpNSksNSkpKTUpKS8pKf/AABEIAH4AyAMBIgACEQEDEQH/xAAcAAACAgMBAQAAAAAAAAAAAAAFBgECAAMEBwj/xABPEAACAQIDAgcIDggGAQUBAAABAgMAEQQSIRMxBQYiQVFTYRQycYGRodHSBxUjM0JSYnOSk7Gys/BDcpSio8HT4RZUY4KD8cJ0hMPi4xf/xAAZAQADAQEBAAAAAAAAAAAAAAAAAQIDBAX/xAAoEQACAgAFBAEEAwAAAAAAAAAAAQIRAxITMVEEIUFh0RQiU6IyUnH/2gAMAwEAAhEDEQA/AI4U40O2IxQma+zkkAjYzZyElZUEToyrhsqBWzHMDdnbMBYGcC5eKNnUB2RWYAZRmYX3fBuLNl0tm0AGg6MXh0aVmaON2WR8rMiswtK5FiRfQ2t0c1FuA+BI5lklnZiA7Dv2QALqzMQRckkkkms7ooECPs81TsewUXvwSN+Kg/bB/Vrrw/B/B7xtJG6SInfOk7yKtrHXJIbHUaUWAuiLs81SIuzzUwjAYDdYfSn9bsNWXg7AHcFNjbfNvIBA39BBpZ0FC5sx0eas2fZ5qZBwbgfibhfdPuqHwGBG9LeKejOhULeQdFZs+zzUx+12C+J5sR6aw4DBWvl0tfdiO3t7DSzodC5suzzVOz7PNTD7XYP4nmxHRfp6KocFgvifu4nov00tRBQCA0tlHkHi13/kVGy7B5KYDgMH8T93E+mp7gwVr5fNiPTTzoKF4x9nmqBF2DyUxHAYIfBHkxHpqRgsDoMu/wD9RVZkFC7suzzVGz7PNTAYcB8XzYisMWA+Lu03YijOgoXzH2eao2fZ5qPNFwf0DyYioWHg/nA8QxHpozIKAey7PNWbLs+yjuTg7t8XdNWEPB/yvLiRRmQqF/Y9lc3CUhjhkdBylAN9OSuZA7jMCLohdrkEDLcjQgtceBwDMFUvdjYDNiN/NqdBXBw1wWMPNGYmcBwxALFrFCo0J1+GD2a660KQxS4vcYZ4sRh1jKEyvErIpnNlZgHEm1LbR8pMma4ZcnxSVEUd4NwcccimOGKMs8YYpGikjaIbGw3X1toDYdAtlUItiTy5PnJPxHo3wYt8Bih2z/coHie/k+ck/Ekph4tIHw0qMbBpZFJG8ZlUEjTfrUSdDPHuI3FqJsJHtUiJx0jRZ32WaOFUZRJGJHVsxxDp3t7iO3PYu/sIwvDhsYhUmSPEZWjBAOdY1VlvuHKBF66JfYOwrBAcVjG2a5EBeHkryiAvuOguxOnOaauLXFhMGsuSeaZp2DtJMyu2YKFHeqt9AN/RTlJUKmEVxsvPh2H/ACR+mrriJOpb6afnsqwhkP6UfQX01XYydZ48i+TfWboZVsRLp7ifrFqdvJ1X8RatspOt/cX01XYydb/DWodDKPNJ1ZP/ACKKqZ5OrP1i1Z8PLzS2/wCNTr076r3LL1p+qT01Iyu3l6v+KPVqpmm6ofXD+SVuGGkt76fq0rO45D+mP1aeimkgOdZ5+qH1w3fQras83VfxR6lXGCl65vq4/RU9ySdafq09FOqFZXbzdUPrf/pU91Tc8Q+tHq1JwUnXH6tPRUHBS9efq09FMCRiZup/ij0VDYqbmhv/AMo9XwVIwUvXt9XH6Kq/B8p/Tm/zUf53XqqAnuqbqf4o9WrLiZep/ij0VrXATX9/NrWtso/LoKv3FL1xH/Gnb/byUhFziZeq/iD0eDy1PdMvU/xB6Kw4STrj9WnoqDhZeuP1aUAXWaTniIH64NLnHA+6Qfqy/egpiTDSAi8pI5+Qov5N1LnHD3yDf3sv2wU1uAIwvfx/OR/fSsrMN38fzkf31qK3EasSeXJ85L+I9MPFVvcZN3vzb9N6x9J7KXsT38nzkn4klef8e+ElixChog94817gfDkFtVPR01lNNrsdHTxw5TrEllXO578so6R5R6ahypBBIsRY8oDzg3r5d/xIn+WHlXt+R2HyVn+JE/yw8o/p1lklwd/0/Sfn/V/J9NHCQ9n1revXBPi8EpKtNEGG8HEEEeH3TSvnvA8PRvJGpw6gM6A6g6Myg/A8NeuRzFQFXkgcy6C/YB9lXGMvPY4+ohhQa0p5+e1DGcbgevh/aD9gkqoxeB66E81hiGvc83vlIHDHH5ISUXaTyC/Jj3C2+7G97AG+UG3TQ3g72UlkYB4pk0PKQ7UAAXJIyhrAa3F6rJ7OWz1NcRgT+nh/aT/UqTNgeuh/aj/VpZh4QLqHV8ynUEG4IoZxk4yPhY1k1cFwlha9yGIPKIFuSfLRkfI7HczYHrof2k/1agy4Hrof2k/1e015M/sqMP0b/wAP+TVn/wDUz1b/AMP16NP2F+j1gy4HrYf2k/1at3Xgeuh/aD/UryNvZVI/RyfuetWD2Vz1cn7nr0ab5FZ637Y4AabeEf8AuGP/AJ1Ptlwf18P17evXkR9lwj4EvlX1qauAOMEuIj2jB4we9DHlEEKwY2JsCG0v0UadBaHM8I8H9fD9c3r1JxvB/XQfXn16WsRwqUUs8pVV3kk+LQaknoG+lXH+yjlPIimdbkB2YopK78ujbrjS+l9bUaYWeod18HnfPB+0f/pWyF8E5sskTHfZcQSbbzoJK884E4+JiDlzSROTYBzoTpoH3X1GhtvFGpm2i5JLOp0swvvNj33h/NqMvspb9xx9r8L0L9afXqDwdhehPrD69fNjcaFBIGGU27RzX+RWDjSv+VXyj1KjLPg9NdP0f5v1fyfS8WBwqkMMgIII90O8eF6D8a5laSCzA2WTcQd7QWvYnoPkrwL/ABSv+WXyj1KcfY+4TE22tGEytENDvzCXsG7L5zTjGV20Y42D00YN4eLmfGVod8N75H85H+IlZUYU+6R/OR/iJWVseezXi+/k+ck/Eeuzgji/h8QkzzYeGZ1fKplUGwyKwW53LmJPjNcWJ98k+dk/Eko/xRPJm+dX8JPRWc3SKQnYbD4UoubCcEpeIyBiswVgoDEqGiueSVkK3zKpBIIIat/tbhykjDA8Fx5Hy+6KyqAEkNnaRY7NmCAqASqnNazLd7h4CgU3WCMHZ7LRR71pyCNxTQadgG4CtTcXsMAAMNDbLl97XvbMLbuhmH+49NTqIeVgDA8UowHabg/Ax2jJjMQzsGG0IuSo3LszdecNzEWX+FcQVw9xe7Kovz6rdvKLi/bXo0wtGwAsAjC24WCEAAcwsBXn+Iw+eADoVT+7Y/bfxU4Sb3BoVDxbnEwKM0QC5Qy5kLZgu0YHfYnk3B0CCunCex4BYgspG4qxBHgItb+9MscLl1dSWVwAQbnJINCtj3oawYW58w5qOYcDLc2sAT07t+7x+Stoy7EOIqcDcDnCHZBuQ9yqki4IAJIB1ynd0XA1rm474BpcKQthkJkNyRoiSE7ufspp4QtcAfBux6NxVLEaENcsLXBAJ03Ut8bpwmFkc8yOB2mRWjXzvSfcqP2nkZfQj+e7s+2rI505/L5B0Cqkdn58Zq+Xmv49fsOoHnqTdBPi1g0lxcUbi6OzAj/Y5HnA8legf4Ow1u889I/EuMnHQn4pcnduEch6ea4FepEaVpCTSMMSKbE3hvivh1XRbE6eUgfzpk4EUDuiwsBO6gdCxrDGo8QQVycKKDbMLgEG3g3HToNd/BQ9+PMZnYHscRNp9I+SlKVvuJKkcvDGBfEOYl0yLfmNmbe2vQtwL7t9a8NxAzIqO7OiXKqWbKCd5AvYMec7/FRjuMNKPlZSp+UvN4T/ADFMeCUW76/972OvNodTRF0KSsR8XxIIjVFchIyWRSSyqWHLsOg8459+h1rvikbYvc8tA6k31OW1jfn0K6+E85pnxwBVhmA0N9SCOnUEEEac9+elt0tFJv5QZtTc2soW9+cgX8dEpWJRoJcO4bDQYl4xhuDAqxq4E0eyYXzatJl2ao1ioJ1BB0bdW3CQ4IZ3xEHBqxqbAxxjNfaSxkyI6AoMy5Oxo31t3vVw5PHt8UJmjXZrG8IeOIlmEcpupkjYuc/JGXcdBrv5osC64oxjg+LYbVULmD9GHmBLXFnXJHGC2uU5Dbl3EblBbDcCcGyMVSHBOy2uqJCxF7WJCi4BuDc7wR0ihnDnBUMDxCCGOIMHLCNVS+Uxhc2UC9szjX4x6aasNgUTvIlUdIUL3xBPNzkKfEOgUu8azeSE/Jk1/wB8VZRf3FUqBuE98j+cj/ESpquEHukfzkf4iVNbkM1YlPdJPnZPxJKPcUV5M/zi/higmJ98k+ck/EkozxVbSb5xfuCs8T+JcRkJrVI1QzHTT8+isUiuY0NGJHIf9R/uN/akbDPyUI+Kv3R6fPXoAGo5tQP715zLxvwpWec8FztDDM0csqNGQrAgMSiuDblA3AA1389bYfkiZ2RDKbochO8EEqfJcgbtOytgmIFhkX9UMfIDZaO4PgPCyoskcKujqGRhtLFWAIPfaXBGh3a33UGkxWBBJ2DbINlMwV9mD4S97c/SRqAbitIpz2RLdeTkbwHfe51JJ3knnJ0+wWqsnAsGJXLiNUVgwAkMRzDML5hvADHTt7KJ4g4NHZBhHlKFVdogzAM17KBtMznQ96D2Xq2P7jidkGFaQoud9nmsi6atmkBvYqSLaZhfntooT/qTa5AB4gcHWvs2HZ3VJzVLex7wb1bb/wDNSdvopolwuASNJWVVjktlJ22txcaBtNAb30GVrnQ2rseDuVrBye+913W33tLcW05uepeJW8SqfIE4O4oYGCQvEGVspW/dLHQnUcrTWw1okMLEdM5329+Gu7s06KJx8CYRiQIlJW19X0vewuHtewva9xoTa4rY3FvD9Qvlc/8AnU6y4DI+Rfn4Kw7ryiTfeBPbf4BfS9aG4OjiAWEkg3uDIZTfT4R5rAUa4XwGEw8W0eFO+RFXM63kkbKguXsoub5uYAnmoDh+HMJJE7pgGlkUKwhgc4h2jZ3jzrkfVVaNr6aAob8qqU78Cqi4XSxBIPl8INdMc7DcwN+dgytpcC5XfQODjphXleFOBcY0serxrExdRpYsgkut7jf01fB8ccNKZFi4ExkhiYo4SMvlcXBVsshsdDp2Un/gXQWmkLd9rfWwBA3DeTqdw003Vy4sEq3SwygdLMQFA7bmwFaMNx44MdsMqYMlsRLscpADRODGPdAX3csEEfFYbwQC3AnD2FmxjRYXC7TZWz4lAuxQkHQMxJZiQLZd+pByqWpO14GFeEoZhNiikTyLMihCsyIFZVlU3DsLasrXUa794tQ/H8W8S8+dSARNtS+2ddrCJI2SDZgZYwuUjN8j/UezYGt+fJVo7dv5/wChWOo0VlFvgTi5JFiWnlIYtGbgSO2WR5pnawPJIWJkjzaE7OwsKjjSCJYgfiv53W32U0gH8+L0GlfjZ7/F2Ifvj0U4yuQmqQMwvvkfzkf4iVlZhT7pH85H+IlTXSQzQxuSTvJJPhYkt5/z0l+LOICtKpNmJVgDzgDKbX32OW/hoKDUmxFmVW/WF+n0ny1nJWqKTod1lvz30/PjqwNIa4aPqY/o/wB6k4WPqY/on01npeysw+xpqN+8Hp5weavOYeJHCceHxWGjXChMVPK5laSRmWObKGAQJYmyj/vWuuPCRndCniU/yO69q2DAr1I8jetVxTiS+4a4P4jwRCD3Ny2HhEKOGkXk2cOSgbJmYvI1yDa4GtgRx4TA4yGHueOJRYnLiCVKBSRcshGa5tutfUjWwauE4NeqH73rVgwS9UP3v5NVxk4prcTjZ1Y/ijMWltEku0IZJWbIY2vdzltcZjpyb6DsrqxHF7EpJKY1WUTQ7JmZshViqKzEHeDkvpryt2movuIdV9/1qwYMdV971q1+on22I00HhxdnVMOEeINElmzwmS5zK/Ia4ZLEG2h1Cm1xXNNxUlyjJ3NnCrqYJLZ0JseRKNCmRbbxa4J3EV3EOq+96aj2uXqh5G/mawdt3e5Y0cDcFSQqUOzyXJRY4mjygkls12IZjyTcKouG0sQARER6D5DSN3COqXyN6at3EOqB8IJ/nWeS/JdhPjlxYfFRpk3pnBQlQCjqASrPHJs5AQtnC3ymQa5hXDxb4rYlZxPiigk5RfZ5CHZljQWIiRkjCoCYyWBfKRaxA0+1qdSv0T6ag8HJ1KfR/vWiTSol7nfwPxSeHhTF4wsjR4lUCoA2YZTEeVcW+AdxO8UM4P4n8I4WbFNhp8JkxM7TWljldhmL2GgAGji+/WtntcnUL9H+9YODk6lfon00KwoEL7DTmWGaTERSSHENNiiyuBIrOjZEUCwFtre9tXtoALMfF/ijiMDI6YeaM4RzmWJw5kidu+yOAVcXC9+DcAEi4Obk9rk6hPon01ntenUp9E+mn3FQ1cBxzrAvdDB5tcxUAbzoNFW5A0uFFz2jXuzHoP0T6KRHwUYNjDH41Pp8NQII+qj8h9as3h2UpUehoxtqCPCCPtFKXGecHEKAdVSzDoJZmseg2F7dHhFCdknVr+961XWwFlUL+qOneNb76cYUDdkwvYqRzEEeEEEecCsqF/P56aitSTXepFVvU0hlr1N6qDU0AbcLIRmIJG5bgkHnY7ubvfJW8zv8dvpN6a58OeSO0k+U2H3a2GihG3uhvjt9I1Bnf4zfSPpql6mgLL7dvjt5TWHEN8ZvpH01UA9um/s8e7p39FQ6kaEEHtFqKAt3Q3x28pqr4pgCTIVABJJYgBQLsSb6ADWorVPArqyNorqyG1iQGBF9eelQA/C8b1kAe0yREZhK8ka8gtlWQxbTbLEWBG0ylRrfQGxozOCQWbTeLnfzg683jpOg4nS5TC+xCmwM6mMsFybMlQV2+Ypl9zzBbqNQCQzcxF9NBzDoHMPELDxVQF+6W+O3lNZ3Q3xm8p9NUqCwFySABqSdwHSTzDdrSEbe6H+Mxt2n01hxL3787vjG9/Ratf8A34juP9+eptTAscU1wM7X3725rekVBmY/Db6R9NV/P51rMtFAacW5JQsSTYrcnXknee3UeGtYNbMWnIv8VgfEdP5DyVrvQMysFQawGgCy1lQDWUhg3HcKKs0savAgjlaO87ycpwxsiLGCwVVMeeZuStxvsbdkb3G6xBIYXDWZdCt15LcxBGhDKeewtxr4oS4fEvNh8SYdsWbkgsRmzZja4F9Wsde+O69DMJPDh41iXPZefKCWJ75jyhvtu5gFGtrkvwIKLUSvYE9Av9tDvb+L/U+ivr1RuMMNwDtO+HwF3XHy6Bhy2Ww6AB5B/wB+WtWNxgiiklYErGjOQNCQoJsPDoK4RxjiY/pNfkrz/wC+p9u4WBBVmDAqysoIZWBUg8vcQSNLHXQ0CEDgf2Up+6bz5WgdrMiqBswT30ZtmOW97MSGtzaEeqyAgkHeCQefUEg79eakTgvitgIZ9qpnfKcyxuseVSNRmYNeQAi4Wy817i4LQOH4zzuem6jfz/D13020JIUPZbgnYYfKrmGzBsoJXaZr8oDny5bX5hpz2Lexok4wPu2e21Oyz5r7PKuYrm+Bm0HNcPbnuZXjJGDoZAd2igf/ACVB4yRnX3QnpKg/+fbRYwkKkUOXh6Imwz9Her69Z7fxfL+ivr0gCN6y9DTw/F8vT5C+vWDh+L5f0R69ABO1JfspwTNhY9kGMYkO2yi/Mmyz85W+1tzA3vqVuxjjBEdPdL/qr69QvGOMagyDwKB9klMQF9jNJlwVpswG0OyDXvs8ozWB1yZxpzXD256aZJVVWZtFVWZjvOVFLNYdNgbdtqHS8ZYs2u0JPPlU+Ul6vHxgi38vTpRefeCM+oIuCOgmiwo8+j9lqfbZjFHsT+iC8rL2Sd9ntrc6XA5NrCvUy3kIBB7CAV8GhGl/BpSPHxb4OEl8sxTeISqWHydpnzmPmynlW0z0zy8Px3JOe9zuVR9jbqbrwAQkTMrDpU+bX+VccZuAeyuZuM8K3J2lhr3q7uf4fRXGnGOEXHumhI7xez/UpDDDVqnmCKWIJtbRbXZmZVRVvpmZmVddBmvzULbjLFf4drfEXfp/qVXFcN4eRGjcSlXFjZVDC1mDKdpoykKwOuqjmoAIYThJdqqtLA420cb7FpCY2eREF9oBtoySU2segNtCL5cqnEni53VNGz4mSWHDFSiMuT3tsyKAHbkq1iBfQCwsCQcoQj//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034" name="AutoShape 10" descr="data:image/jpeg;base64,/9j/4AAQSkZJRgABAQAAAQABAAD/2wCEAAkGBhQSERUUExIWFBUVGBwZGBcXGRkYGhwXGBwVHRgaGhwYHCYfGhojHxgVHy8gJCkpLSwsFh8xNTAqNSYrLCkBCQoKDgwOGA8PGCkcHBwpKSkpKSkpKSkpLCkpKSkpLCkpKSwpNSwpLCkpKSkpLiwxKSwpNSksNSkpKTUpKS8pKf/AABEIAH4AyAMBIgACEQEDEQH/xAAcAAACAgMBAQAAAAAAAAAAAAAFBgECAAMEBwj/xABPEAACAQIDAgcIDggGAQUBAAABAgMAEQQSIRMxBQYiQVFTYRQycYGRodHSBxUjM0JSYnOSk7Gys/BDcpSio8HT4RZUY4KD8cJ0hMPi4xf/xAAZAQADAQEBAAAAAAAAAAAAAAAAAQIDBAX/xAAoEQACAgAFBAEEAwAAAAAAAAAAAQIRAxITMVEEIUFh0RQiU6IyUnH/2gAMAwEAAhEDEQA/AI4U40O2IxQma+zkkAjYzZyElZUEToyrhsqBWzHMDdnbMBYGcC5eKNnUB2RWYAZRmYX3fBuLNl0tm0AGg6MXh0aVmaON2WR8rMiswtK5FiRfQ2t0c1FuA+BI5lklnZiA7Dv2QALqzMQRckkkkms7ooECPs81TsewUXvwSN+Kg/bB/Vrrw/B/B7xtJG6SInfOk7yKtrHXJIbHUaUWAuiLs81SIuzzUwjAYDdYfSn9bsNWXg7AHcFNjbfNvIBA39BBpZ0FC5sx0eas2fZ5qZBwbgfibhfdPuqHwGBG9LeKejOhULeQdFZs+zzUx+12C+J5sR6aw4DBWvl0tfdiO3t7DSzodC5suzzVOz7PNTD7XYP4nmxHRfp6KocFgvifu4nov00tRBQCA0tlHkHi13/kVGy7B5KYDgMH8T93E+mp7gwVr5fNiPTTzoKF4x9nmqBF2DyUxHAYIfBHkxHpqRgsDoMu/wD9RVZkFC7suzzVGz7PNTAYcB8XzYisMWA+Lu03YijOgoXzH2eao2fZ5qPNFwf0DyYioWHg/nA8QxHpozIKAey7PNWbLs+yjuTg7t8XdNWEPB/yvLiRRmQqF/Y9lc3CUhjhkdBylAN9OSuZA7jMCLohdrkEDLcjQgtceBwDMFUvdjYDNiN/NqdBXBw1wWMPNGYmcBwxALFrFCo0J1+GD2a660KQxS4vcYZ4sRh1jKEyvErIpnNlZgHEm1LbR8pMma4ZcnxSVEUd4NwcccimOGKMs8YYpGikjaIbGw3X1toDYdAtlUItiTy5PnJPxHo3wYt8Bih2z/coHie/k+ck/Ekph4tIHw0qMbBpZFJG8ZlUEjTfrUSdDPHuI3FqJsJHtUiJx0jRZ32WaOFUZRJGJHVsxxDp3t7iO3PYu/sIwvDhsYhUmSPEZWjBAOdY1VlvuHKBF66JfYOwrBAcVjG2a5EBeHkryiAvuOguxOnOaauLXFhMGsuSeaZp2DtJMyu2YKFHeqt9AN/RTlJUKmEVxsvPh2H/ACR+mrriJOpb6afnsqwhkP6UfQX01XYydZ48i+TfWboZVsRLp7ifrFqdvJ1X8RatspOt/cX01XYydb/DWodDKPNJ1ZP/ACKKqZ5OrP1i1Z8PLzS2/wCNTr076r3LL1p+qT01Iyu3l6v+KPVqpmm6ofXD+SVuGGkt76fq0rO45D+mP1aeimkgOdZ5+qH1w3fQras83VfxR6lXGCl65vq4/RU9ySdafq09FOqFZXbzdUPrf/pU91Tc8Q+tHq1JwUnXH6tPRUHBS9efq09FMCRiZup/ij0VDYqbmhv/AMo9XwVIwUvXt9XH6Kq/B8p/Tm/zUf53XqqAnuqbqf4o9WrLiZep/ij0VrXATX9/NrWtso/LoKv3FL1xH/Gnb/byUhFziZeq/iD0eDy1PdMvU/xB6Kw4STrj9WnoqDhZeuP1aUAXWaTniIH64NLnHA+6Qfqy/egpiTDSAi8pI5+Qov5N1LnHD3yDf3sv2wU1uAIwvfx/OR/fSsrMN38fzkf31qK3EasSeXJ85L+I9MPFVvcZN3vzb9N6x9J7KXsT38nzkn4klef8e+ElixChog94817gfDkFtVPR01lNNrsdHTxw5TrEllXO578so6R5R6ahypBBIsRY8oDzg3r5d/xIn+WHlXt+R2HyVn+JE/yw8o/p1lklwd/0/Sfn/V/J9NHCQ9n1revXBPi8EpKtNEGG8HEEEeH3TSvnvA8PRvJGpw6gM6A6g6Myg/A8NeuRzFQFXkgcy6C/YB9lXGMvPY4+ohhQa0p5+e1DGcbgevh/aD9gkqoxeB66E81hiGvc83vlIHDHH5ISUXaTyC/Jj3C2+7G97AG+UG3TQ3g72UlkYB4pk0PKQ7UAAXJIyhrAa3F6rJ7OWz1NcRgT+nh/aT/UqTNgeuh/aj/VpZh4QLqHV8ynUEG4IoZxk4yPhY1k1cFwlha9yGIPKIFuSfLRkfI7HczYHrof2k/1agy4Hrof2k/1e015M/sqMP0b/wAP+TVn/wDUz1b/AMP16NP2F+j1gy4HrYf2k/1at3Xgeuh/aD/UryNvZVI/RyfuetWD2Vz1cn7nr0ab5FZ637Y4AabeEf8AuGP/AJ1Ptlwf18P17evXkR9lwj4EvlX1qauAOMEuIj2jB4we9DHlEEKwY2JsCG0v0UadBaHM8I8H9fD9c3r1JxvB/XQfXn16WsRwqUUs8pVV3kk+LQaknoG+lXH+yjlPIimdbkB2YopK78ujbrjS+l9bUaYWeod18HnfPB+0f/pWyF8E5sskTHfZcQSbbzoJK884E4+JiDlzSROTYBzoTpoH3X1GhtvFGpm2i5JLOp0swvvNj33h/NqMvspb9xx9r8L0L9afXqDwdhehPrD69fNjcaFBIGGU27RzX+RWDjSv+VXyj1KjLPg9NdP0f5v1fyfS8WBwqkMMgIII90O8eF6D8a5laSCzA2WTcQd7QWvYnoPkrwL/ABSv+WXyj1KcfY+4TE22tGEytENDvzCXsG7L5zTjGV20Y42D00YN4eLmfGVod8N75H85H+IlZUYU+6R/OR/iJWVseezXi+/k+ck/Eeuzgji/h8QkzzYeGZ1fKplUGwyKwW53LmJPjNcWJ98k+dk/Eko/xRPJm+dX8JPRWc3SKQnYbD4UoubCcEpeIyBiswVgoDEqGiueSVkK3zKpBIIIat/tbhykjDA8Fx5Hy+6KyqAEkNnaRY7NmCAqASqnNazLd7h4CgU3WCMHZ7LRR71pyCNxTQadgG4CtTcXsMAAMNDbLl97XvbMLbuhmH+49NTqIeVgDA8UowHabg/Ax2jJjMQzsGG0IuSo3LszdecNzEWX+FcQVw9xe7Kovz6rdvKLi/bXo0wtGwAsAjC24WCEAAcwsBXn+Iw+eADoVT+7Y/bfxU4Sb3BoVDxbnEwKM0QC5Qy5kLZgu0YHfYnk3B0CCunCex4BYgspG4qxBHgItb+9MscLl1dSWVwAQbnJINCtj3oawYW58w5qOYcDLc2sAT07t+7x+Stoy7EOIqcDcDnCHZBuQ9yqki4IAJIB1ynd0XA1rm474BpcKQthkJkNyRoiSE7ufspp4QtcAfBux6NxVLEaENcsLXBAJ03Ut8bpwmFkc8yOB2mRWjXzvSfcqP2nkZfQj+e7s+2rI505/L5B0Cqkdn58Zq+Xmv49fsOoHnqTdBPi1g0lxcUbi6OzAj/Y5HnA8legf4Ow1u889I/EuMnHQn4pcnduEch6ea4FepEaVpCTSMMSKbE3hvivh1XRbE6eUgfzpk4EUDuiwsBO6gdCxrDGo8QQVycKKDbMLgEG3g3HToNd/BQ9+PMZnYHscRNp9I+SlKVvuJKkcvDGBfEOYl0yLfmNmbe2vQtwL7t9a8NxAzIqO7OiXKqWbKCd5AvYMec7/FRjuMNKPlZSp+UvN4T/ADFMeCUW76/972OvNodTRF0KSsR8XxIIjVFchIyWRSSyqWHLsOg8459+h1rvikbYvc8tA6k31OW1jfn0K6+E85pnxwBVhmA0N9SCOnUEEEac9+elt0tFJv5QZtTc2soW9+cgX8dEpWJRoJcO4bDQYl4xhuDAqxq4E0eyYXzatJl2ao1ioJ1BB0bdW3CQ4IZ3xEHBqxqbAxxjNfaSxkyI6AoMy5Oxo31t3vVw5PHt8UJmjXZrG8IeOIlmEcpupkjYuc/JGXcdBrv5osC64oxjg+LYbVULmD9GHmBLXFnXJHGC2uU5Dbl3EblBbDcCcGyMVSHBOy2uqJCxF7WJCi4BuDc7wR0ihnDnBUMDxCCGOIMHLCNVS+Uxhc2UC9szjX4x6aasNgUTvIlUdIUL3xBPNzkKfEOgUu8azeSE/Jk1/wB8VZRf3FUqBuE98j+cj/ESpquEHukfzkf4iVNbkM1YlPdJPnZPxJKPcUV5M/zi/higmJ98k+ck/EkozxVbSb5xfuCs8T+JcRkJrVI1QzHTT8+isUiuY0NGJHIf9R/uN/akbDPyUI+Kv3R6fPXoAGo5tQP715zLxvwpWec8FztDDM0csqNGQrAgMSiuDblA3AA1389bYfkiZ2RDKbochO8EEqfJcgbtOytgmIFhkX9UMfIDZaO4PgPCyoskcKujqGRhtLFWAIPfaXBGh3a33UGkxWBBJ2DbINlMwV9mD4S97c/SRqAbitIpz2RLdeTkbwHfe51JJ3knnJ0+wWqsnAsGJXLiNUVgwAkMRzDML5hvADHTt7KJ4g4NHZBhHlKFVdogzAM17KBtMznQ96D2Xq2P7jidkGFaQoud9nmsi6atmkBvYqSLaZhfntooT/qTa5AB4gcHWvs2HZ3VJzVLex7wb1bb/wDNSdvopolwuASNJWVVjktlJ22txcaBtNAb30GVrnQ2rseDuVrBye+913W33tLcW05uepeJW8SqfIE4O4oYGCQvEGVspW/dLHQnUcrTWw1okMLEdM5329+Gu7s06KJx8CYRiQIlJW19X0vewuHtewva9xoTa4rY3FvD9Qvlc/8AnU6y4DI+Rfn4Kw7ryiTfeBPbf4BfS9aG4OjiAWEkg3uDIZTfT4R5rAUa4XwGEw8W0eFO+RFXM63kkbKguXsoub5uYAnmoDh+HMJJE7pgGlkUKwhgc4h2jZ3jzrkfVVaNr6aAob8qqU78Cqi4XSxBIPl8INdMc7DcwN+dgytpcC5XfQODjphXleFOBcY0serxrExdRpYsgkut7jf01fB8ccNKZFi4ExkhiYo4SMvlcXBVsshsdDp2Un/gXQWmkLd9rfWwBA3DeTqdw003Vy4sEq3SwygdLMQFA7bmwFaMNx44MdsMqYMlsRLscpADRODGPdAX3csEEfFYbwQC3AnD2FmxjRYXC7TZWz4lAuxQkHQMxJZiQLZd+pByqWpO14GFeEoZhNiikTyLMihCsyIFZVlU3DsLasrXUa794tQ/H8W8S8+dSARNtS+2ddrCJI2SDZgZYwuUjN8j/UezYGt+fJVo7dv5/wChWOo0VlFvgTi5JFiWnlIYtGbgSO2WR5pnawPJIWJkjzaE7OwsKjjSCJYgfiv53W32U0gH8+L0GlfjZ7/F2Ifvj0U4yuQmqQMwvvkfzkf4iVlZhT7pH85H+IlTXSQzQxuSTvJJPhYkt5/z0l+LOICtKpNmJVgDzgDKbX32OW/hoKDUmxFmVW/WF+n0ny1nJWqKTod1lvz30/PjqwNIa4aPqY/o/wB6k4WPqY/on01npeysw+xpqN+8Hp5weavOYeJHCceHxWGjXChMVPK5laSRmWObKGAQJYmyj/vWuuPCRndCniU/yO69q2DAr1I8jetVxTiS+4a4P4jwRCD3Ny2HhEKOGkXk2cOSgbJmYvI1yDa4GtgRx4TA4yGHueOJRYnLiCVKBSRcshGa5tutfUjWwauE4NeqH73rVgwS9UP3v5NVxk4prcTjZ1Y/ijMWltEku0IZJWbIY2vdzltcZjpyb6DsrqxHF7EpJKY1WUTQ7JmZshViqKzEHeDkvpryt2movuIdV9/1qwYMdV971q1+on22I00HhxdnVMOEeINElmzwmS5zK/Ia4ZLEG2h1Cm1xXNNxUlyjJ3NnCrqYJLZ0JseRKNCmRbbxa4J3EV3EOq+96aj2uXqh5G/mawdt3e5Y0cDcFSQqUOzyXJRY4mjygkls12IZjyTcKouG0sQARER6D5DSN3COqXyN6at3EOqB8IJ/nWeS/JdhPjlxYfFRpk3pnBQlQCjqASrPHJs5AQtnC3ymQa5hXDxb4rYlZxPiigk5RfZ5CHZljQWIiRkjCoCYyWBfKRaxA0+1qdSv0T6ag8HJ1KfR/vWiTSol7nfwPxSeHhTF4wsjR4lUCoA2YZTEeVcW+AdxO8UM4P4n8I4WbFNhp8JkxM7TWljldhmL2GgAGji+/WtntcnUL9H+9YODk6lfon00KwoEL7DTmWGaTERSSHENNiiyuBIrOjZEUCwFtre9tXtoALMfF/ijiMDI6YeaM4RzmWJw5kidu+yOAVcXC9+DcAEi4Obk9rk6hPon01ntenUp9E+mn3FQ1cBxzrAvdDB5tcxUAbzoNFW5A0uFFz2jXuzHoP0T6KRHwUYNjDH41Pp8NQII+qj8h9as3h2UpUehoxtqCPCCPtFKXGecHEKAdVSzDoJZmseg2F7dHhFCdknVr+961XWwFlUL+qOneNb76cYUDdkwvYqRzEEeEEEecCsqF/P56aitSTXepFVvU0hlr1N6qDU0AbcLIRmIJG5bgkHnY7ubvfJW8zv8dvpN6a58OeSO0k+U2H3a2GihG3uhvjt9I1Bnf4zfSPpql6mgLL7dvjt5TWHEN8ZvpH01UA9um/s8e7p39FQ6kaEEHtFqKAt3Q3x28pqr4pgCTIVABJJYgBQLsSb6ADWorVPArqyNorqyG1iQGBF9eelQA/C8b1kAe0yREZhK8ka8gtlWQxbTbLEWBG0ylRrfQGxozOCQWbTeLnfzg683jpOg4nS5TC+xCmwM6mMsFybMlQV2+Ypl9zzBbqNQCQzcxF9NBzDoHMPELDxVQF+6W+O3lNZ3Q3xm8p9NUqCwFySABqSdwHSTzDdrSEbe6H+Mxt2n01hxL3787vjG9/Ratf8A34juP9+eptTAscU1wM7X3725rekVBmY/Db6R9NV/P51rMtFAacW5JQsSTYrcnXknee3UeGtYNbMWnIv8VgfEdP5DyVrvQMysFQawGgCy1lQDWUhg3HcKKs0savAgjlaO87ycpwxsiLGCwVVMeeZuStxvsbdkb3G6xBIYXDWZdCt15LcxBGhDKeewtxr4oS4fEvNh8SYdsWbkgsRmzZja4F9Wsde+O69DMJPDh41iXPZefKCWJ75jyhvtu5gFGtrkvwIKLUSvYE9Av9tDvb+L/U+ivr1RuMMNwDtO+HwF3XHy6Bhy2Ww6AB5B/wB+WtWNxgiiklYErGjOQNCQoJsPDoK4RxjiY/pNfkrz/wC+p9u4WBBVmDAqysoIZWBUg8vcQSNLHXQ0CEDgf2Up+6bz5WgdrMiqBswT30ZtmOW97MSGtzaEeqyAgkHeCQefUEg79eakTgvitgIZ9qpnfKcyxuseVSNRmYNeQAi4Wy817i4LQOH4zzuem6jfz/D13020JIUPZbgnYYfKrmGzBsoJXaZr8oDny5bX5hpz2Lexok4wPu2e21Oyz5r7PKuYrm+Bm0HNcPbnuZXjJGDoZAd2igf/ACVB4yRnX3QnpKg/+fbRYwkKkUOXh6Imwz9Her69Z7fxfL+ivr0gCN6y9DTw/F8vT5C+vWDh+L5f0R69ABO1JfspwTNhY9kGMYkO2yi/Mmyz85W+1tzA3vqVuxjjBEdPdL/qr69QvGOMagyDwKB9klMQF9jNJlwVpswG0OyDXvs8ozWB1yZxpzXD256aZJVVWZtFVWZjvOVFLNYdNgbdtqHS8ZYs2u0JPPlU+Ul6vHxgi38vTpRefeCM+oIuCOgmiwo8+j9lqfbZjFHsT+iC8rL2Sd9ntrc6XA5NrCvUy3kIBB7CAV8GhGl/BpSPHxb4OEl8sxTeISqWHydpnzmPmynlW0z0zy8Px3JOe9zuVR9jbqbrwAQkTMrDpU+bX+VccZuAeyuZuM8K3J2lhr3q7uf4fRXGnGOEXHumhI7xez/UpDDDVqnmCKWIJtbRbXZmZVRVvpmZmVddBmvzULbjLFf4drfEXfp/qVXFcN4eRGjcSlXFjZVDC1mDKdpoykKwOuqjmoAIYThJdqqtLA420cb7FpCY2eREF9oBtoySU2segNtCL5cqnEni53VNGz4mSWHDFSiMuT3tsyKAHbkq1iBfQCwsCQcoQj//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036" name="AutoShape 12" descr="data:image/jpeg;base64,/9j/4AAQSkZJRgABAQAAAQABAAD/2wCEAAkGBhQSERUUExIWFBUVGBwZGBcXGRkYGhwXGBwVHRgaGhwYHCYfGhojHxgVHy8gJCkpLSwsFh8xNTAqNSYrLCkBCQoKDgwOGA8PGCkcHBwpKSkpKSkpKSkpLCkpKSkpLCkpKSwpNSwpLCkpKSkpLiwxKSwpNSksNSkpKTUpKS8pKf/AABEIAH4AyAMBIgACEQEDEQH/xAAcAAACAgMBAQAAAAAAAAAAAAAFBgECAAMEBwj/xABPEAACAQIDAgcIDggGAQUBAAABAgMAEQQSIRMxBQYiQVFTYRQycYGRodHSBxUjM0JSYnOSk7Gys/BDcpSio8HT4RZUY4KD8cJ0hMPi4xf/xAAZAQADAQEBAAAAAAAAAAAAAAAAAQIDBAX/xAAoEQACAgAFBAEEAwAAAAAAAAAAAQIRAxITMVEEIUFh0RQiU6IyUnH/2gAMAwEAAhEDEQA/AI4U40O2IxQma+zkkAjYzZyElZUEToyrhsqBWzHMDdnbMBYGcC5eKNnUB2RWYAZRmYX3fBuLNl0tm0AGg6MXh0aVmaON2WR8rMiswtK5FiRfQ2t0c1FuA+BI5lklnZiA7Dv2QALqzMQRckkkkms7ooECPs81TsewUXvwSN+Kg/bB/Vrrw/B/B7xtJG6SInfOk7yKtrHXJIbHUaUWAuiLs81SIuzzUwjAYDdYfSn9bsNWXg7AHcFNjbfNvIBA39BBpZ0FC5sx0eas2fZ5qZBwbgfibhfdPuqHwGBG9LeKejOhULeQdFZs+zzUx+12C+J5sR6aw4DBWvl0tfdiO3t7DSzodC5suzzVOz7PNTD7XYP4nmxHRfp6KocFgvifu4nov00tRBQCA0tlHkHi13/kVGy7B5KYDgMH8T93E+mp7gwVr5fNiPTTzoKF4x9nmqBF2DyUxHAYIfBHkxHpqRgsDoMu/wD9RVZkFC7suzzVGz7PNTAYcB8XzYisMWA+Lu03YijOgoXzH2eao2fZ5qPNFwf0DyYioWHg/nA8QxHpozIKAey7PNWbLs+yjuTg7t8XdNWEPB/yvLiRRmQqF/Y9lc3CUhjhkdBylAN9OSuZA7jMCLohdrkEDLcjQgtceBwDMFUvdjYDNiN/NqdBXBw1wWMPNGYmcBwxALFrFCo0J1+GD2a660KQxS4vcYZ4sRh1jKEyvErIpnNlZgHEm1LbR8pMma4ZcnxSVEUd4NwcccimOGKMs8YYpGikjaIbGw3X1toDYdAtlUItiTy5PnJPxHo3wYt8Bih2z/coHie/k+ck/Ekph4tIHw0qMbBpZFJG8ZlUEjTfrUSdDPHuI3FqJsJHtUiJx0jRZ32WaOFUZRJGJHVsxxDp3t7iO3PYu/sIwvDhsYhUmSPEZWjBAOdY1VlvuHKBF66JfYOwrBAcVjG2a5EBeHkryiAvuOguxOnOaauLXFhMGsuSeaZp2DtJMyu2YKFHeqt9AN/RTlJUKmEVxsvPh2H/ACR+mrriJOpb6afnsqwhkP6UfQX01XYydZ48i+TfWboZVsRLp7ifrFqdvJ1X8RatspOt/cX01XYydb/DWodDKPNJ1ZP/ACKKqZ5OrP1i1Z8PLzS2/wCNTr076r3LL1p+qT01Iyu3l6v+KPVqpmm6ofXD+SVuGGkt76fq0rO45D+mP1aeimkgOdZ5+qH1w3fQras83VfxR6lXGCl65vq4/RU9ySdafq09FOqFZXbzdUPrf/pU91Tc8Q+tHq1JwUnXH6tPRUHBS9efq09FMCRiZup/ij0VDYqbmhv/AMo9XwVIwUvXt9XH6Kq/B8p/Tm/zUf53XqqAnuqbqf4o9WrLiZep/ij0VrXATX9/NrWtso/LoKv3FL1xH/Gnb/byUhFziZeq/iD0eDy1PdMvU/xB6Kw4STrj9WnoqDhZeuP1aUAXWaTniIH64NLnHA+6Qfqy/egpiTDSAi8pI5+Qov5N1LnHD3yDf3sv2wU1uAIwvfx/OR/fSsrMN38fzkf31qK3EasSeXJ85L+I9MPFVvcZN3vzb9N6x9J7KXsT38nzkn4klef8e+ElixChog94817gfDkFtVPR01lNNrsdHTxw5TrEllXO578so6R5R6ahypBBIsRY8oDzg3r5d/xIn+WHlXt+R2HyVn+JE/yw8o/p1lklwd/0/Sfn/V/J9NHCQ9n1revXBPi8EpKtNEGG8HEEEeH3TSvnvA8PRvJGpw6gM6A6g6Myg/A8NeuRzFQFXkgcy6C/YB9lXGMvPY4+ohhQa0p5+e1DGcbgevh/aD9gkqoxeB66E81hiGvc83vlIHDHH5ISUXaTyC/Jj3C2+7G97AG+UG3TQ3g72UlkYB4pk0PKQ7UAAXJIyhrAa3F6rJ7OWz1NcRgT+nh/aT/UqTNgeuh/aj/VpZh4QLqHV8ynUEG4IoZxk4yPhY1k1cFwlha9yGIPKIFuSfLRkfI7HczYHrof2k/1agy4Hrof2k/1e015M/sqMP0b/wAP+TVn/wDUz1b/AMP16NP2F+j1gy4HrYf2k/1at3Xgeuh/aD/UryNvZVI/RyfuetWD2Vz1cn7nr0ab5FZ637Y4AabeEf8AuGP/AJ1Ptlwf18P17evXkR9lwj4EvlX1qauAOMEuIj2jB4we9DHlEEKwY2JsCG0v0UadBaHM8I8H9fD9c3r1JxvB/XQfXn16WsRwqUUs8pVV3kk+LQaknoG+lXH+yjlPIimdbkB2YopK78ujbrjS+l9bUaYWeod18HnfPB+0f/pWyF8E5sskTHfZcQSbbzoJK884E4+JiDlzSROTYBzoTpoH3X1GhtvFGpm2i5JLOp0swvvNj33h/NqMvspb9xx9r8L0L9afXqDwdhehPrD69fNjcaFBIGGU27RzX+RWDjSv+VXyj1KjLPg9NdP0f5v1fyfS8WBwqkMMgIII90O8eF6D8a5laSCzA2WTcQd7QWvYnoPkrwL/ABSv+WXyj1KcfY+4TE22tGEytENDvzCXsG7L5zTjGV20Y42D00YN4eLmfGVod8N75H85H+IlZUYU+6R/OR/iJWVseezXi+/k+ck/Eeuzgji/h8QkzzYeGZ1fKplUGwyKwW53LmJPjNcWJ98k+dk/Eko/xRPJm+dX8JPRWc3SKQnYbD4UoubCcEpeIyBiswVgoDEqGiueSVkK3zKpBIIIat/tbhykjDA8Fx5Hy+6KyqAEkNnaRY7NmCAqASqnNazLd7h4CgU3WCMHZ7LRR71pyCNxTQadgG4CtTcXsMAAMNDbLl97XvbMLbuhmH+49NTqIeVgDA8UowHabg/Ax2jJjMQzsGG0IuSo3LszdecNzEWX+FcQVw9xe7Kovz6rdvKLi/bXo0wtGwAsAjC24WCEAAcwsBXn+Iw+eADoVT+7Y/bfxU4Sb3BoVDxbnEwKM0QC5Qy5kLZgu0YHfYnk3B0CCunCex4BYgspG4qxBHgItb+9MscLl1dSWVwAQbnJINCtj3oawYW58w5qOYcDLc2sAT07t+7x+Stoy7EOIqcDcDnCHZBuQ9yqki4IAJIB1ynd0XA1rm474BpcKQthkJkNyRoiSE7ufspp4QtcAfBux6NxVLEaENcsLXBAJ03Ut8bpwmFkc8yOB2mRWjXzvSfcqP2nkZfQj+e7s+2rI505/L5B0Cqkdn58Zq+Xmv49fsOoHnqTdBPi1g0lxcUbi6OzAj/Y5HnA8legf4Ow1u889I/EuMnHQn4pcnduEch6ea4FepEaVpCTSMMSKbE3hvivh1XRbE6eUgfzpk4EUDuiwsBO6gdCxrDGo8QQVycKKDbMLgEG3g3HToNd/BQ9+PMZnYHscRNp9I+SlKVvuJKkcvDGBfEOYl0yLfmNmbe2vQtwL7t9a8NxAzIqO7OiXKqWbKCd5AvYMec7/FRjuMNKPlZSp+UvN4T/ADFMeCUW76/972OvNodTRF0KSsR8XxIIjVFchIyWRSSyqWHLsOg8459+h1rvikbYvc8tA6k31OW1jfn0K6+E85pnxwBVhmA0N9SCOnUEEEac9+elt0tFJv5QZtTc2soW9+cgX8dEpWJRoJcO4bDQYl4xhuDAqxq4E0eyYXzatJl2ao1ioJ1BB0bdW3CQ4IZ3xEHBqxqbAxxjNfaSxkyI6AoMy5Oxo31t3vVw5PHt8UJmjXZrG8IeOIlmEcpupkjYuc/JGXcdBrv5osC64oxjg+LYbVULmD9GHmBLXFnXJHGC2uU5Dbl3EblBbDcCcGyMVSHBOy2uqJCxF7WJCi4BuDc7wR0ihnDnBUMDxCCGOIMHLCNVS+Uxhc2UC9szjX4x6aasNgUTvIlUdIUL3xBPNzkKfEOgUu8azeSE/Jk1/wB8VZRf3FUqBuE98j+cj/ESpquEHukfzkf4iVNbkM1YlPdJPnZPxJKPcUV5M/zi/higmJ98k+ck/EkozxVbSb5xfuCs8T+JcRkJrVI1QzHTT8+isUiuY0NGJHIf9R/uN/akbDPyUI+Kv3R6fPXoAGo5tQP715zLxvwpWec8FztDDM0csqNGQrAgMSiuDblA3AA1389bYfkiZ2RDKbochO8EEqfJcgbtOytgmIFhkX9UMfIDZaO4PgPCyoskcKujqGRhtLFWAIPfaXBGh3a33UGkxWBBJ2DbINlMwV9mD4S97c/SRqAbitIpz2RLdeTkbwHfe51JJ3knnJ0+wWqsnAsGJXLiNUVgwAkMRzDML5hvADHTt7KJ4g4NHZBhHlKFVdogzAM17KBtMznQ96D2Xq2P7jidkGFaQoud9nmsi6atmkBvYqSLaZhfntooT/qTa5AB4gcHWvs2HZ3VJzVLex7wb1bb/wDNSdvopolwuASNJWVVjktlJ22txcaBtNAb30GVrnQ2rseDuVrBye+913W33tLcW05uepeJW8SqfIE4O4oYGCQvEGVspW/dLHQnUcrTWw1okMLEdM5329+Gu7s06KJx8CYRiQIlJW19X0vewuHtewva9xoTa4rY3FvD9Qvlc/8AnU6y4DI+Rfn4Kw7ryiTfeBPbf4BfS9aG4OjiAWEkg3uDIZTfT4R5rAUa4XwGEw8W0eFO+RFXM63kkbKguXsoub5uYAnmoDh+HMJJE7pgGlkUKwhgc4h2jZ3jzrkfVVaNr6aAob8qqU78Cqi4XSxBIPl8INdMc7DcwN+dgytpcC5XfQODjphXleFOBcY0serxrExdRpYsgkut7jf01fB8ccNKZFi4ExkhiYo4SMvlcXBVsshsdDp2Un/gXQWmkLd9rfWwBA3DeTqdw003Vy4sEq3SwygdLMQFA7bmwFaMNx44MdsMqYMlsRLscpADRODGPdAX3csEEfFYbwQC3AnD2FmxjRYXC7TZWz4lAuxQkHQMxJZiQLZd+pByqWpO14GFeEoZhNiikTyLMihCsyIFZVlU3DsLasrXUa794tQ/H8W8S8+dSARNtS+2ddrCJI2SDZgZYwuUjN8j/UezYGt+fJVo7dv5/wChWOo0VlFvgTi5JFiWnlIYtGbgSO2WR5pnawPJIWJkjzaE7OwsKjjSCJYgfiv53W32U0gH8+L0GlfjZ7/F2Ifvj0U4yuQmqQMwvvkfzkf4iVlZhT7pH85H+IlTXSQzQxuSTvJJPhYkt5/z0l+LOICtKpNmJVgDzgDKbX32OW/hoKDUmxFmVW/WF+n0ny1nJWqKTod1lvz30/PjqwNIa4aPqY/o/wB6k4WPqY/on01npeysw+xpqN+8Hp5weavOYeJHCceHxWGjXChMVPK5laSRmWObKGAQJYmyj/vWuuPCRndCniU/yO69q2DAr1I8jetVxTiS+4a4P4jwRCD3Ny2HhEKOGkXk2cOSgbJmYvI1yDa4GtgRx4TA4yGHueOJRYnLiCVKBSRcshGa5tutfUjWwauE4NeqH73rVgwS9UP3v5NVxk4prcTjZ1Y/ijMWltEku0IZJWbIY2vdzltcZjpyb6DsrqxHF7EpJKY1WUTQ7JmZshViqKzEHeDkvpryt2movuIdV9/1qwYMdV971q1+on22I00HhxdnVMOEeINElmzwmS5zK/Ia4ZLEG2h1Cm1xXNNxUlyjJ3NnCrqYJLZ0JseRKNCmRbbxa4J3EV3EOq+96aj2uXqh5G/mawdt3e5Y0cDcFSQqUOzyXJRY4mjygkls12IZjyTcKouG0sQARER6D5DSN3COqXyN6at3EOqB8IJ/nWeS/JdhPjlxYfFRpk3pnBQlQCjqASrPHJs5AQtnC3ymQa5hXDxb4rYlZxPiigk5RfZ5CHZljQWIiRkjCoCYyWBfKRaxA0+1qdSv0T6ag8HJ1KfR/vWiTSol7nfwPxSeHhTF4wsjR4lUCoA2YZTEeVcW+AdxO8UM4P4n8I4WbFNhp8JkxM7TWljldhmL2GgAGji+/WtntcnUL9H+9YODk6lfon00KwoEL7DTmWGaTERSSHENNiiyuBIrOjZEUCwFtre9tXtoALMfF/ijiMDI6YeaM4RzmWJw5kidu+yOAVcXC9+DcAEi4Obk9rk6hPon01ntenUp9E+mn3FQ1cBxzrAvdDB5tcxUAbzoNFW5A0uFFz2jXuzHoP0T6KRHwUYNjDH41Pp8NQII+qj8h9as3h2UpUehoxtqCPCCPtFKXGecHEKAdVSzDoJZmseg2F7dHhFCdknVr+961XWwFlUL+qOneNb76cYUDdkwvYqRzEEeEEEecCsqF/P56aitSTXepFVvU0hlr1N6qDU0AbcLIRmIJG5bgkHnY7ubvfJW8zv8dvpN6a58OeSO0k+U2H3a2GihG3uhvjt9I1Bnf4zfSPpql6mgLL7dvjt5TWHEN8ZvpH01UA9um/s8e7p39FQ6kaEEHtFqKAt3Q3x28pqr4pgCTIVABJJYgBQLsSb6ADWorVPArqyNorqyG1iQGBF9eelQA/C8b1kAe0yREZhK8ka8gtlWQxbTbLEWBG0ylRrfQGxozOCQWbTeLnfzg683jpOg4nS5TC+xCmwM6mMsFybMlQV2+Ypl9zzBbqNQCQzcxF9NBzDoHMPELDxVQF+6W+O3lNZ3Q3xm8p9NUqCwFySABqSdwHSTzDdrSEbe6H+Mxt2n01hxL3787vjG9/Ratf8A34juP9+eptTAscU1wM7X3725rekVBmY/Db6R9NV/P51rMtFAacW5JQsSTYrcnXknee3UeGtYNbMWnIv8VgfEdP5DyVrvQMysFQawGgCy1lQDWUhg3HcKKs0savAgjlaO87ycpwxsiLGCwVVMeeZuStxvsbdkb3G6xBIYXDWZdCt15LcxBGhDKeewtxr4oS4fEvNh8SYdsWbkgsRmzZja4F9Wsde+O69DMJPDh41iXPZefKCWJ75jyhvtu5gFGtrkvwIKLUSvYE9Av9tDvb+L/U+ivr1RuMMNwDtO+HwF3XHy6Bhy2Ww6AB5B/wB+WtWNxgiiklYErGjOQNCQoJsPDoK4RxjiY/pNfkrz/wC+p9u4WBBVmDAqysoIZWBUg8vcQSNLHXQ0CEDgf2Up+6bz5WgdrMiqBswT30ZtmOW97MSGtzaEeqyAgkHeCQefUEg79eakTgvitgIZ9qpnfKcyxuseVSNRmYNeQAi4Wy817i4LQOH4zzuem6jfz/D13020JIUPZbgnYYfKrmGzBsoJXaZr8oDny5bX5hpz2Lexok4wPu2e21Oyz5r7PKuYrm+Bm0HNcPbnuZXjJGDoZAd2igf/ACVB4yRnX3QnpKg/+fbRYwkKkUOXh6Imwz9Her69Z7fxfL+ivr0gCN6y9DTw/F8vT5C+vWDh+L5f0R69ABO1JfspwTNhY9kGMYkO2yi/Mmyz85W+1tzA3vqVuxjjBEdPdL/qr69QvGOMagyDwKB9klMQF9jNJlwVpswG0OyDXvs8ozWB1yZxpzXD256aZJVVWZtFVWZjvOVFLNYdNgbdtqHS8ZYs2u0JPPlU+Ul6vHxgi38vTpRefeCM+oIuCOgmiwo8+j9lqfbZjFHsT+iC8rL2Sd9ntrc6XA5NrCvUy3kIBB7CAV8GhGl/BpSPHxb4OEl8sxTeISqWHydpnzmPmynlW0z0zy8Px3JOe9zuVR9jbqbrwAQkTMrDpU+bX+VccZuAeyuZuM8K3J2lhr3q7uf4fRXGnGOEXHumhI7xez/UpDDDVqnmCKWIJtbRbXZmZVRVvpmZmVddBmvzULbjLFf4drfEXfp/qVXFcN4eRGjcSlXFjZVDC1mDKdpoykKwOuqjmoAIYThJdqqtLA420cb7FpCY2eREF9oBtoySU2segNtCL5cqnEni53VNGz4mSWHDFSiMuT3tsyKAHbkq1iBfQCwsCQcoQj//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pic>
        <p:nvPicPr>
          <p:cNvPr id="3074" name="Picture 2" descr="http://upload.wikimedia.org/wikipedia/commons/thumb/3/35/Fibonacci2.jpg/220px-Fibonacci2.jpg"/>
          <p:cNvPicPr>
            <a:picLocks noChangeAspect="1" noChangeArrowheads="1"/>
          </p:cNvPicPr>
          <p:nvPr/>
        </p:nvPicPr>
        <p:blipFill>
          <a:blip r:embed="rId3" cstate="print"/>
          <a:srcRect/>
          <a:stretch>
            <a:fillRect/>
          </a:stretch>
        </p:blipFill>
        <p:spPr bwMode="auto">
          <a:xfrm>
            <a:off x="7048500" y="214290"/>
            <a:ext cx="2095500" cy="2752725"/>
          </a:xfrm>
          <a:prstGeom prst="rect">
            <a:avLst/>
          </a:prstGeom>
          <a:noFill/>
        </p:spPr>
      </p:pic>
      <p:sp>
        <p:nvSpPr>
          <p:cNvPr id="13" name="CasellaDiTesto 12"/>
          <p:cNvSpPr txBox="1"/>
          <p:nvPr/>
        </p:nvSpPr>
        <p:spPr>
          <a:xfrm>
            <a:off x="3286084" y="0"/>
            <a:ext cx="5857916" cy="1446550"/>
          </a:xfrm>
          <a:prstGeom prst="rect">
            <a:avLst/>
          </a:prstGeom>
          <a:noFill/>
        </p:spPr>
        <p:txBody>
          <a:bodyPr wrap="square" rtlCol="0">
            <a:spAutoFit/>
          </a:bodyPr>
          <a:lstStyle/>
          <a:p>
            <a:r>
              <a:rPr lang="it-IT" sz="4400" dirty="0" smtClean="0">
                <a:solidFill>
                  <a:srgbClr val="7030A0"/>
                </a:solidFill>
                <a:latin typeface="Comic Sans MS" pitchFamily="66" charset="0"/>
              </a:rPr>
              <a:t>LEONARDO FIBONACCI</a:t>
            </a:r>
            <a:endParaRPr lang="it-IT" sz="4400" dirty="0">
              <a:solidFill>
                <a:srgbClr val="7030A0"/>
              </a:solidFill>
              <a:latin typeface="Comic Sans MS" pitchFamily="66" charset="0"/>
            </a:endParaRPr>
          </a:p>
        </p:txBody>
      </p:sp>
      <p:sp>
        <p:nvSpPr>
          <p:cNvPr id="3077" name="Rectangle 5"/>
          <p:cNvSpPr>
            <a:spLocks noChangeArrowheads="1"/>
          </p:cNvSpPr>
          <p:nvPr/>
        </p:nvSpPr>
        <p:spPr bwMode="auto">
          <a:xfrm>
            <a:off x="0" y="3214686"/>
            <a:ext cx="5214942" cy="313932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it-IT" b="0" i="0" u="none" strike="noStrike" cap="none" normalizeH="0" baseline="0" dirty="0" smtClean="0">
                <a:ln>
                  <a:noFill/>
                </a:ln>
                <a:solidFill>
                  <a:schemeClr val="tx1"/>
                </a:solidFill>
                <a:effectLst/>
                <a:latin typeface="Comic Sans MS" pitchFamily="66" charset="0"/>
                <a:cs typeface="Arial" charset="0"/>
              </a:rPr>
              <a:t>L'intento di Fibonacci era quello di trovare una legge matematica che potesse descrivere </a:t>
            </a:r>
            <a:r>
              <a:rPr kumimoji="0" lang="it-IT" b="1" i="0" u="none" strike="noStrike" cap="none" normalizeH="0" baseline="0" dirty="0" smtClean="0">
                <a:ln>
                  <a:noFill/>
                </a:ln>
                <a:solidFill>
                  <a:schemeClr val="tx1"/>
                </a:solidFill>
                <a:effectLst/>
                <a:latin typeface="Comic Sans MS" pitchFamily="66" charset="0"/>
                <a:cs typeface="Arial" charset="0"/>
              </a:rPr>
              <a:t>la crescita di una popolazione di conigli</a:t>
            </a:r>
            <a:r>
              <a:rPr kumimoji="0" lang="it-IT" b="0" i="0" u="none" strike="noStrike" cap="none" normalizeH="0" baseline="0" dirty="0" smtClean="0">
                <a:ln>
                  <a:noFill/>
                </a:ln>
                <a:solidFill>
                  <a:schemeClr val="tx1"/>
                </a:solidFill>
                <a:effectLst/>
                <a:latin typeface="Comic Sans MS" pitchFamily="66" charset="0"/>
                <a:cs typeface="Arial" charset="0"/>
              </a:rPr>
              <a:t>.</a:t>
            </a:r>
          </a:p>
          <a:p>
            <a:pPr marL="0" marR="0" lvl="0" indent="0" algn="r" defTabSz="914400" rtl="0" eaLnBrk="0" fontAlgn="base" latinLnBrk="0" hangingPunct="0">
              <a:lnSpc>
                <a:spcPct val="100000"/>
              </a:lnSpc>
              <a:spcBef>
                <a:spcPct val="0"/>
              </a:spcBef>
              <a:spcAft>
                <a:spcPct val="0"/>
              </a:spcAft>
              <a:buClrTx/>
              <a:buSzTx/>
              <a:buFontTx/>
              <a:buNone/>
              <a:tabLst/>
            </a:pPr>
            <a:r>
              <a:rPr kumimoji="0" lang="it-IT" b="0" i="0" u="none" strike="noStrike" cap="none" normalizeH="0" baseline="0" dirty="0" smtClean="0">
                <a:ln>
                  <a:noFill/>
                </a:ln>
                <a:solidFill>
                  <a:schemeClr val="tx1"/>
                </a:solidFill>
                <a:effectLst/>
                <a:latin typeface="Comic Sans MS" pitchFamily="66" charset="0"/>
                <a:cs typeface="Arial" charset="0"/>
              </a:rPr>
              <a:t>Assumendo per ipotesi che:</a:t>
            </a:r>
          </a:p>
          <a:p>
            <a:pPr marL="0" marR="0" lvl="0" indent="0" algn="r" defTabSz="914400" rtl="0" eaLnBrk="0" fontAlgn="base" latinLnBrk="0" hangingPunct="0">
              <a:lnSpc>
                <a:spcPct val="100000"/>
              </a:lnSpc>
              <a:spcBef>
                <a:spcPct val="0"/>
              </a:spcBef>
              <a:spcAft>
                <a:spcPct val="0"/>
              </a:spcAft>
              <a:buClrTx/>
              <a:buSzTx/>
              <a:buFontTx/>
              <a:buChar char="•"/>
              <a:tabLst/>
            </a:pPr>
            <a:r>
              <a:rPr kumimoji="0" lang="it-IT" b="0" i="0" u="none" strike="noStrike" cap="none" normalizeH="0" baseline="0" dirty="0" smtClean="0">
                <a:ln>
                  <a:noFill/>
                </a:ln>
                <a:solidFill>
                  <a:schemeClr val="tx1"/>
                </a:solidFill>
                <a:effectLst/>
                <a:latin typeface="Comic Sans MS" pitchFamily="66" charset="0"/>
                <a:cs typeface="Arial" charset="0"/>
              </a:rPr>
              <a:t>questa coppia (la prima) diventi fertile al compimento del primo mese e dia alla luce una nuova coppia al compimento del secondo mese; </a:t>
            </a:r>
          </a:p>
          <a:p>
            <a:pPr marL="0" marR="0" lvl="0" indent="0" algn="r" defTabSz="914400" rtl="0" eaLnBrk="0" fontAlgn="base" latinLnBrk="0" hangingPunct="0">
              <a:lnSpc>
                <a:spcPct val="100000"/>
              </a:lnSpc>
              <a:spcBef>
                <a:spcPct val="0"/>
              </a:spcBef>
              <a:spcAft>
                <a:spcPct val="0"/>
              </a:spcAft>
              <a:buClrTx/>
              <a:buSzTx/>
              <a:buFontTx/>
              <a:buChar char="•"/>
              <a:tabLst/>
            </a:pPr>
            <a:r>
              <a:rPr kumimoji="0" lang="it-IT" b="0" i="0" u="none" strike="noStrike" cap="none" normalizeH="0" baseline="0" dirty="0" smtClean="0">
                <a:ln>
                  <a:noFill/>
                </a:ln>
                <a:solidFill>
                  <a:schemeClr val="tx1"/>
                </a:solidFill>
                <a:effectLst/>
                <a:latin typeface="Comic Sans MS" pitchFamily="66" charset="0"/>
                <a:cs typeface="Arial" charset="0"/>
              </a:rPr>
              <a:t>le nuove coppie nate si comportino in modo analogo; </a:t>
            </a:r>
          </a:p>
          <a:p>
            <a:pPr marL="0" marR="0" lvl="0" indent="0" algn="r" defTabSz="914400" rtl="0" eaLnBrk="0" fontAlgn="base" latinLnBrk="0" hangingPunct="0">
              <a:lnSpc>
                <a:spcPct val="100000"/>
              </a:lnSpc>
              <a:spcBef>
                <a:spcPct val="0"/>
              </a:spcBef>
              <a:spcAft>
                <a:spcPct val="0"/>
              </a:spcAft>
              <a:buClrTx/>
              <a:buSzTx/>
              <a:buFontTx/>
              <a:buChar char="•"/>
              <a:tabLst/>
            </a:pPr>
            <a:r>
              <a:rPr kumimoji="0" lang="it-IT" b="0" i="0" u="none" strike="noStrike" cap="none" normalizeH="0" baseline="0" dirty="0" smtClean="0">
                <a:ln>
                  <a:noFill/>
                </a:ln>
                <a:solidFill>
                  <a:schemeClr val="tx1"/>
                </a:solidFill>
                <a:effectLst/>
                <a:latin typeface="Comic Sans MS" pitchFamily="66" charset="0"/>
                <a:cs typeface="Arial" charset="0"/>
              </a:rPr>
              <a:t>le coppie fertili, dal secondo mese di vita in poi, diano alla luce una coppia di figli al mese; </a:t>
            </a:r>
          </a:p>
        </p:txBody>
      </p:sp>
      <p:pic>
        <p:nvPicPr>
          <p:cNvPr id="17" name="Immagine 16" descr="http://www.liceoberchet.it/ricerche/sezioneaurea/images/image10.gif"/>
          <p:cNvPicPr/>
          <p:nvPr/>
        </p:nvPicPr>
        <p:blipFill>
          <a:blip r:embed="rId4" cstate="print"/>
          <a:srcRect/>
          <a:stretch>
            <a:fillRect/>
          </a:stretch>
        </p:blipFill>
        <p:spPr bwMode="auto">
          <a:xfrm>
            <a:off x="5429256" y="3214686"/>
            <a:ext cx="3714744" cy="3148016"/>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blinds(horizontal)">
                                      <p:cBhvr>
                                        <p:cTn id="7" dur="5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077"/>
                                        </p:tgtEl>
                                        <p:attrNameLst>
                                          <p:attrName>style.visibility</p:attrName>
                                        </p:attrNameLst>
                                      </p:cBhvr>
                                      <p:to>
                                        <p:strVal val="visible"/>
                                      </p:to>
                                    </p:set>
                                    <p:anim calcmode="lin" valueType="num">
                                      <p:cBhvr additive="base">
                                        <p:cTn id="17" dur="500" fill="hold"/>
                                        <p:tgtEl>
                                          <p:spTgt spid="3077"/>
                                        </p:tgtEl>
                                        <p:attrNameLst>
                                          <p:attrName>ppt_x</p:attrName>
                                        </p:attrNameLst>
                                      </p:cBhvr>
                                      <p:tavLst>
                                        <p:tav tm="0">
                                          <p:val>
                                            <p:strVal val="#ppt_x"/>
                                          </p:val>
                                        </p:tav>
                                        <p:tav tm="100000">
                                          <p:val>
                                            <p:strVal val="#ppt_x"/>
                                          </p:val>
                                        </p:tav>
                                      </p:tavLst>
                                    </p:anim>
                                    <p:anim calcmode="lin" valueType="num">
                                      <p:cBhvr additive="base">
                                        <p:cTn id="18" dur="500" fill="hold"/>
                                        <p:tgtEl>
                                          <p:spTgt spid="3077"/>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8" presetClass="entr" presetSubtype="16"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diamond(in)">
                                      <p:cBhvr>
                                        <p:cTn id="23"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07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0" y="1000108"/>
            <a:ext cx="3500462" cy="646331"/>
          </a:xfrm>
          <a:prstGeom prst="rect">
            <a:avLst/>
          </a:prstGeom>
          <a:noFill/>
        </p:spPr>
        <p:txBody>
          <a:bodyPr wrap="square" rtlCol="0">
            <a:spAutoFit/>
          </a:bodyPr>
          <a:lstStyle/>
          <a:p>
            <a:r>
              <a:rPr lang="it-IT" sz="3600" dirty="0" smtClean="0">
                <a:latin typeface="Comic Sans MS" pitchFamily="66" charset="0"/>
              </a:rPr>
              <a:t>1, 1, 2, 3, 5, 8, </a:t>
            </a:r>
            <a:endParaRPr lang="it-IT" sz="3600" dirty="0">
              <a:latin typeface="Comic Sans MS" pitchFamily="66" charset="0"/>
            </a:endParaRPr>
          </a:p>
        </p:txBody>
      </p:sp>
      <p:sp>
        <p:nvSpPr>
          <p:cNvPr id="4" name="CasellaDiTesto 3"/>
          <p:cNvSpPr txBox="1"/>
          <p:nvPr/>
        </p:nvSpPr>
        <p:spPr>
          <a:xfrm>
            <a:off x="3071802" y="1000108"/>
            <a:ext cx="928694" cy="646331"/>
          </a:xfrm>
          <a:prstGeom prst="rect">
            <a:avLst/>
          </a:prstGeom>
          <a:noFill/>
        </p:spPr>
        <p:txBody>
          <a:bodyPr wrap="square" rtlCol="0">
            <a:spAutoFit/>
          </a:bodyPr>
          <a:lstStyle/>
          <a:p>
            <a:r>
              <a:rPr lang="it-IT" sz="3600" dirty="0" smtClean="0">
                <a:latin typeface="Comic Sans MS" pitchFamily="66" charset="0"/>
              </a:rPr>
              <a:t>13,</a:t>
            </a:r>
            <a:endParaRPr lang="it-IT" sz="3600" dirty="0">
              <a:latin typeface="Comic Sans MS" pitchFamily="66" charset="0"/>
            </a:endParaRPr>
          </a:p>
        </p:txBody>
      </p:sp>
      <p:sp>
        <p:nvSpPr>
          <p:cNvPr id="5" name="CasellaDiTesto 4"/>
          <p:cNvSpPr txBox="1"/>
          <p:nvPr/>
        </p:nvSpPr>
        <p:spPr>
          <a:xfrm>
            <a:off x="3714744" y="1000108"/>
            <a:ext cx="928694" cy="646331"/>
          </a:xfrm>
          <a:prstGeom prst="rect">
            <a:avLst/>
          </a:prstGeom>
          <a:noFill/>
        </p:spPr>
        <p:txBody>
          <a:bodyPr wrap="square" rtlCol="0">
            <a:spAutoFit/>
          </a:bodyPr>
          <a:lstStyle/>
          <a:p>
            <a:r>
              <a:rPr lang="it-IT" sz="3600" dirty="0" smtClean="0">
                <a:latin typeface="Comic Sans MS" pitchFamily="66" charset="0"/>
              </a:rPr>
              <a:t>21,</a:t>
            </a:r>
            <a:endParaRPr lang="it-IT" sz="3600" dirty="0">
              <a:latin typeface="Comic Sans MS" pitchFamily="66" charset="0"/>
            </a:endParaRPr>
          </a:p>
        </p:txBody>
      </p:sp>
      <p:sp>
        <p:nvSpPr>
          <p:cNvPr id="6" name="CasellaDiTesto 5"/>
          <p:cNvSpPr txBox="1"/>
          <p:nvPr/>
        </p:nvSpPr>
        <p:spPr>
          <a:xfrm>
            <a:off x="4357686" y="1000108"/>
            <a:ext cx="1000132" cy="646331"/>
          </a:xfrm>
          <a:prstGeom prst="rect">
            <a:avLst/>
          </a:prstGeom>
          <a:noFill/>
        </p:spPr>
        <p:txBody>
          <a:bodyPr wrap="square" rtlCol="0">
            <a:spAutoFit/>
          </a:bodyPr>
          <a:lstStyle/>
          <a:p>
            <a:r>
              <a:rPr lang="it-IT" sz="3600" dirty="0" smtClean="0">
                <a:latin typeface="Comic Sans MS" pitchFamily="66" charset="0"/>
              </a:rPr>
              <a:t>34,</a:t>
            </a:r>
            <a:endParaRPr lang="it-IT" sz="3600" dirty="0">
              <a:latin typeface="Comic Sans MS" pitchFamily="66" charset="0"/>
            </a:endParaRPr>
          </a:p>
        </p:txBody>
      </p:sp>
      <p:sp>
        <p:nvSpPr>
          <p:cNvPr id="7" name="CasellaDiTesto 6"/>
          <p:cNvSpPr txBox="1"/>
          <p:nvPr/>
        </p:nvSpPr>
        <p:spPr>
          <a:xfrm>
            <a:off x="5072066" y="1000108"/>
            <a:ext cx="1000132" cy="646331"/>
          </a:xfrm>
          <a:prstGeom prst="rect">
            <a:avLst/>
          </a:prstGeom>
          <a:noFill/>
        </p:spPr>
        <p:txBody>
          <a:bodyPr wrap="square" rtlCol="0">
            <a:spAutoFit/>
          </a:bodyPr>
          <a:lstStyle/>
          <a:p>
            <a:r>
              <a:rPr lang="it-IT" sz="3600" dirty="0" smtClean="0">
                <a:latin typeface="Comic Sans MS" pitchFamily="66" charset="0"/>
              </a:rPr>
              <a:t>55,</a:t>
            </a:r>
            <a:endParaRPr lang="it-IT" sz="3600" dirty="0">
              <a:latin typeface="Comic Sans MS" pitchFamily="66" charset="0"/>
            </a:endParaRPr>
          </a:p>
        </p:txBody>
      </p:sp>
      <p:sp>
        <p:nvSpPr>
          <p:cNvPr id="8" name="CasellaDiTesto 7"/>
          <p:cNvSpPr txBox="1"/>
          <p:nvPr/>
        </p:nvSpPr>
        <p:spPr>
          <a:xfrm>
            <a:off x="5786446" y="1000108"/>
            <a:ext cx="4143404" cy="646331"/>
          </a:xfrm>
          <a:prstGeom prst="rect">
            <a:avLst/>
          </a:prstGeom>
          <a:noFill/>
        </p:spPr>
        <p:txBody>
          <a:bodyPr wrap="square" rtlCol="0">
            <a:spAutoFit/>
          </a:bodyPr>
          <a:lstStyle/>
          <a:p>
            <a:r>
              <a:rPr lang="it-IT" sz="3600" dirty="0" smtClean="0">
                <a:latin typeface="Comic Sans MS" pitchFamily="66" charset="0"/>
              </a:rPr>
              <a:t>89, 144, 233…</a:t>
            </a:r>
            <a:endParaRPr lang="it-IT" sz="3600" dirty="0">
              <a:latin typeface="Comic Sans MS" pitchFamily="66" charset="0"/>
            </a:endParaRPr>
          </a:p>
        </p:txBody>
      </p:sp>
      <p:sp>
        <p:nvSpPr>
          <p:cNvPr id="9" name="CasellaDiTesto 8"/>
          <p:cNvSpPr txBox="1"/>
          <p:nvPr/>
        </p:nvSpPr>
        <p:spPr>
          <a:xfrm>
            <a:off x="785786" y="0"/>
            <a:ext cx="7429584" cy="584775"/>
          </a:xfrm>
          <a:prstGeom prst="rect">
            <a:avLst/>
          </a:prstGeom>
          <a:noFill/>
        </p:spPr>
        <p:txBody>
          <a:bodyPr wrap="square" rtlCol="0">
            <a:spAutoFit/>
          </a:bodyPr>
          <a:lstStyle/>
          <a:p>
            <a:r>
              <a:rPr lang="it-IT" sz="3200" b="1" dirty="0" smtClean="0">
                <a:solidFill>
                  <a:srgbClr val="7030A0"/>
                </a:solidFill>
                <a:latin typeface="Comic Sans MS" pitchFamily="66" charset="0"/>
              </a:rPr>
              <a:t>LA SUCCESSIONE </a:t>
            </a:r>
            <a:r>
              <a:rPr lang="it-IT" sz="3200" b="1" dirty="0" err="1" smtClean="0">
                <a:solidFill>
                  <a:srgbClr val="7030A0"/>
                </a:solidFill>
                <a:latin typeface="Comic Sans MS" pitchFamily="66" charset="0"/>
              </a:rPr>
              <a:t>DI</a:t>
            </a:r>
            <a:r>
              <a:rPr lang="it-IT" sz="3200" b="1" dirty="0" smtClean="0">
                <a:solidFill>
                  <a:srgbClr val="7030A0"/>
                </a:solidFill>
                <a:latin typeface="Comic Sans MS" pitchFamily="66" charset="0"/>
              </a:rPr>
              <a:t> FIBONACCI</a:t>
            </a:r>
            <a:endParaRPr lang="it-IT" sz="3200" b="1" dirty="0">
              <a:solidFill>
                <a:srgbClr val="7030A0"/>
              </a:solidFill>
              <a:latin typeface="Comic Sans MS" pitchFamily="66" charset="0"/>
            </a:endParaRPr>
          </a:p>
        </p:txBody>
      </p:sp>
      <p:sp>
        <p:nvSpPr>
          <p:cNvPr id="10" name="CasellaDiTesto 9"/>
          <p:cNvSpPr txBox="1"/>
          <p:nvPr/>
        </p:nvSpPr>
        <p:spPr>
          <a:xfrm>
            <a:off x="714348" y="2000240"/>
            <a:ext cx="7715304" cy="830997"/>
          </a:xfrm>
          <a:prstGeom prst="rect">
            <a:avLst/>
          </a:prstGeom>
          <a:noFill/>
          <a:ln>
            <a:solidFill>
              <a:srgbClr val="7030A0"/>
            </a:solidFill>
          </a:ln>
        </p:spPr>
        <p:txBody>
          <a:bodyPr wrap="square" rtlCol="0">
            <a:spAutoFit/>
          </a:bodyPr>
          <a:lstStyle/>
          <a:p>
            <a:pPr algn="ctr"/>
            <a:r>
              <a:rPr lang="it-IT" sz="2400" dirty="0" smtClean="0">
                <a:latin typeface="Comic Sans MS" pitchFamily="66" charset="0"/>
              </a:rPr>
              <a:t>COSA CENTRA LA SUCCESSIONE </a:t>
            </a:r>
            <a:r>
              <a:rPr lang="it-IT" sz="2400" dirty="0" err="1" smtClean="0">
                <a:latin typeface="Comic Sans MS" pitchFamily="66" charset="0"/>
              </a:rPr>
              <a:t>DI</a:t>
            </a:r>
            <a:r>
              <a:rPr lang="it-IT" sz="2400" dirty="0" smtClean="0">
                <a:latin typeface="Comic Sans MS" pitchFamily="66" charset="0"/>
              </a:rPr>
              <a:t> FIBONACCI CON LA SEZIONE AUREA?</a:t>
            </a:r>
            <a:endParaRPr lang="it-IT" sz="2400" dirty="0">
              <a:latin typeface="Comic Sans MS" pitchFamily="66" charset="0"/>
            </a:endParaRPr>
          </a:p>
        </p:txBody>
      </p:sp>
      <p:sp>
        <p:nvSpPr>
          <p:cNvPr id="22531" name="Rectangle 3"/>
          <p:cNvSpPr>
            <a:spLocks noChangeArrowheads="1"/>
          </p:cNvSpPr>
          <p:nvPr/>
        </p:nvSpPr>
        <p:spPr bwMode="auto">
          <a:xfrm>
            <a:off x="1285852" y="2857496"/>
            <a:ext cx="671514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il rapporto fra due numeri consecutivi della successione di Fibonacci approssimava via via, sempre più precisamente, il numero aureo; difatti:</a:t>
            </a:r>
            <a:endParaRPr kumimoji="0" lang="it-IT" sz="1600" b="0" i="0" u="none" strike="noStrike" cap="none" normalizeH="0" baseline="0" dirty="0" smtClean="0">
              <a:ln>
                <a:noFill/>
              </a:ln>
              <a:solidFill>
                <a:schemeClr val="tx1"/>
              </a:solidFill>
              <a:effectLst/>
              <a:latin typeface="Comic Sans MS" pitchFamily="66" charset="0"/>
              <a:cs typeface="Arial" pitchFamily="34" charset="0"/>
            </a:endParaRPr>
          </a:p>
        </p:txBody>
      </p:sp>
      <p:pic>
        <p:nvPicPr>
          <p:cNvPr id="12" name="Immagine 11" descr="\begin{align}&#10;\cdots &amp;&amp; \\&#10;{55 / 34}   &amp;=&amp; {\color{blue}1{,}61}7\, 647 \\&#10;{89 / 55}   &amp;=&amp; {\color{blue}1{,}618}\, 182 \\&#10;{144 / 89}  &amp;=&amp; {\color{blue}1{,}61}7\, 978 \\&#10;{233 / 144} &amp;=&amp; {\color{blue}1{,}618 \,0}56 \\&#10;{377 / 233} &amp;=&amp; {\color{blue}1{,}618 \,0}26 \\&#10;{610 / 377} &amp;=&amp; {\color{blue}1{,}618\, 03}7 \\&#10;{987 / 610} &amp;=&amp; {\color{blue}1{,}618 \,033} \\&#10;\cdots &amp;&amp;&#10;\end{align}"/>
          <p:cNvPicPr/>
          <p:nvPr/>
        </p:nvPicPr>
        <p:blipFill>
          <a:blip r:embed="rId2" cstate="print"/>
          <a:srcRect/>
          <a:stretch>
            <a:fillRect/>
          </a:stretch>
        </p:blipFill>
        <p:spPr bwMode="auto">
          <a:xfrm>
            <a:off x="3071802" y="3500438"/>
            <a:ext cx="2928958" cy="314327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heckerboard(across)">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heckerboard(across)">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checkerboard(across)">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checkerboard(across)">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checkerboard(across)">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ppt_x"/>
                                          </p:val>
                                        </p:tav>
                                        <p:tav tm="100000">
                                          <p:val>
                                            <p:strVal val="#ppt_x"/>
                                          </p:val>
                                        </p:tav>
                                      </p:tavLst>
                                    </p:anim>
                                    <p:anim calcmode="lin" valueType="num">
                                      <p:cBhvr additive="base">
                                        <p:cTn id="3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2531"/>
                                        </p:tgtEl>
                                        <p:attrNameLst>
                                          <p:attrName>style.visibility</p:attrName>
                                        </p:attrNameLst>
                                      </p:cBhvr>
                                      <p:to>
                                        <p:strVal val="visible"/>
                                      </p:to>
                                    </p:set>
                                    <p:anim calcmode="lin" valueType="num">
                                      <p:cBhvr additive="base">
                                        <p:cTn id="43" dur="500" fill="hold"/>
                                        <p:tgtEl>
                                          <p:spTgt spid="22531"/>
                                        </p:tgtEl>
                                        <p:attrNameLst>
                                          <p:attrName>ppt_x</p:attrName>
                                        </p:attrNameLst>
                                      </p:cBhvr>
                                      <p:tavLst>
                                        <p:tav tm="0">
                                          <p:val>
                                            <p:strVal val="#ppt_x"/>
                                          </p:val>
                                        </p:tav>
                                        <p:tav tm="100000">
                                          <p:val>
                                            <p:strVal val="#ppt_x"/>
                                          </p:val>
                                        </p:tav>
                                      </p:tavLst>
                                    </p:anim>
                                    <p:anim calcmode="lin" valueType="num">
                                      <p:cBhvr additive="base">
                                        <p:cTn id="44" dur="500" fill="hold"/>
                                        <p:tgtEl>
                                          <p:spTgt spid="22531"/>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5" presetClass="entr" presetSubtype="10" fill="hold" nodeType="click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checkerboard(across)">
                                      <p:cBhvr>
                                        <p:cTn id="4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10" grpId="0" animBg="1"/>
      <p:bldP spid="2253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85720" y="214290"/>
            <a:ext cx="8572560" cy="923330"/>
          </a:xfrm>
          <a:prstGeom prst="rect">
            <a:avLst/>
          </a:prstGeom>
        </p:spPr>
        <p:txBody>
          <a:bodyPr wrap="square">
            <a:spAutoFit/>
          </a:bodyPr>
          <a:lstStyle/>
          <a:p>
            <a:pPr algn="just"/>
            <a:r>
              <a:rPr lang="it-IT" dirty="0" smtClean="0">
                <a:latin typeface="Comic Sans MS" pitchFamily="66" charset="0"/>
              </a:rPr>
              <a:t>Molti legami con la successione di Fibonacci sono evidenti con la biologia, la cristallografia, la musica, l'economia, l'arte, l'elettrotecnica, l'informatica, ecc. </a:t>
            </a:r>
            <a:endParaRPr lang="it-IT" dirty="0">
              <a:latin typeface="Comic Sans MS" pitchFamily="66" charset="0"/>
            </a:endParaRPr>
          </a:p>
        </p:txBody>
      </p:sp>
      <p:sp>
        <p:nvSpPr>
          <p:cNvPr id="3" name="CasellaDiTesto 2"/>
          <p:cNvSpPr txBox="1"/>
          <p:nvPr/>
        </p:nvSpPr>
        <p:spPr>
          <a:xfrm>
            <a:off x="5286348" y="857232"/>
            <a:ext cx="3857652" cy="461665"/>
          </a:xfrm>
          <a:prstGeom prst="rect">
            <a:avLst/>
          </a:prstGeom>
          <a:noFill/>
        </p:spPr>
        <p:txBody>
          <a:bodyPr wrap="square" rtlCol="0">
            <a:spAutoFit/>
          </a:bodyPr>
          <a:lstStyle/>
          <a:p>
            <a:pPr algn="r"/>
            <a:r>
              <a:rPr lang="it-IT" sz="2400" b="1" dirty="0" smtClean="0">
                <a:latin typeface="Comic Sans MS" pitchFamily="66" charset="0"/>
              </a:rPr>
              <a:t>AD ESEMPIO …</a:t>
            </a:r>
            <a:endParaRPr lang="it-IT" sz="2400" b="1" dirty="0">
              <a:latin typeface="Comic Sans MS" pitchFamily="66" charset="0"/>
            </a:endParaRPr>
          </a:p>
        </p:txBody>
      </p:sp>
      <p:sp>
        <p:nvSpPr>
          <p:cNvPr id="8" name="Rettangolo 7"/>
          <p:cNvSpPr/>
          <p:nvPr/>
        </p:nvSpPr>
        <p:spPr>
          <a:xfrm>
            <a:off x="142844" y="1357298"/>
            <a:ext cx="7143800" cy="2431435"/>
          </a:xfrm>
          <a:prstGeom prst="rect">
            <a:avLst/>
          </a:prstGeom>
          <a:ln>
            <a:noFill/>
          </a:ln>
        </p:spPr>
        <p:txBody>
          <a:bodyPr wrap="square">
            <a:spAutoFit/>
          </a:bodyPr>
          <a:lstStyle/>
          <a:p>
            <a:pPr lvl="0" algn="just" fontAlgn="base">
              <a:spcBef>
                <a:spcPct val="0"/>
              </a:spcBef>
              <a:spcAft>
                <a:spcPct val="0"/>
              </a:spcAft>
            </a:pPr>
            <a:r>
              <a:rPr lang="it-IT" sz="2400" b="1" dirty="0" smtClean="0">
                <a:solidFill>
                  <a:srgbClr val="00B050"/>
                </a:solidFill>
                <a:latin typeface="Comic Sans MS" pitchFamily="66" charset="0"/>
                <a:cs typeface="Arial" pitchFamily="34" charset="0"/>
              </a:rPr>
              <a:t>BOTANICA</a:t>
            </a:r>
            <a:r>
              <a:rPr lang="it-IT" sz="2400" dirty="0" smtClean="0">
                <a:latin typeface="Comic Sans MS" pitchFamily="66" charset="0"/>
                <a:cs typeface="Arial" pitchFamily="34" charset="0"/>
              </a:rPr>
              <a:t/>
            </a:r>
            <a:br>
              <a:rPr lang="it-IT" sz="2400" dirty="0" smtClean="0">
                <a:latin typeface="Comic Sans MS" pitchFamily="66" charset="0"/>
                <a:cs typeface="Arial" pitchFamily="34" charset="0"/>
              </a:rPr>
            </a:br>
            <a:r>
              <a:rPr lang="it-IT" sz="1600" dirty="0" smtClean="0">
                <a:latin typeface="Comic Sans MS" pitchFamily="66" charset="0"/>
                <a:cs typeface="Arial" pitchFamily="34" charset="0"/>
              </a:rPr>
              <a:t>Quasi tutti i fiori hanno </a:t>
            </a:r>
            <a:r>
              <a:rPr lang="it-IT" sz="1600" b="1" dirty="0" smtClean="0">
                <a:latin typeface="Comic Sans MS" pitchFamily="66" charset="0"/>
                <a:cs typeface="Arial" pitchFamily="34" charset="0"/>
              </a:rPr>
              <a:t>tre</a:t>
            </a:r>
            <a:r>
              <a:rPr lang="it-IT" sz="1600" dirty="0" smtClean="0">
                <a:latin typeface="Comic Sans MS" pitchFamily="66" charset="0"/>
                <a:cs typeface="Arial" pitchFamily="34" charset="0"/>
              </a:rPr>
              <a:t> o </a:t>
            </a:r>
            <a:r>
              <a:rPr lang="it-IT" sz="1600" b="1" dirty="0" smtClean="0">
                <a:latin typeface="Comic Sans MS" pitchFamily="66" charset="0"/>
                <a:cs typeface="Arial" pitchFamily="34" charset="0"/>
              </a:rPr>
              <a:t>cinque</a:t>
            </a:r>
            <a:r>
              <a:rPr lang="it-IT" sz="1600" dirty="0" smtClean="0">
                <a:latin typeface="Comic Sans MS" pitchFamily="66" charset="0"/>
                <a:cs typeface="Arial" pitchFamily="34" charset="0"/>
              </a:rPr>
              <a:t> o </a:t>
            </a:r>
            <a:r>
              <a:rPr lang="it-IT" sz="1600" b="1" dirty="0" smtClean="0">
                <a:latin typeface="Comic Sans MS" pitchFamily="66" charset="0"/>
                <a:cs typeface="Arial" pitchFamily="34" charset="0"/>
              </a:rPr>
              <a:t>otto</a:t>
            </a:r>
            <a:r>
              <a:rPr lang="it-IT" sz="1600" dirty="0" smtClean="0">
                <a:latin typeface="Comic Sans MS" pitchFamily="66" charset="0"/>
                <a:cs typeface="Arial" pitchFamily="34" charset="0"/>
              </a:rPr>
              <a:t> o </a:t>
            </a:r>
            <a:r>
              <a:rPr lang="it-IT" sz="1600" b="1" dirty="0" smtClean="0">
                <a:latin typeface="Comic Sans MS" pitchFamily="66" charset="0"/>
                <a:cs typeface="Arial" pitchFamily="34" charset="0"/>
              </a:rPr>
              <a:t>tredici</a:t>
            </a:r>
            <a:r>
              <a:rPr lang="it-IT" sz="1600" dirty="0" smtClean="0">
                <a:latin typeface="Comic Sans MS" pitchFamily="66" charset="0"/>
                <a:cs typeface="Arial" pitchFamily="34" charset="0"/>
              </a:rPr>
              <a:t> o </a:t>
            </a:r>
            <a:r>
              <a:rPr lang="it-IT" sz="1600" b="1" dirty="0" smtClean="0">
                <a:latin typeface="Comic Sans MS" pitchFamily="66" charset="0"/>
                <a:cs typeface="Arial" pitchFamily="34" charset="0"/>
              </a:rPr>
              <a:t>ventuno</a:t>
            </a:r>
            <a:r>
              <a:rPr lang="it-IT" sz="1600" dirty="0" smtClean="0">
                <a:latin typeface="Comic Sans MS" pitchFamily="66" charset="0"/>
                <a:cs typeface="Arial" pitchFamily="34" charset="0"/>
              </a:rPr>
              <a:t> o </a:t>
            </a:r>
            <a:r>
              <a:rPr lang="it-IT" sz="1600" b="1" dirty="0" smtClean="0">
                <a:latin typeface="Comic Sans MS" pitchFamily="66" charset="0"/>
                <a:cs typeface="Arial" pitchFamily="34" charset="0"/>
              </a:rPr>
              <a:t>trentaquattro</a:t>
            </a:r>
            <a:r>
              <a:rPr lang="it-IT" sz="1600" dirty="0" smtClean="0">
                <a:latin typeface="Comic Sans MS" pitchFamily="66" charset="0"/>
                <a:cs typeface="Arial" pitchFamily="34" charset="0"/>
              </a:rPr>
              <a:t> o </a:t>
            </a:r>
            <a:r>
              <a:rPr lang="it-IT" sz="1600" b="1" dirty="0" smtClean="0">
                <a:latin typeface="Comic Sans MS" pitchFamily="66" charset="0"/>
                <a:cs typeface="Arial" pitchFamily="34" charset="0"/>
              </a:rPr>
              <a:t>cinquantacinque</a:t>
            </a:r>
            <a:r>
              <a:rPr lang="it-IT" sz="1600" dirty="0" smtClean="0">
                <a:latin typeface="Comic Sans MS" pitchFamily="66" charset="0"/>
                <a:cs typeface="Arial" pitchFamily="34" charset="0"/>
              </a:rPr>
              <a:t> o </a:t>
            </a:r>
            <a:r>
              <a:rPr lang="it-IT" sz="1600" b="1" dirty="0" smtClean="0">
                <a:latin typeface="Comic Sans MS" pitchFamily="66" charset="0"/>
                <a:cs typeface="Arial" pitchFamily="34" charset="0"/>
              </a:rPr>
              <a:t>ottantanove </a:t>
            </a:r>
            <a:r>
              <a:rPr lang="it-IT" sz="1600" dirty="0" smtClean="0">
                <a:latin typeface="Comic Sans MS" pitchFamily="66" charset="0"/>
                <a:cs typeface="Arial" pitchFamily="34" charset="0"/>
              </a:rPr>
              <a:t>petali: i gigli ne hanno tre, i ranuncoli cinque, il delphinium spesso ne ha otto, la calendula tredici, l'astro ventuno, e le margherite di solito ne hanno trentaquattro o cinquantacinque o ottantanove.</a:t>
            </a:r>
          </a:p>
          <a:p>
            <a:pPr lvl="0" algn="just" eaLnBrk="0" fontAlgn="base" hangingPunct="0">
              <a:spcBef>
                <a:spcPct val="0"/>
              </a:spcBef>
              <a:spcAft>
                <a:spcPct val="0"/>
              </a:spcAft>
            </a:pPr>
            <a:r>
              <a:rPr lang="it-IT" sz="1600" dirty="0" smtClean="0">
                <a:latin typeface="Comic Sans MS" pitchFamily="66" charset="0"/>
                <a:cs typeface="Arial" pitchFamily="34" charset="0"/>
              </a:rPr>
              <a:t>I numeri di Fibonacci sono anche in altri fiori come il girasole; difatti le piccole infiorescenze al centro del girasole sono disposte lungo due insiemi di spirali che girano rispettivamente in senso orario e antiorario.</a:t>
            </a:r>
            <a:endParaRPr lang="it-IT" sz="1600" dirty="0" smtClean="0">
              <a:latin typeface="Comic Sans MS" pitchFamily="66" charset="0"/>
              <a:cs typeface="Arial" pitchFamily="34" charset="0"/>
              <a:hlinkClick r:id="rId2"/>
            </a:endParaRPr>
          </a:p>
        </p:txBody>
      </p:sp>
      <p:sp>
        <p:nvSpPr>
          <p:cNvPr id="9" name="Rettangolo 8"/>
          <p:cNvSpPr/>
          <p:nvPr/>
        </p:nvSpPr>
        <p:spPr>
          <a:xfrm>
            <a:off x="2000264" y="3286124"/>
            <a:ext cx="7143736" cy="3293209"/>
          </a:xfrm>
          <a:prstGeom prst="rect">
            <a:avLst/>
          </a:prstGeom>
        </p:spPr>
        <p:txBody>
          <a:bodyPr wrap="square">
            <a:spAutoFit/>
          </a:bodyPr>
          <a:lstStyle/>
          <a:p>
            <a:pPr lvl="0" algn="just" eaLnBrk="0" fontAlgn="base" hangingPunct="0">
              <a:spcBef>
                <a:spcPct val="0"/>
              </a:spcBef>
              <a:spcAft>
                <a:spcPct val="0"/>
              </a:spcAft>
            </a:pPr>
            <a:r>
              <a:rPr lang="it-IT" sz="1600" dirty="0" smtClean="0">
                <a:latin typeface="Comic Sans MS" pitchFamily="66" charset="0"/>
                <a:cs typeface="Arial" pitchFamily="34" charset="0"/>
              </a:rPr>
              <a:t> </a:t>
            </a:r>
            <a:endParaRPr lang="it-IT" sz="1600" dirty="0" smtClean="0">
              <a:latin typeface="Comic Sans MS" pitchFamily="66" charset="0"/>
              <a:cs typeface="Arial" pitchFamily="34" charset="0"/>
              <a:hlinkClick r:id="rId2" tooltip="Ingrandisci"/>
            </a:endParaRPr>
          </a:p>
          <a:p>
            <a:pPr lvl="0" algn="just" eaLnBrk="0" fontAlgn="base" hangingPunct="0">
              <a:spcBef>
                <a:spcPct val="0"/>
              </a:spcBef>
              <a:spcAft>
                <a:spcPct val="0"/>
              </a:spcAft>
            </a:pPr>
            <a:r>
              <a:rPr lang="it-IT" sz="1600" dirty="0" smtClean="0">
                <a:latin typeface="Comic Sans MS" pitchFamily="66" charset="0"/>
                <a:cs typeface="Arial" pitchFamily="34" charset="0"/>
                <a:hlinkClick r:id="rId2" tooltip="Ingrandisci"/>
              </a:rPr>
              <a:t>  </a:t>
            </a:r>
            <a:endParaRPr lang="it-IT" sz="1600" dirty="0" smtClean="0">
              <a:latin typeface="Comic Sans MS" pitchFamily="66" charset="0"/>
              <a:cs typeface="Arial" pitchFamily="34" charset="0"/>
            </a:endParaRPr>
          </a:p>
          <a:p>
            <a:pPr lvl="0" algn="just" eaLnBrk="0" fontAlgn="base" hangingPunct="0">
              <a:spcBef>
                <a:spcPct val="0"/>
              </a:spcBef>
              <a:spcAft>
                <a:spcPct val="0"/>
              </a:spcAft>
            </a:pPr>
            <a:r>
              <a:rPr lang="it-IT" sz="1600" dirty="0" smtClean="0">
                <a:latin typeface="Comic Sans MS" pitchFamily="66" charset="0"/>
                <a:cs typeface="Arial" pitchFamily="34" charset="0"/>
              </a:rPr>
              <a:t>I pistilli sulle corolle dei fiori spesso sono messi secondo uno schema preciso formato da spirali il cui numero corrisponde ad uno della serie di Fibonacci. Di solito le spirali orientate in senso orario sono </a:t>
            </a:r>
            <a:r>
              <a:rPr lang="it-IT" sz="1600" b="1" dirty="0" smtClean="0">
                <a:latin typeface="Comic Sans MS" pitchFamily="66" charset="0"/>
                <a:cs typeface="Arial" pitchFamily="34" charset="0"/>
              </a:rPr>
              <a:t>trentaquattro</a:t>
            </a:r>
            <a:r>
              <a:rPr lang="it-IT" sz="1600" dirty="0" smtClean="0">
                <a:latin typeface="Comic Sans MS" pitchFamily="66" charset="0"/>
                <a:cs typeface="Arial" pitchFamily="34" charset="0"/>
              </a:rPr>
              <a:t> mentre quelle orientate in senso antiorario </a:t>
            </a:r>
            <a:r>
              <a:rPr lang="it-IT" sz="1600" b="1" dirty="0" smtClean="0">
                <a:latin typeface="Comic Sans MS" pitchFamily="66" charset="0"/>
                <a:cs typeface="Arial" pitchFamily="34" charset="0"/>
              </a:rPr>
              <a:t>cinquantacinque</a:t>
            </a:r>
            <a:r>
              <a:rPr lang="it-IT" sz="1600" dirty="0" smtClean="0">
                <a:latin typeface="Comic Sans MS" pitchFamily="66" charset="0"/>
                <a:cs typeface="Arial" pitchFamily="34" charset="0"/>
              </a:rPr>
              <a:t>.</a:t>
            </a:r>
          </a:p>
          <a:p>
            <a:pPr lvl="0" algn="just" eaLnBrk="0" fontAlgn="base" hangingPunct="0">
              <a:spcBef>
                <a:spcPct val="0"/>
              </a:spcBef>
              <a:spcAft>
                <a:spcPct val="0"/>
              </a:spcAft>
            </a:pPr>
            <a:r>
              <a:rPr lang="it-IT" sz="1600" dirty="0" smtClean="0">
                <a:latin typeface="Comic Sans MS" pitchFamily="66" charset="0"/>
                <a:cs typeface="Arial" pitchFamily="34" charset="0"/>
              </a:rPr>
              <a:t>Le foglie sono disposte sui rami in modo tale da non coprirsi l’una con l’altra per permettere a ciascuna di esse di ricevere la luce del sole. Se prendiamo come punto di partenza la prima foglia di un ramo e si contano quante foglie ci sono fino a quella perfettamente allineata spesso viene un numero di Fibonacci e anche il numero di giri in senso orario o antiorario che si compiono per raggiungere tale foglia allineata dovrebbe essere un numero di Fibonacci.</a:t>
            </a:r>
            <a:endParaRPr lang="it-IT" sz="1600" dirty="0"/>
          </a:p>
        </p:txBody>
      </p:sp>
      <p:pic>
        <p:nvPicPr>
          <p:cNvPr id="23557" name="Picture 5" descr="http://upload.wikimedia.org/wikipedia/commons/thumb/a/aa/Pflanze-Sonnenblume1-Asio.JPG/220px-Pflanze-Sonnenblume1-Asio.JPG"/>
          <p:cNvPicPr>
            <a:picLocks noChangeAspect="1" noChangeArrowheads="1"/>
          </p:cNvPicPr>
          <p:nvPr/>
        </p:nvPicPr>
        <p:blipFill>
          <a:blip r:embed="rId3" cstate="print"/>
          <a:srcRect/>
          <a:stretch>
            <a:fillRect/>
          </a:stretch>
        </p:blipFill>
        <p:spPr bwMode="auto">
          <a:xfrm>
            <a:off x="7500958" y="1643050"/>
            <a:ext cx="1426719" cy="1828795"/>
          </a:xfrm>
          <a:prstGeom prst="rect">
            <a:avLst/>
          </a:prstGeom>
          <a:noFill/>
        </p:spPr>
      </p:pic>
      <p:pic>
        <p:nvPicPr>
          <p:cNvPr id="23559" name="Picture 7" descr="http://www.liceoberchet.it/ricerche/sezioneaurea/images/image19.gif"/>
          <p:cNvPicPr>
            <a:picLocks noChangeAspect="1" noChangeArrowheads="1"/>
          </p:cNvPicPr>
          <p:nvPr/>
        </p:nvPicPr>
        <p:blipFill>
          <a:blip r:embed="rId4" cstate="print"/>
          <a:srcRect/>
          <a:stretch>
            <a:fillRect/>
          </a:stretch>
        </p:blipFill>
        <p:spPr bwMode="auto">
          <a:xfrm>
            <a:off x="214282" y="4143380"/>
            <a:ext cx="1857356" cy="195775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diamond(in)">
                                      <p:cBhvr>
                                        <p:cTn id="13" dur="20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8" presetClass="entr" presetSubtype="16"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diamond(in)">
                                      <p:cBhvr>
                                        <p:cTn id="18" dur="20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nodeType="clickEffect">
                                  <p:stCondLst>
                                    <p:cond delay="0"/>
                                  </p:stCondLst>
                                  <p:childTnLst>
                                    <p:set>
                                      <p:cBhvr>
                                        <p:cTn id="22" dur="1" fill="hold">
                                          <p:stCondLst>
                                            <p:cond delay="0"/>
                                          </p:stCondLst>
                                        </p:cTn>
                                        <p:tgtEl>
                                          <p:spTgt spid="23557"/>
                                        </p:tgtEl>
                                        <p:attrNameLst>
                                          <p:attrName>style.visibility</p:attrName>
                                        </p:attrNameLst>
                                      </p:cBhvr>
                                      <p:to>
                                        <p:strVal val="visible"/>
                                      </p:to>
                                    </p:set>
                                    <p:animEffect transition="in" filter="checkerboard(across)">
                                      <p:cBhvr>
                                        <p:cTn id="23" dur="500"/>
                                        <p:tgtEl>
                                          <p:spTgt spid="23557"/>
                                        </p:tgtEl>
                                      </p:cBhvr>
                                    </p:animEffect>
                                  </p:childTnLst>
                                </p:cTn>
                              </p:par>
                            </p:childTnLst>
                          </p:cTn>
                        </p:par>
                      </p:childTnLst>
                    </p:cTn>
                  </p:par>
                  <p:par>
                    <p:cTn id="24" fill="hold">
                      <p:stCondLst>
                        <p:cond delay="indefinite"/>
                      </p:stCondLst>
                      <p:childTnLst>
                        <p:par>
                          <p:cTn id="25" fill="hold">
                            <p:stCondLst>
                              <p:cond delay="0"/>
                            </p:stCondLst>
                            <p:childTnLst>
                              <p:par>
                                <p:cTn id="26" presetID="8" presetClass="entr" presetSubtype="16"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diamond(in)">
                                      <p:cBhvr>
                                        <p:cTn id="28" dur="20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5" presetClass="entr" presetSubtype="10" fill="hold" nodeType="clickEffect">
                                  <p:stCondLst>
                                    <p:cond delay="0"/>
                                  </p:stCondLst>
                                  <p:childTnLst>
                                    <p:set>
                                      <p:cBhvr>
                                        <p:cTn id="32" dur="1" fill="hold">
                                          <p:stCondLst>
                                            <p:cond delay="0"/>
                                          </p:stCondLst>
                                        </p:cTn>
                                        <p:tgtEl>
                                          <p:spTgt spid="23559"/>
                                        </p:tgtEl>
                                        <p:attrNameLst>
                                          <p:attrName>style.visibility</p:attrName>
                                        </p:attrNameLst>
                                      </p:cBhvr>
                                      <p:to>
                                        <p:strVal val="visible"/>
                                      </p:to>
                                    </p:set>
                                    <p:animEffect transition="in" filter="checkerboard(across)">
                                      <p:cBhvr>
                                        <p:cTn id="33" dur="500"/>
                                        <p:tgtEl>
                                          <p:spTgt spid="235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8"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0" y="0"/>
            <a:ext cx="4572000" cy="2185214"/>
          </a:xfrm>
          <a:prstGeom prst="rect">
            <a:avLst/>
          </a:prstGeom>
        </p:spPr>
        <p:txBody>
          <a:bodyPr>
            <a:spAutoFit/>
          </a:bodyPr>
          <a:lstStyle/>
          <a:p>
            <a:pPr algn="just"/>
            <a:r>
              <a:rPr lang="it-IT" sz="2400" b="1" dirty="0" smtClean="0">
                <a:solidFill>
                  <a:srgbClr val="FF0000"/>
                </a:solidFill>
                <a:latin typeface="Comic Sans MS" pitchFamily="66" charset="0"/>
              </a:rPr>
              <a:t>INFORMATICA</a:t>
            </a:r>
          </a:p>
          <a:p>
            <a:pPr algn="just"/>
            <a:r>
              <a:rPr lang="it-IT" sz="1600" dirty="0" smtClean="0">
                <a:latin typeface="Comic Sans MS" pitchFamily="66" charset="0"/>
              </a:rPr>
              <a:t>I numeri di Fibonacci sono utilizzati anche nel sistema informatico di molti computer. In particolare vi è un complesso meccanismo basato su tali numeri, detto "Fibonacci </a:t>
            </a:r>
            <a:r>
              <a:rPr lang="it-IT" sz="1600" dirty="0" err="1" smtClean="0">
                <a:latin typeface="Comic Sans MS" pitchFamily="66" charset="0"/>
              </a:rPr>
              <a:t>heap</a:t>
            </a:r>
            <a:r>
              <a:rPr lang="it-IT" sz="1600" dirty="0" smtClean="0">
                <a:latin typeface="Comic Sans MS" pitchFamily="66" charset="0"/>
              </a:rPr>
              <a:t>" che viene utilizzato nel processore Pentium della Intel per la risoluzione di particolari algoritmi.</a:t>
            </a:r>
            <a:endParaRPr lang="it-IT" sz="1600" dirty="0">
              <a:latin typeface="Comic Sans MS" pitchFamily="66" charset="0"/>
            </a:endParaRPr>
          </a:p>
        </p:txBody>
      </p:sp>
      <p:sp>
        <p:nvSpPr>
          <p:cNvPr id="3" name="Rettangolo 2"/>
          <p:cNvSpPr/>
          <p:nvPr/>
        </p:nvSpPr>
        <p:spPr>
          <a:xfrm>
            <a:off x="0" y="4211122"/>
            <a:ext cx="3929058" cy="2646878"/>
          </a:xfrm>
          <a:prstGeom prst="rect">
            <a:avLst/>
          </a:prstGeom>
        </p:spPr>
        <p:txBody>
          <a:bodyPr wrap="square">
            <a:spAutoFit/>
          </a:bodyPr>
          <a:lstStyle/>
          <a:p>
            <a:pPr algn="just"/>
            <a:r>
              <a:rPr lang="it-IT" sz="2400" b="1" dirty="0" smtClean="0">
                <a:solidFill>
                  <a:schemeClr val="bg1">
                    <a:lumMod val="50000"/>
                  </a:schemeClr>
                </a:solidFill>
                <a:latin typeface="Comic Sans MS" pitchFamily="66" charset="0"/>
              </a:rPr>
              <a:t>ANIMALI</a:t>
            </a:r>
          </a:p>
          <a:p>
            <a:pPr algn="just"/>
            <a:r>
              <a:rPr lang="it-IT" dirty="0" smtClean="0"/>
              <a:t>In natura diversi tipi di conchiglie (ad esempio quella del </a:t>
            </a:r>
            <a:r>
              <a:rPr lang="it-IT" dirty="0" err="1" smtClean="0"/>
              <a:t>Nautilus</a:t>
            </a:r>
            <a:r>
              <a:rPr lang="it-IT" dirty="0" smtClean="0"/>
              <a:t>) hanno una forma a spirale fatta secondo i numeri di Fibonacci. La </a:t>
            </a:r>
            <a:r>
              <a:rPr lang="it-IT" i="1" dirty="0" smtClean="0"/>
              <a:t>spirale di Fibonacci</a:t>
            </a:r>
            <a:r>
              <a:rPr lang="it-IT" dirty="0" smtClean="0"/>
              <a:t>, creata mediante l'unione di quadrati con i lati equivalenti ai numeri della </a:t>
            </a:r>
            <a:r>
              <a:rPr lang="it-IT" i="1" dirty="0" smtClean="0"/>
              <a:t>successione di Fibonacci</a:t>
            </a:r>
            <a:r>
              <a:rPr lang="it-IT" dirty="0" smtClean="0"/>
              <a:t>.</a:t>
            </a:r>
          </a:p>
          <a:p>
            <a:pPr algn="just"/>
            <a:endParaRPr lang="it-IT" sz="1600" dirty="0">
              <a:latin typeface="Comic Sans MS" pitchFamily="66" charset="0"/>
            </a:endParaRPr>
          </a:p>
        </p:txBody>
      </p:sp>
      <p:sp>
        <p:nvSpPr>
          <p:cNvPr id="4" name="Rettangolo 3"/>
          <p:cNvSpPr/>
          <p:nvPr/>
        </p:nvSpPr>
        <p:spPr>
          <a:xfrm>
            <a:off x="4286248" y="2428868"/>
            <a:ext cx="4572000" cy="1200329"/>
          </a:xfrm>
          <a:prstGeom prst="rect">
            <a:avLst/>
          </a:prstGeom>
        </p:spPr>
        <p:txBody>
          <a:bodyPr>
            <a:spAutoFit/>
          </a:bodyPr>
          <a:lstStyle/>
          <a:p>
            <a:pPr algn="just"/>
            <a:r>
              <a:rPr lang="it-IT" sz="2400" b="1" dirty="0" smtClean="0">
                <a:solidFill>
                  <a:schemeClr val="accent2">
                    <a:lumMod val="75000"/>
                  </a:schemeClr>
                </a:solidFill>
                <a:latin typeface="Comic Sans MS" pitchFamily="66" charset="0"/>
              </a:rPr>
              <a:t>ECONOMIA</a:t>
            </a:r>
          </a:p>
          <a:p>
            <a:pPr algn="just"/>
            <a:r>
              <a:rPr lang="it-IT" sz="1600" dirty="0" smtClean="0">
                <a:latin typeface="Comic Sans MS" pitchFamily="66" charset="0"/>
              </a:rPr>
              <a:t>I numeri di Fibonacci sono utilizzati anche in economia nell'Analisi tecnica per le previsioni dell'andamento dei titoli in borsa.</a:t>
            </a:r>
            <a:endParaRPr lang="it-IT" sz="1600" dirty="0">
              <a:latin typeface="Comic Sans MS" pitchFamily="66" charset="0"/>
            </a:endParaRPr>
          </a:p>
        </p:txBody>
      </p:sp>
      <p:pic>
        <p:nvPicPr>
          <p:cNvPr id="25602" name="Picture 2" descr="https://encrypted-tbn2.gstatic.com/images?q=tbn:ANd9GcRZta4EeCRmFtq5qfMZN3mMTx6KvwTWSVQ0y28WvDRGK8dvDPQL"/>
          <p:cNvPicPr>
            <a:picLocks noChangeAspect="1" noChangeArrowheads="1"/>
          </p:cNvPicPr>
          <p:nvPr/>
        </p:nvPicPr>
        <p:blipFill>
          <a:blip r:embed="rId2" cstate="print"/>
          <a:srcRect/>
          <a:stretch>
            <a:fillRect/>
          </a:stretch>
        </p:blipFill>
        <p:spPr bwMode="auto">
          <a:xfrm>
            <a:off x="4714876" y="0"/>
            <a:ext cx="2009775" cy="2276475"/>
          </a:xfrm>
          <a:prstGeom prst="rect">
            <a:avLst/>
          </a:prstGeom>
          <a:noFill/>
        </p:spPr>
      </p:pic>
      <p:pic>
        <p:nvPicPr>
          <p:cNvPr id="25604" name="Picture 4" descr="https://encrypted-tbn3.gstatic.com/images?q=tbn:ANd9GcRArtzACngxrkrLcudwUERrG_fp0pVaPlVmuWkLSRjX1e8muabn"/>
          <p:cNvPicPr>
            <a:picLocks noChangeAspect="1" noChangeArrowheads="1"/>
          </p:cNvPicPr>
          <p:nvPr/>
        </p:nvPicPr>
        <p:blipFill>
          <a:blip r:embed="rId3" cstate="print"/>
          <a:srcRect/>
          <a:stretch>
            <a:fillRect/>
          </a:stretch>
        </p:blipFill>
        <p:spPr bwMode="auto">
          <a:xfrm>
            <a:off x="2071670" y="2357430"/>
            <a:ext cx="2143140" cy="1613562"/>
          </a:xfrm>
          <a:prstGeom prst="rect">
            <a:avLst/>
          </a:prstGeom>
          <a:noFill/>
        </p:spPr>
      </p:pic>
      <p:pic>
        <p:nvPicPr>
          <p:cNvPr id="7" name="Picture 2" descr="http://upload.wikimedia.org/wikipedia/it/thumb/0/0d/Spirale_di_Fibonacci.jpg/180px-Spirale_di_Fibonacci.jpg"/>
          <p:cNvPicPr>
            <a:picLocks noChangeAspect="1" noChangeArrowheads="1"/>
          </p:cNvPicPr>
          <p:nvPr/>
        </p:nvPicPr>
        <p:blipFill>
          <a:blip r:embed="rId4" cstate="print"/>
          <a:srcRect/>
          <a:stretch>
            <a:fillRect/>
          </a:stretch>
        </p:blipFill>
        <p:spPr bwMode="auto">
          <a:xfrm>
            <a:off x="4071934" y="4143380"/>
            <a:ext cx="1571624" cy="2470943"/>
          </a:xfrm>
          <a:prstGeom prst="rect">
            <a:avLst/>
          </a:prstGeom>
          <a:noFill/>
        </p:spPr>
      </p:pic>
      <p:pic>
        <p:nvPicPr>
          <p:cNvPr id="8" name="Picture 4" descr="http://www.liceoberchet.it/ricerche/sezioneaurea/images/image13.gif"/>
          <p:cNvPicPr>
            <a:picLocks noChangeAspect="1" noChangeArrowheads="1"/>
          </p:cNvPicPr>
          <p:nvPr/>
        </p:nvPicPr>
        <p:blipFill>
          <a:blip r:embed="rId5" cstate="print"/>
          <a:srcRect/>
          <a:stretch>
            <a:fillRect/>
          </a:stretch>
        </p:blipFill>
        <p:spPr bwMode="auto">
          <a:xfrm>
            <a:off x="5643570" y="4214818"/>
            <a:ext cx="1559730" cy="2159627"/>
          </a:xfrm>
          <a:prstGeom prst="rect">
            <a:avLst/>
          </a:prstGeom>
          <a:noFill/>
        </p:spPr>
      </p:pic>
      <p:pic>
        <p:nvPicPr>
          <p:cNvPr id="25606" name="Picture 6" descr="http://www.webalice.it/oasis787/nautilus.jpg"/>
          <p:cNvPicPr>
            <a:picLocks noChangeAspect="1" noChangeArrowheads="1"/>
          </p:cNvPicPr>
          <p:nvPr/>
        </p:nvPicPr>
        <p:blipFill>
          <a:blip r:embed="rId6" cstate="print"/>
          <a:srcRect/>
          <a:stretch>
            <a:fillRect/>
          </a:stretch>
        </p:blipFill>
        <p:spPr bwMode="auto">
          <a:xfrm>
            <a:off x="7215206" y="4643446"/>
            <a:ext cx="1711959" cy="138727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25602"/>
                                        </p:tgtEl>
                                        <p:attrNameLst>
                                          <p:attrName>style.visibility</p:attrName>
                                        </p:attrNameLst>
                                      </p:cBhvr>
                                      <p:to>
                                        <p:strVal val="visible"/>
                                      </p:to>
                                    </p:set>
                                    <p:animEffect transition="in" filter="diamond(in)">
                                      <p:cBhvr>
                                        <p:cTn id="12" dur="2000"/>
                                        <p:tgtEl>
                                          <p:spTgt spid="25602"/>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amond(in)">
                                      <p:cBhvr>
                                        <p:cTn id="17" dur="2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nodeType="clickEffect">
                                  <p:stCondLst>
                                    <p:cond delay="0"/>
                                  </p:stCondLst>
                                  <p:childTnLst>
                                    <p:set>
                                      <p:cBhvr>
                                        <p:cTn id="21" dur="1" fill="hold">
                                          <p:stCondLst>
                                            <p:cond delay="0"/>
                                          </p:stCondLst>
                                        </p:cTn>
                                        <p:tgtEl>
                                          <p:spTgt spid="25604"/>
                                        </p:tgtEl>
                                        <p:attrNameLst>
                                          <p:attrName>style.visibility</p:attrName>
                                        </p:attrNameLst>
                                      </p:cBhvr>
                                      <p:to>
                                        <p:strVal val="visible"/>
                                      </p:to>
                                    </p:set>
                                    <p:animEffect transition="in" filter="diamond(in)">
                                      <p:cBhvr>
                                        <p:cTn id="22" dur="2000"/>
                                        <p:tgtEl>
                                          <p:spTgt spid="25604"/>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diamond(in)">
                                      <p:cBhvr>
                                        <p:cTn id="27" dur="20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ntr" presetSubtype="16"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diamond(in)">
                                      <p:cBhvr>
                                        <p:cTn id="32" dur="20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8" presetClass="entr" presetSubtype="16"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diamond(in)">
                                      <p:cBhvr>
                                        <p:cTn id="37" dur="20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8" presetClass="entr" presetSubtype="16" fill="hold" nodeType="clickEffect">
                                  <p:stCondLst>
                                    <p:cond delay="0"/>
                                  </p:stCondLst>
                                  <p:childTnLst>
                                    <p:set>
                                      <p:cBhvr>
                                        <p:cTn id="41" dur="1" fill="hold">
                                          <p:stCondLst>
                                            <p:cond delay="0"/>
                                          </p:stCondLst>
                                        </p:cTn>
                                        <p:tgtEl>
                                          <p:spTgt spid="25606"/>
                                        </p:tgtEl>
                                        <p:attrNameLst>
                                          <p:attrName>style.visibility</p:attrName>
                                        </p:attrNameLst>
                                      </p:cBhvr>
                                      <p:to>
                                        <p:strVal val="visible"/>
                                      </p:to>
                                    </p:set>
                                    <p:animEffect transition="in" filter="diamond(in)">
                                      <p:cBhvr>
                                        <p:cTn id="42" dur="2000"/>
                                        <p:tgtEl>
                                          <p:spTgt spid="256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88" name="Picture 12" descr="http://davbucci.chez-alice.fr/matematica/frattali/fern.png"/>
          <p:cNvPicPr>
            <a:picLocks noChangeAspect="1" noChangeArrowheads="1"/>
          </p:cNvPicPr>
          <p:nvPr/>
        </p:nvPicPr>
        <p:blipFill>
          <a:blip r:embed="rId2" cstate="print"/>
          <a:srcRect/>
          <a:stretch>
            <a:fillRect/>
          </a:stretch>
        </p:blipFill>
        <p:spPr bwMode="auto">
          <a:xfrm>
            <a:off x="6477024" y="2786058"/>
            <a:ext cx="2666976" cy="2000232"/>
          </a:xfrm>
          <a:prstGeom prst="rect">
            <a:avLst/>
          </a:prstGeom>
          <a:noFill/>
        </p:spPr>
      </p:pic>
      <p:pic>
        <p:nvPicPr>
          <p:cNvPr id="24586" name="Picture 10" descr="http://www.nonsoloanima.tv/image/03art_Rosa.jpg"/>
          <p:cNvPicPr>
            <a:picLocks noChangeAspect="1" noChangeArrowheads="1"/>
          </p:cNvPicPr>
          <p:nvPr/>
        </p:nvPicPr>
        <p:blipFill>
          <a:blip r:embed="rId3" cstate="print"/>
          <a:srcRect/>
          <a:stretch>
            <a:fillRect/>
          </a:stretch>
        </p:blipFill>
        <p:spPr bwMode="auto">
          <a:xfrm>
            <a:off x="5286380" y="3000372"/>
            <a:ext cx="1571604" cy="1571604"/>
          </a:xfrm>
          <a:prstGeom prst="rect">
            <a:avLst/>
          </a:prstGeom>
          <a:noFill/>
        </p:spPr>
      </p:pic>
      <p:sp>
        <p:nvSpPr>
          <p:cNvPr id="6" name="Rettangolo 5"/>
          <p:cNvSpPr/>
          <p:nvPr/>
        </p:nvSpPr>
        <p:spPr>
          <a:xfrm>
            <a:off x="0" y="4000504"/>
            <a:ext cx="5572132" cy="369332"/>
          </a:xfrm>
          <a:prstGeom prst="rect">
            <a:avLst/>
          </a:prstGeom>
        </p:spPr>
        <p:txBody>
          <a:bodyPr wrap="square">
            <a:spAutoFit/>
          </a:bodyPr>
          <a:lstStyle/>
          <a:p>
            <a:pPr algn="just"/>
            <a:r>
              <a:rPr lang="it-IT" b="1" dirty="0" smtClean="0">
                <a:latin typeface="Comic Sans MS" pitchFamily="66" charset="0"/>
              </a:rPr>
              <a:t>Nei frattali si ritrovano i numeri di Fibonacci. </a:t>
            </a:r>
            <a:endParaRPr lang="it-IT" b="1" dirty="0">
              <a:latin typeface="Comic Sans MS" pitchFamily="66" charset="0"/>
            </a:endParaRPr>
          </a:p>
        </p:txBody>
      </p:sp>
      <p:sp>
        <p:nvSpPr>
          <p:cNvPr id="7" name="Rettangolo 6"/>
          <p:cNvSpPr/>
          <p:nvPr/>
        </p:nvSpPr>
        <p:spPr>
          <a:xfrm>
            <a:off x="0" y="785794"/>
            <a:ext cx="4572000" cy="3139321"/>
          </a:xfrm>
          <a:prstGeom prst="rect">
            <a:avLst/>
          </a:prstGeom>
        </p:spPr>
        <p:txBody>
          <a:bodyPr>
            <a:spAutoFit/>
          </a:bodyPr>
          <a:lstStyle/>
          <a:p>
            <a:pPr algn="just"/>
            <a:r>
              <a:rPr lang="it-IT" dirty="0" smtClean="0">
                <a:latin typeface="Comic Sans MS" pitchFamily="66" charset="0"/>
              </a:rPr>
              <a:t>Un </a:t>
            </a:r>
            <a:r>
              <a:rPr lang="it-IT" b="1" dirty="0" smtClean="0">
                <a:latin typeface="Comic Sans MS" pitchFamily="66" charset="0"/>
              </a:rPr>
              <a:t>frattale</a:t>
            </a:r>
            <a:r>
              <a:rPr lang="it-IT" dirty="0" smtClean="0">
                <a:latin typeface="Comic Sans MS" pitchFamily="66" charset="0"/>
              </a:rPr>
              <a:t> è un oggetto geometrico che si ripete nella sua forma allo stesso modo su scale diverse, ovvero non cambia aspetto anche se visto con una lente d'ingrandimento. termine frattale venne coniato nel 1975 da </a:t>
            </a:r>
            <a:r>
              <a:rPr lang="it-IT" dirty="0" err="1" smtClean="0">
                <a:latin typeface="Comic Sans MS" pitchFamily="66" charset="0"/>
              </a:rPr>
              <a:t>Benoît</a:t>
            </a:r>
            <a:r>
              <a:rPr lang="it-IT" dirty="0" smtClean="0">
                <a:latin typeface="Comic Sans MS" pitchFamily="66" charset="0"/>
              </a:rPr>
              <a:t> </a:t>
            </a:r>
            <a:r>
              <a:rPr lang="it-IT" dirty="0" err="1" smtClean="0">
                <a:latin typeface="Comic Sans MS" pitchFamily="66" charset="0"/>
              </a:rPr>
              <a:t>Mandelbrot</a:t>
            </a:r>
            <a:r>
              <a:rPr lang="it-IT" dirty="0" smtClean="0">
                <a:latin typeface="Comic Sans MS" pitchFamily="66" charset="0"/>
              </a:rPr>
              <a:t>, e deriva dal latino </a:t>
            </a:r>
            <a:r>
              <a:rPr lang="it-IT" i="1" dirty="0" err="1" smtClean="0">
                <a:latin typeface="Comic Sans MS" pitchFamily="66" charset="0"/>
              </a:rPr>
              <a:t>fractus</a:t>
            </a:r>
            <a:r>
              <a:rPr lang="it-IT" dirty="0" smtClean="0">
                <a:latin typeface="Comic Sans MS" pitchFamily="66" charset="0"/>
              </a:rPr>
              <a:t> (rotto, spezzato), così come il termine frazione; infatti le immagini frattali sono considerate dalla matematica oggetti di dimensione frazionaria.</a:t>
            </a:r>
            <a:endParaRPr lang="it-IT" dirty="0">
              <a:latin typeface="Comic Sans MS" pitchFamily="66" charset="0"/>
            </a:endParaRPr>
          </a:p>
        </p:txBody>
      </p:sp>
      <p:pic>
        <p:nvPicPr>
          <p:cNvPr id="24584" name="Picture 8" descr="http://2.bp.blogspot.com/-UbLtwd9TK5E/T1Dau8_XjtI/AAAAAAAAA9w/T0USs-qA-pE/s1600/20081005-2.+Cavolo+broccolo+romanesco.+2.Bis.jpg"/>
          <p:cNvPicPr>
            <a:picLocks noChangeAspect="1" noChangeArrowheads="1"/>
          </p:cNvPicPr>
          <p:nvPr/>
        </p:nvPicPr>
        <p:blipFill>
          <a:blip r:embed="rId4" cstate="print"/>
          <a:srcRect/>
          <a:stretch>
            <a:fillRect/>
          </a:stretch>
        </p:blipFill>
        <p:spPr bwMode="auto">
          <a:xfrm>
            <a:off x="4897686" y="285729"/>
            <a:ext cx="4246313" cy="2428892"/>
          </a:xfrm>
          <a:prstGeom prst="rect">
            <a:avLst/>
          </a:prstGeom>
          <a:noFill/>
        </p:spPr>
      </p:pic>
      <p:pic>
        <p:nvPicPr>
          <p:cNvPr id="24590" name="Picture 14" descr="http://www.windoweb.it/desktop_temi/foto_frattali/Frattali033.jpg"/>
          <p:cNvPicPr>
            <a:picLocks noChangeAspect="1" noChangeArrowheads="1"/>
          </p:cNvPicPr>
          <p:nvPr/>
        </p:nvPicPr>
        <p:blipFill>
          <a:blip r:embed="rId5" cstate="print"/>
          <a:srcRect/>
          <a:stretch>
            <a:fillRect/>
          </a:stretch>
        </p:blipFill>
        <p:spPr bwMode="auto">
          <a:xfrm>
            <a:off x="1571604" y="4786322"/>
            <a:ext cx="2500330" cy="1875248"/>
          </a:xfrm>
          <a:prstGeom prst="rect">
            <a:avLst/>
          </a:prstGeom>
          <a:noFill/>
        </p:spPr>
      </p:pic>
      <p:pic>
        <p:nvPicPr>
          <p:cNvPr id="24592" name="Picture 16" descr="http://www.miorelli.net/frattali/images/arte1%20-%20Birth%20Of%20A%20Rose.jpg"/>
          <p:cNvPicPr>
            <a:picLocks noChangeAspect="1" noChangeArrowheads="1"/>
          </p:cNvPicPr>
          <p:nvPr/>
        </p:nvPicPr>
        <p:blipFill>
          <a:blip r:embed="rId6" cstate="print"/>
          <a:srcRect/>
          <a:stretch>
            <a:fillRect/>
          </a:stretch>
        </p:blipFill>
        <p:spPr bwMode="auto">
          <a:xfrm>
            <a:off x="4357686" y="4929198"/>
            <a:ext cx="1643074" cy="1643074"/>
          </a:xfrm>
          <a:prstGeom prst="rect">
            <a:avLst/>
          </a:prstGeom>
          <a:noFill/>
        </p:spPr>
      </p:pic>
      <p:pic>
        <p:nvPicPr>
          <p:cNvPr id="24594" name="Picture 18" descr="http://www.fattore-erre.it/IMMAGINI-ARTICOLI/frattale%20fiocco%20di%20neve.JPG"/>
          <p:cNvPicPr>
            <a:picLocks noChangeAspect="1" noChangeArrowheads="1"/>
          </p:cNvPicPr>
          <p:nvPr/>
        </p:nvPicPr>
        <p:blipFill>
          <a:blip r:embed="rId7" cstate="print"/>
          <a:srcRect/>
          <a:stretch>
            <a:fillRect/>
          </a:stretch>
        </p:blipFill>
        <p:spPr bwMode="auto">
          <a:xfrm>
            <a:off x="6286512" y="4800609"/>
            <a:ext cx="2014317" cy="1843101"/>
          </a:xfrm>
          <a:prstGeom prst="rect">
            <a:avLst/>
          </a:prstGeom>
          <a:noFill/>
        </p:spPr>
      </p:pic>
      <p:sp>
        <p:nvSpPr>
          <p:cNvPr id="15" name="CasellaDiTesto 14"/>
          <p:cNvSpPr txBox="1"/>
          <p:nvPr/>
        </p:nvSpPr>
        <p:spPr>
          <a:xfrm>
            <a:off x="0" y="0"/>
            <a:ext cx="4286248" cy="523220"/>
          </a:xfrm>
          <a:prstGeom prst="rect">
            <a:avLst/>
          </a:prstGeom>
          <a:noFill/>
        </p:spPr>
        <p:txBody>
          <a:bodyPr wrap="square" rtlCol="0">
            <a:spAutoFit/>
          </a:bodyPr>
          <a:lstStyle/>
          <a:p>
            <a:r>
              <a:rPr lang="it-IT" sz="2800" b="1" dirty="0" smtClean="0">
                <a:solidFill>
                  <a:schemeClr val="accent3">
                    <a:lumMod val="50000"/>
                  </a:schemeClr>
                </a:solidFill>
                <a:latin typeface="Comic Sans MS" pitchFamily="66" charset="0"/>
              </a:rPr>
              <a:t>I FRATTALI</a:t>
            </a:r>
            <a:endParaRPr lang="it-IT" sz="2800" b="1" dirty="0">
              <a:solidFill>
                <a:schemeClr val="accent3">
                  <a:lumMod val="50000"/>
                </a:schemeClr>
              </a:solidFill>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24584"/>
                                        </p:tgtEl>
                                        <p:attrNameLst>
                                          <p:attrName>style.visibility</p:attrName>
                                        </p:attrNameLst>
                                      </p:cBhvr>
                                      <p:to>
                                        <p:strVal val="visible"/>
                                      </p:to>
                                    </p:set>
                                    <p:animEffect transition="in" filter="checkerboard(across)">
                                      <p:cBhvr>
                                        <p:cTn id="13" dur="500"/>
                                        <p:tgtEl>
                                          <p:spTgt spid="24584"/>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nodeType="clickEffect">
                                  <p:stCondLst>
                                    <p:cond delay="0"/>
                                  </p:stCondLst>
                                  <p:childTnLst>
                                    <p:set>
                                      <p:cBhvr>
                                        <p:cTn id="17" dur="1" fill="hold">
                                          <p:stCondLst>
                                            <p:cond delay="0"/>
                                          </p:stCondLst>
                                        </p:cTn>
                                        <p:tgtEl>
                                          <p:spTgt spid="24586"/>
                                        </p:tgtEl>
                                        <p:attrNameLst>
                                          <p:attrName>style.visibility</p:attrName>
                                        </p:attrNameLst>
                                      </p:cBhvr>
                                      <p:to>
                                        <p:strVal val="visible"/>
                                      </p:to>
                                    </p:set>
                                    <p:animEffect transition="in" filter="checkerboard(across)">
                                      <p:cBhvr>
                                        <p:cTn id="18" dur="500"/>
                                        <p:tgtEl>
                                          <p:spTgt spid="24586"/>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nodeType="clickEffect">
                                  <p:stCondLst>
                                    <p:cond delay="0"/>
                                  </p:stCondLst>
                                  <p:childTnLst>
                                    <p:set>
                                      <p:cBhvr>
                                        <p:cTn id="22" dur="1" fill="hold">
                                          <p:stCondLst>
                                            <p:cond delay="0"/>
                                          </p:stCondLst>
                                        </p:cTn>
                                        <p:tgtEl>
                                          <p:spTgt spid="24588"/>
                                        </p:tgtEl>
                                        <p:attrNameLst>
                                          <p:attrName>style.visibility</p:attrName>
                                        </p:attrNameLst>
                                      </p:cBhvr>
                                      <p:to>
                                        <p:strVal val="visible"/>
                                      </p:to>
                                    </p:set>
                                    <p:animEffect transition="in" filter="checkerboard(across)">
                                      <p:cBhvr>
                                        <p:cTn id="23" dur="500"/>
                                        <p:tgtEl>
                                          <p:spTgt spid="24588"/>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nodeType="clickEffect">
                                  <p:stCondLst>
                                    <p:cond delay="0"/>
                                  </p:stCondLst>
                                  <p:childTnLst>
                                    <p:set>
                                      <p:cBhvr>
                                        <p:cTn id="27" dur="1" fill="hold">
                                          <p:stCondLst>
                                            <p:cond delay="0"/>
                                          </p:stCondLst>
                                        </p:cTn>
                                        <p:tgtEl>
                                          <p:spTgt spid="24594"/>
                                        </p:tgtEl>
                                        <p:attrNameLst>
                                          <p:attrName>style.visibility</p:attrName>
                                        </p:attrNameLst>
                                      </p:cBhvr>
                                      <p:to>
                                        <p:strVal val="visible"/>
                                      </p:to>
                                    </p:set>
                                    <p:animEffect transition="in" filter="checkerboard(across)">
                                      <p:cBhvr>
                                        <p:cTn id="28" dur="500"/>
                                        <p:tgtEl>
                                          <p:spTgt spid="24594"/>
                                        </p:tgtEl>
                                      </p:cBhvr>
                                    </p:animEffect>
                                  </p:childTnLst>
                                </p:cTn>
                              </p:par>
                            </p:childTnLst>
                          </p:cTn>
                        </p:par>
                      </p:childTnLst>
                    </p:cTn>
                  </p:par>
                  <p:par>
                    <p:cTn id="29" fill="hold">
                      <p:stCondLst>
                        <p:cond delay="indefinite"/>
                      </p:stCondLst>
                      <p:childTnLst>
                        <p:par>
                          <p:cTn id="30" fill="hold">
                            <p:stCondLst>
                              <p:cond delay="0"/>
                            </p:stCondLst>
                            <p:childTnLst>
                              <p:par>
                                <p:cTn id="31" presetID="5" presetClass="entr" presetSubtype="10" fill="hold" nodeType="clickEffect">
                                  <p:stCondLst>
                                    <p:cond delay="0"/>
                                  </p:stCondLst>
                                  <p:childTnLst>
                                    <p:set>
                                      <p:cBhvr>
                                        <p:cTn id="32" dur="1" fill="hold">
                                          <p:stCondLst>
                                            <p:cond delay="0"/>
                                          </p:stCondLst>
                                        </p:cTn>
                                        <p:tgtEl>
                                          <p:spTgt spid="24592"/>
                                        </p:tgtEl>
                                        <p:attrNameLst>
                                          <p:attrName>style.visibility</p:attrName>
                                        </p:attrNameLst>
                                      </p:cBhvr>
                                      <p:to>
                                        <p:strVal val="visible"/>
                                      </p:to>
                                    </p:set>
                                    <p:animEffect transition="in" filter="checkerboard(across)">
                                      <p:cBhvr>
                                        <p:cTn id="33" dur="500"/>
                                        <p:tgtEl>
                                          <p:spTgt spid="24592"/>
                                        </p:tgtEl>
                                      </p:cBhvr>
                                    </p:animEffect>
                                  </p:childTnLst>
                                </p:cTn>
                              </p:par>
                            </p:childTnLst>
                          </p:cTn>
                        </p:par>
                      </p:childTnLst>
                    </p:cTn>
                  </p:par>
                  <p:par>
                    <p:cTn id="34" fill="hold">
                      <p:stCondLst>
                        <p:cond delay="indefinite"/>
                      </p:stCondLst>
                      <p:childTnLst>
                        <p:par>
                          <p:cTn id="35" fill="hold">
                            <p:stCondLst>
                              <p:cond delay="0"/>
                            </p:stCondLst>
                            <p:childTnLst>
                              <p:par>
                                <p:cTn id="36" presetID="5" presetClass="entr" presetSubtype="10" fill="hold" nodeType="clickEffect">
                                  <p:stCondLst>
                                    <p:cond delay="0"/>
                                  </p:stCondLst>
                                  <p:childTnLst>
                                    <p:set>
                                      <p:cBhvr>
                                        <p:cTn id="37" dur="1" fill="hold">
                                          <p:stCondLst>
                                            <p:cond delay="0"/>
                                          </p:stCondLst>
                                        </p:cTn>
                                        <p:tgtEl>
                                          <p:spTgt spid="24590"/>
                                        </p:tgtEl>
                                        <p:attrNameLst>
                                          <p:attrName>style.visibility</p:attrName>
                                        </p:attrNameLst>
                                      </p:cBhvr>
                                      <p:to>
                                        <p:strVal val="visible"/>
                                      </p:to>
                                    </p:set>
                                    <p:animEffect transition="in" filter="checkerboard(across)">
                                      <p:cBhvr>
                                        <p:cTn id="38" dur="500"/>
                                        <p:tgtEl>
                                          <p:spTgt spid="24590"/>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ppt_x"/>
                                          </p:val>
                                        </p:tav>
                                        <p:tav tm="100000">
                                          <p:val>
                                            <p:strVal val="#ppt_x"/>
                                          </p:val>
                                        </p:tav>
                                      </p:tavLst>
                                    </p:anim>
                                    <p:anim calcmode="lin" valueType="num">
                                      <p:cBhvr additive="base">
                                        <p:cTn id="4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1214414" y="2071678"/>
            <a:ext cx="6786610" cy="3170099"/>
          </a:xfrm>
          <a:prstGeom prst="rect">
            <a:avLst/>
          </a:prstGeom>
          <a:noFill/>
        </p:spPr>
        <p:txBody>
          <a:bodyPr wrap="square" rtlCol="0">
            <a:spAutoFit/>
          </a:bodyPr>
          <a:lstStyle/>
          <a:p>
            <a:pPr algn="ctr"/>
            <a:r>
              <a:rPr lang="it-IT" sz="4000" b="1" dirty="0" smtClean="0">
                <a:solidFill>
                  <a:srgbClr val="00B0F0"/>
                </a:solidFill>
                <a:latin typeface="Comic Sans MS" pitchFamily="66" charset="0"/>
                <a:hlinkClick r:id="rId2" action="ppaction://hlinkfile"/>
              </a:rPr>
              <a:t>PAPERINO NEL MONDO DELLA MATEMAGICA</a:t>
            </a:r>
          </a:p>
          <a:p>
            <a:pPr algn="ctr"/>
            <a:r>
              <a:rPr lang="it-IT" sz="4000" b="1" dirty="0" smtClean="0">
                <a:solidFill>
                  <a:srgbClr val="00B0F0"/>
                </a:solidFill>
                <a:latin typeface="Comic Sans MS" pitchFamily="66" charset="0"/>
                <a:hlinkClick r:id="rId2" action="ppaction://hlinkfile"/>
              </a:rPr>
              <a:t>Mini Classici Disney</a:t>
            </a:r>
          </a:p>
          <a:p>
            <a:pPr algn="ctr"/>
            <a:r>
              <a:rPr lang="it-IT" sz="4000" b="1" dirty="0" smtClean="0">
                <a:solidFill>
                  <a:srgbClr val="00B0F0"/>
                </a:solidFill>
                <a:latin typeface="Comic Sans MS" pitchFamily="66" charset="0"/>
                <a:hlinkClick r:id="rId2" action="ppaction://hlinkfile"/>
              </a:rPr>
              <a:t>1959</a:t>
            </a:r>
            <a:endParaRPr lang="it-IT" sz="4000" b="1" dirty="0" smtClean="0">
              <a:solidFill>
                <a:srgbClr val="00B0F0"/>
              </a:solidFill>
              <a:latin typeface="Comic Sans MS" pitchFamily="66" charset="0"/>
            </a:endParaRPr>
          </a:p>
          <a:p>
            <a:pPr algn="ctr"/>
            <a:endParaRPr lang="it-IT" sz="4000" b="1" dirty="0">
              <a:solidFill>
                <a:srgbClr val="00B0F0"/>
              </a:solidFill>
              <a:latin typeface="Comic Sans MS" pitchFamily="66" charset="0"/>
            </a:endParaRPr>
          </a:p>
        </p:txBody>
      </p:sp>
      <p:pic>
        <p:nvPicPr>
          <p:cNvPr id="26626" name="Picture 2" descr="http://www.komix.it/images/mathmagic02.jpg"/>
          <p:cNvPicPr>
            <a:picLocks noChangeAspect="1" noChangeArrowheads="1"/>
          </p:cNvPicPr>
          <p:nvPr/>
        </p:nvPicPr>
        <p:blipFill>
          <a:blip r:embed="rId3" cstate="print"/>
          <a:srcRect/>
          <a:stretch>
            <a:fillRect/>
          </a:stretch>
        </p:blipFill>
        <p:spPr bwMode="auto">
          <a:xfrm>
            <a:off x="285719" y="4214818"/>
            <a:ext cx="2667019" cy="2000264"/>
          </a:xfrm>
          <a:prstGeom prst="rect">
            <a:avLst/>
          </a:prstGeom>
          <a:noFill/>
        </p:spPr>
      </p:pic>
      <p:pic>
        <p:nvPicPr>
          <p:cNvPr id="26628" name="Picture 4" descr="http://i.minus.com/ibgEulYyhPZuii.png"/>
          <p:cNvPicPr>
            <a:picLocks noChangeAspect="1" noChangeArrowheads="1"/>
          </p:cNvPicPr>
          <p:nvPr/>
        </p:nvPicPr>
        <p:blipFill>
          <a:blip r:embed="rId4" cstate="print"/>
          <a:srcRect/>
          <a:stretch>
            <a:fillRect/>
          </a:stretch>
        </p:blipFill>
        <p:spPr bwMode="auto">
          <a:xfrm>
            <a:off x="6784872" y="0"/>
            <a:ext cx="2359127" cy="1785926"/>
          </a:xfrm>
          <a:prstGeom prst="rect">
            <a:avLst/>
          </a:prstGeom>
          <a:noFill/>
        </p:spPr>
      </p:pic>
      <p:pic>
        <p:nvPicPr>
          <p:cNvPr id="26630" name="Picture 6" descr="http://i.ebayimg.com/t/Paperino-nel-mondo-della-Matemagica-1959-VHS-Disney-1a-Ed-/00/s/MTYwMFgxNTg5/$%28KGrHqJHJC%21E9%21S%21lMoRBP%2843IeL-Q%7E%7E60_35.JPG"/>
          <p:cNvPicPr>
            <a:picLocks noChangeAspect="1" noChangeArrowheads="1"/>
          </p:cNvPicPr>
          <p:nvPr/>
        </p:nvPicPr>
        <p:blipFill>
          <a:blip r:embed="rId5" cstate="print"/>
          <a:srcRect/>
          <a:stretch>
            <a:fillRect/>
          </a:stretch>
        </p:blipFill>
        <p:spPr bwMode="auto">
          <a:xfrm>
            <a:off x="6315075" y="4000500"/>
            <a:ext cx="2828925" cy="2857500"/>
          </a:xfrm>
          <a:prstGeom prst="rect">
            <a:avLst/>
          </a:prstGeom>
          <a:noFill/>
        </p:spPr>
      </p:pic>
      <p:pic>
        <p:nvPicPr>
          <p:cNvPr id="26632" name="Picture 8" descr="http://www.mouseclubhouse.com/disney-dvds/2008/11-11-08-donald-mathmagic.jpg"/>
          <p:cNvPicPr>
            <a:picLocks noChangeAspect="1" noChangeArrowheads="1"/>
          </p:cNvPicPr>
          <p:nvPr/>
        </p:nvPicPr>
        <p:blipFill>
          <a:blip r:embed="rId6" cstate="print"/>
          <a:srcRect/>
          <a:stretch>
            <a:fillRect/>
          </a:stretch>
        </p:blipFill>
        <p:spPr bwMode="auto">
          <a:xfrm>
            <a:off x="142844" y="285728"/>
            <a:ext cx="2471776" cy="1857364"/>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117</TotalTime>
  <Words>858</Words>
  <Application>Microsoft Office PowerPoint</Application>
  <PresentationFormat>Presentazione su schermo (4:3)</PresentationFormat>
  <Paragraphs>63</Paragraphs>
  <Slides>12</Slides>
  <Notes>1</Notes>
  <HiddenSlides>0</HiddenSlides>
  <MMClips>0</MMClips>
  <ScaleCrop>false</ScaleCrop>
  <HeadingPairs>
    <vt:vector size="4" baseType="variant">
      <vt:variant>
        <vt:lpstr>Tema</vt:lpstr>
      </vt:variant>
      <vt:variant>
        <vt:i4>1</vt:i4>
      </vt:variant>
      <vt:variant>
        <vt:lpstr>Titoli diapositive</vt:lpstr>
      </vt:variant>
      <vt:variant>
        <vt:i4>12</vt:i4>
      </vt:variant>
    </vt:vector>
  </HeadingPairs>
  <TitlesOfParts>
    <vt:vector size="13" baseType="lpstr">
      <vt:lpstr>Tema di Office</vt:lpstr>
      <vt:lpstr>Un mondo … matematico ?</vt:lpstr>
      <vt:lpstr>LA SEZIONE AUREA</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 mondo … matematico ?</dc:title>
  <dc:creator>rospino</dc:creator>
  <cp:lastModifiedBy>Natasha</cp:lastModifiedBy>
  <cp:revision>27</cp:revision>
  <dcterms:created xsi:type="dcterms:W3CDTF">2012-10-22T20:58:57Z</dcterms:created>
  <dcterms:modified xsi:type="dcterms:W3CDTF">2015-02-02T14:53:35Z</dcterms:modified>
</cp:coreProperties>
</file>