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67" r:id="rId5"/>
    <p:sldId id="259" r:id="rId6"/>
    <p:sldId id="260" r:id="rId7"/>
    <p:sldId id="258" r:id="rId8"/>
    <p:sldId id="261" r:id="rId9"/>
    <p:sldId id="262" r:id="rId10"/>
    <p:sldId id="263" r:id="rId11"/>
    <p:sldId id="269" r:id="rId12"/>
    <p:sldId id="270" r:id="rId13"/>
    <p:sldId id="272" r:id="rId14"/>
    <p:sldId id="264" r:id="rId15"/>
    <p:sldId id="265" r:id="rId16"/>
    <p:sldId id="271" r:id="rId17"/>
    <p:sldId id="266" r:id="rId1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DF5B"/>
    <a:srgbClr val="9933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Stile con tema 1 - Color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Stile con tema 1 - Color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Stile con tema 1 - Color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5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7AD5D-FF35-43C3-9AD5-530363894EA1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C3D7C-4B59-423F-8770-5FED34C6DBB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7AD5D-FF35-43C3-9AD5-530363894EA1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C3D7C-4B59-423F-8770-5FED34C6DBB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7AD5D-FF35-43C3-9AD5-530363894EA1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C3D7C-4B59-423F-8770-5FED34C6DBB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7AD5D-FF35-43C3-9AD5-530363894EA1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C3D7C-4B59-423F-8770-5FED34C6DBB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7AD5D-FF35-43C3-9AD5-530363894EA1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C3D7C-4B59-423F-8770-5FED34C6DBB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7AD5D-FF35-43C3-9AD5-530363894EA1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C3D7C-4B59-423F-8770-5FED34C6DBB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7AD5D-FF35-43C3-9AD5-530363894EA1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C3D7C-4B59-423F-8770-5FED34C6DBB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7AD5D-FF35-43C3-9AD5-530363894EA1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C3D7C-4B59-423F-8770-5FED34C6DBB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7AD5D-FF35-43C3-9AD5-530363894EA1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C3D7C-4B59-423F-8770-5FED34C6DBB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7AD5D-FF35-43C3-9AD5-530363894EA1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C3D7C-4B59-423F-8770-5FED34C6DBB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7AD5D-FF35-43C3-9AD5-530363894EA1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C3D7C-4B59-423F-8770-5FED34C6DBB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7AD5D-FF35-43C3-9AD5-530363894EA1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C3D7C-4B59-423F-8770-5FED34C6DBB7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gif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wFpeM3fxJoQ#t=63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hyperlink" Target="http://www.youtube.com/watch?v=nkn2ZXWDl6k" TargetMode="Externa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it-IT" sz="9600" b="1" dirty="0" smtClean="0">
                <a:solidFill>
                  <a:srgbClr val="FFFF00"/>
                </a:solidFill>
              </a:rPr>
              <a:t>LE STELLE</a:t>
            </a:r>
            <a:endParaRPr lang="it-IT" sz="9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-357222" y="-857280"/>
            <a:ext cx="4286280" cy="30003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CHE COS’</a:t>
            </a:r>
            <a:r>
              <a:rPr lang="it-IT" sz="44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E’ </a:t>
            </a:r>
            <a:r>
              <a:rPr kumimoji="0" lang="it-IT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UNA STELLA</a:t>
            </a:r>
          </a:p>
        </p:txBody>
      </p:sp>
      <p:sp>
        <p:nvSpPr>
          <p:cNvPr id="7" name="Rettangolo 6"/>
          <p:cNvSpPr/>
          <p:nvPr/>
        </p:nvSpPr>
        <p:spPr>
          <a:xfrm>
            <a:off x="0" y="1467983"/>
            <a:ext cx="914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dirty="0" smtClean="0"/>
              <a:t>Una stella è un’immensa sfera di gas caldissima che genera energia nel proprio nucleo attraverso processi di fusione nucleare. </a:t>
            </a:r>
            <a:endParaRPr lang="it-IT" sz="2800" b="1" dirty="0"/>
          </a:p>
          <a:p>
            <a:pPr algn="ctr"/>
            <a:r>
              <a:rPr lang="it-IT" sz="2800" b="1" dirty="0" smtClean="0"/>
              <a:t>Tale energia è irradiata nello spazio sotto forma di radiazione elettromagnetica.</a:t>
            </a:r>
            <a:endParaRPr lang="it-IT" sz="2800" b="1" dirty="0"/>
          </a:p>
        </p:txBody>
      </p:sp>
      <p:sp>
        <p:nvSpPr>
          <p:cNvPr id="8" name="Rettangolo arrotondato 7"/>
          <p:cNvSpPr/>
          <p:nvPr/>
        </p:nvSpPr>
        <p:spPr>
          <a:xfrm>
            <a:off x="3929058" y="22606"/>
            <a:ext cx="5143536" cy="1191816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3200" b="1" dirty="0" smtClean="0">
                <a:solidFill>
                  <a:schemeClr val="tx1"/>
                </a:solidFill>
              </a:rPr>
              <a:t>Una stella è un corpo celeste che brilla di luce propria. </a:t>
            </a:r>
            <a:endParaRPr lang="it-IT" sz="3200" b="1" dirty="0">
              <a:solidFill>
                <a:schemeClr val="tx1"/>
              </a:solidFill>
            </a:endParaRPr>
          </a:p>
        </p:txBody>
      </p:sp>
      <p:pic>
        <p:nvPicPr>
          <p:cNvPr id="19458" name="Picture 2" descr="http://www.repstatic.it/content/nazionale/img/2014/02/13/133114748-a707fae3-8275-4a5f-b914-a51f79eb34f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3786190"/>
            <a:ext cx="5334000" cy="3071810"/>
          </a:xfrm>
          <a:prstGeom prst="rect">
            <a:avLst/>
          </a:prstGeom>
          <a:noFill/>
        </p:spPr>
      </p:pic>
      <p:sp>
        <p:nvSpPr>
          <p:cNvPr id="14" name="Rettangolo arrotondato 13"/>
          <p:cNvSpPr/>
          <p:nvPr/>
        </p:nvSpPr>
        <p:spPr>
          <a:xfrm>
            <a:off x="6500826" y="5929330"/>
            <a:ext cx="2071702" cy="92867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/>
              <a:t>NON E’ LA LORO FORMA!</a:t>
            </a:r>
            <a:endParaRPr lang="it-IT" b="1" dirty="0"/>
          </a:p>
        </p:txBody>
      </p:sp>
      <p:pic>
        <p:nvPicPr>
          <p:cNvPr id="12" name="Picture 4" descr="http://www.vilyn.com/components/com_virtuemart/shop_image/product/Stella_4ed6020a5729f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702" y="4429132"/>
            <a:ext cx="1715506" cy="1643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2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571472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INTERESSE STELLARE</a:t>
            </a:r>
          </a:p>
        </p:txBody>
      </p:sp>
      <p:sp>
        <p:nvSpPr>
          <p:cNvPr id="5" name="Rettangolo arrotondato 4"/>
          <p:cNvSpPr/>
          <p:nvPr/>
        </p:nvSpPr>
        <p:spPr>
          <a:xfrm>
            <a:off x="785786" y="1000108"/>
            <a:ext cx="7858180" cy="510778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400" b="1" dirty="0" smtClean="0"/>
              <a:t>Astronomia</a:t>
            </a:r>
            <a:r>
              <a:rPr lang="it-IT" sz="2400" dirty="0" smtClean="0"/>
              <a:t> etimologicamente significa </a:t>
            </a:r>
            <a:r>
              <a:rPr lang="it-IT" sz="2400" i="1" dirty="0" smtClean="0"/>
              <a:t>legge delle stelle</a:t>
            </a:r>
            <a:endParaRPr lang="it-IT" sz="2400" dirty="0"/>
          </a:p>
        </p:txBody>
      </p:sp>
      <p:sp>
        <p:nvSpPr>
          <p:cNvPr id="6" name="Rettangolo 5"/>
          <p:cNvSpPr/>
          <p:nvPr/>
        </p:nvSpPr>
        <p:spPr>
          <a:xfrm>
            <a:off x="4071934" y="1785926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it-IT" sz="2400" b="1" dirty="0" smtClean="0"/>
              <a:t>Il desiderio di conoscenza ha sempre incentivato gli studi astronomici sia per motivazioni religiose o divinatorie, sia per la previsione degli eventi</a:t>
            </a:r>
          </a:p>
        </p:txBody>
      </p:sp>
      <p:sp>
        <p:nvSpPr>
          <p:cNvPr id="7" name="Rettangolo 6"/>
          <p:cNvSpPr/>
          <p:nvPr/>
        </p:nvSpPr>
        <p:spPr>
          <a:xfrm>
            <a:off x="0" y="3857628"/>
            <a:ext cx="55007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3000" b="1" dirty="0" smtClean="0"/>
              <a:t>INIZIO: astronomia = astrologia </a:t>
            </a:r>
          </a:p>
          <a:p>
            <a:pPr algn="just"/>
            <a:r>
              <a:rPr lang="it-IT" sz="3000" b="1" dirty="0" smtClean="0"/>
              <a:t>ORA NO</a:t>
            </a:r>
            <a:endParaRPr lang="it-IT" sz="3000" b="1" dirty="0"/>
          </a:p>
        </p:txBody>
      </p:sp>
      <p:sp>
        <p:nvSpPr>
          <p:cNvPr id="10" name="Rettangolo 9"/>
          <p:cNvSpPr/>
          <p:nvPr/>
        </p:nvSpPr>
        <p:spPr>
          <a:xfrm>
            <a:off x="3143240" y="5102332"/>
            <a:ext cx="5786446" cy="1631216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000" dirty="0" smtClean="0"/>
              <a:t>è un complesso di credenze e tradizioni che ritiene che le posizioni e i movimenti dei corpi celesti</a:t>
            </a:r>
            <a:r>
              <a:rPr lang="it-IT" sz="2000" dirty="0"/>
              <a:t> </a:t>
            </a:r>
            <a:r>
              <a:rPr lang="it-IT" sz="2000" dirty="0" smtClean="0"/>
              <a:t>rispetto alla Terra influiscano sugli eventi umani collettivi e individuali. Chi pratica l'astrologia è chiamato </a:t>
            </a:r>
            <a:r>
              <a:rPr lang="it-IT" sz="2000" i="1" dirty="0" smtClean="0"/>
              <a:t>astrologo</a:t>
            </a:r>
            <a:r>
              <a:rPr lang="it-IT" sz="2000" dirty="0" smtClean="0"/>
              <a:t> e la sua divinazione è chiamata oroscopo.</a:t>
            </a:r>
            <a:endParaRPr lang="it-IT" sz="2000" dirty="0"/>
          </a:p>
        </p:txBody>
      </p:sp>
      <p:cxnSp>
        <p:nvCxnSpPr>
          <p:cNvPr id="9" name="Connettore 2 8"/>
          <p:cNvCxnSpPr/>
          <p:nvPr/>
        </p:nvCxnSpPr>
        <p:spPr>
          <a:xfrm rot="16200000" flipH="1">
            <a:off x="4429124" y="4429132"/>
            <a:ext cx="714380" cy="714380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78" name="AutoShape 2" descr="data:image/jpeg;base64,/9j/4AAQSkZJRgABAQAAAQABAAD/2wCEAAkGBxQQEhUUExQWFhQWGBgZFxgYGBgeGhwgHhkcHBgdHRoYHCggGBomHRoYIjEiJSkrLi4uFx8zODMsNygtLisBCgoKDg0OGxAQGiwkICQsLCwsLCwsLCwsLywsLCwsLCwsLCwsLCwsLCwsLCwsLCwsLCwsLCwsLCwsLCwsLCwsLP/AABEIAMIBAwMBIgACEQEDEQH/xAAcAAABBQEBAQAAAAAAAAAAAAAHAAQFBggDAQL/xABBEAABAwIEBAQEBAUDAgUFAAABAgMRAAQFEiExBgdBURMiYXEygZGhQrHB0RQjUuHwYnLxFZIkM4Ky0hc0Q1Oi/8QAGQEAAwEBAQAAAAAAAAAAAAAAAAIDAQQF/8QAJBEAAwACAgICAwEBAQAAAAAAAAECAxESIQQxIkETUWEygVL/2gAMAwEAAhEDEQA/ADjSpUqAFUXj+Os2TZceVA6dzUpQJ5zXxXeIaUTkSNh69ddKpjjlWjKekTN3znSFfy2CUz1MGrhwlx5b4gkwcjiRKkK3juO4oT4By3evbcvIUlIE5c0+YjeI2HrVVctHrZWYyghSkSD1HxDT0I+tX/HFdITk0GvFObVqy4UBC1gGCpMRVv4cx9m/aDrKpGxHUHsR0rOfDmCC8uUsIVJXsTp0lRj01oocI8J3OEXyAFFy3ezJUUgwIEgqHQz1pMmOEtL2amwo03vbxDKStxQSkbkmnFBLm9iC3LnwgvyJTqkHr8qljjm9DN6DSw8FpCkmUkSD3rpVG5SXbrtorxSSEryonoAkaD0FXmlpaegR4TFDvH+YmW4DFvl0P8xxfwpA323NXnFwfBcy75TH0rN3g5XQVz8fmHUidftVsONVtsWnoNmP8bJt7dq4bQVoWqDIKTEwSAasmEYk3dNIdaUFIUJH6j0NBrmDxa1dobaYBCGwOkbbCrNySWvwn0mcmZJHoSDP2ii8eo39gq7CWTGtU3GOY9rbrKPMsgwco0qz4uhSmXAn4ikx9KzhcuZVOBbYKp3UVSCDrEEAz69hRhxq97CqaNC8PcQM3yM7R23B3HyqWoA8ucSU1iDKUEhK/KsE6EH9ulH6kyxwrSNl7QqqPEnMC1sl+GolSxuEiYq2LOhrNPFqiq7f02WTrv2+YpsONW+wp6Dxwvxfb4gD4SjmG6VaGrBWYcCvVWz7brRIWlQiNin8QV76VppleZKT3AP1FZlxqH0EvZ0pV5URxDxGzYpCnTvsBqfpU0m+kMOMcxVFoyp1clKewk0JcX5wPFRDLQSOhVv9KL7j6FtZ4zJKZiN6COP4LbXSHHLNDgdSpRdStQGQTqYImKtiU/aFrY5wzm7cpUPFaStJMeWQfl3NFnhriFm/aDjKp/qHVJ7EdKzCgqSoFJIUkyCDBBHUHoasXL7H12V4hQJyLIS4OhBO/uN6rkwpraEVGk6Vc/GTIEiTsJ1r7rjKntKvKVAHtKuN1cJaQVrMJSJJoM8U82HVLKLSEpBIzETPtTxDr0Y3oNdUDmZwQb4B5n/zWxMf1Dt70Lk8xcQBnx/sKcjmdfxHiD3y/wB6tOG5e0xXSZdsZ4i/6ZhTDIBS+pEZToRJJJI6UIXE+IAqVFZUc5VGUSfLrPvM06xTEHrtwrfXmVGn9v8AOlfNsjNOYbGTCUjbToJ+VXiOKEbPcNuVsuocbUErbIykAdPb4p1371ojgviNOIW4cEBY0cT2P7HpQw4I5fJv7cvKcKDmypgSDA1n5n7UU+FeG28PbKGyVFRlSjEnttsKhnqX19jymiaVtQJfa/icTLK9PFeAUesA7DtR2JrPfGd8lnEVusnzJWFA9iCDPrOopcHe0Fh9sbJDCEttpCUJ2A/zeujzyUCVEADqaDLnNW61AS3p+IZoPyImqzi/FV3eaLdIT2GgrV49N9hzQSeMOZKGpbt/OrYq6ChJfOrW4VK+ImT89a+W2tNa+2rck+ldcY1C6JutniGJo0cp8QaNt4AAS63qsdVTsr9PlQswjBXbu4DDJAVBOu2gmTp/k0QuF+BrmyUt9TiS4G1pSkSdSNJPapZ3LXH7GjfsmOPOKf4ZIbZUPEVv1gUIsQ/mKK1azqT3PWut94hdUpcleYhQVO81IpuITlA1UIIA+f5xV8OJTIlVtnxy/smzfNeM4BrKQd1EDyjt/wAUfazC+QlQE5VTIPXTUa99qMXCPMFl1lKblYQ6kQSdlRpmHvFcvkY3vaKRRd7l8NpKlGABJrPPGONNPXZdZQmCTM6hUEjUdP8AirbzC49DyTb25lJ+Jf7ULEL9jII1/wA3rcGNz2zKexxb3fhuJcAByqBynYwZIjtWj+E+IW8QYS63oRotJ3SRuKzSoJkQTtrIG/prtU9wZxA7YXIUn4CYcR3H7jpTZsfJbCXo0Zd3AaQpatkgk1nfiniA3dyp1eqEyEJk6dj9daMXMW7Iw5xaJ8yR9DQBtFkKAIkyBr/fSk8eVps22EnhLjcWVqhBaWsFSipROknoJ9KgXcaCMQ/iW05UFYzp6FJ0UCNjp+VOeELG3W+Wr2MhQrIkmAlU+mx6imGJWCGXVICsyUkgHuOlVmJ5NaFbeh3zIurZ99CrYNgZDmIEDbTbr29apluAhwSdAd+/1qeXap1KkkiDEHYkeUnQ6Axp+VQtwzBqn4+K0ZvZZb/i9xVyLsGMnlZSduxUR1FHnCrwPstuAg5kgyNtR61lxtxMy5Ko+FPT0nsKI3KPHnEO+GrMvx16JnRAAJKo+0elc2XH119Dyw0UqVKuQoDrnKq5/hgGQfC1LpHQftQKZRPwyVanbYATMz7zppG9ab44xRFrZurcGZJSUxEzOlZjJkkgbnQD12FdmB/Enfs7NKCDOij5hBnQxAIKTqQTI6SBvSQSRHQGdhOsTJ3I06/rTzCcLcuXAwhH80qIAMhU/wBJkwAIPSd6l3eBr5pWVVuv3SCofUaVbkk+xdEN4BypUQcslPxDvJgdND96+/B6A9QNvTza7aU8xPCHrUhL6Ck9AYmD6CuOHu5HG8wlCVglJMjcZtPURW762jPsP3LyxLFgykiCoFZH+4yPtFWSvhogpBG0CPbpX3Xmt7ey5VeY+MqtLNSkfEryg9prPbhKlEkySdT3rR/HGGi4s3UnoCR8qASLEhRHbuP8+tdnjackr9jG3YKyABU0zhWUiNT10029eu9OUWXhNqdUkmIOm+pFStnitskecqQY2Ukg/lrXYkl7JjBvBiRsKkmcOba+Mz/pjbua7DGG8mdGoVoPbqTUTeXClArUZIBgffWqdIUsnLMBeJOqA0S1A/8A5FFuh3yiwVTaF3K//wAwAR7TJPpr+VESvHzVyts6ZWkDjmFhLZfbUlJSpY8xGyo2n1Heq1imGFCcyV66d521IPTp9aI/HdsSwHAJLZn5bGh5cYwnIvxETAJSem2nt2rv8Wk8ZHIuyHwnDUqumPFCS0VQudoPf8qsuP8AKxaJXZuZxuG17j/arY/OouxU3coBSCFkSpKug6e431FELgXGCvxLZZlbMZSTqUH4Z9Rt9KTyE5+csaNPpg2seAXglTl2fAbTqSqCT6AA/c1U8Vt2kLIaVIny9fWSdvlRJ5u4itawwmQhMFUdaFmTUSTGYAkdB1+fpWY965V9g/ekNiKKHKfhZm6SX3SFZFAeH67gq7j0ob3cFZSlRUhJIQSI0ntOk7x60d+UuGhqyDkeZ1RJ9k6D9frSZ61JsrstOLYem4ZW0oeVQis+8S8NLsXsjgITPkX+Ej36Edq0fTe+sm3kFDiErSeigCPvXPjyuB6nZmxtCUyrOknuTt1770+RdhUHMFq01AAT10nvsNhr7ayfE2EN29wR4HmUTkaSCdJ0M66fKvq3s3MpNw2hloDvqPcHQV6MPkiLWhsynMJ2B0y1HYlYEaxvt+tWxjCm/DSZTlP4s2mp3BmBXW5w8KR3gAAfaBVeOxdg2XamYOmsH/mjdy44LNmPGdguqTCQNQkH16k0MsWYCWyBpqCfvH+fvVmwbmg6l1pDyUhkJhWXUmBAIHSuPPFfRSGgx0q+W1hQBGxAI+deVwFhhxDhqbq3caUJCkmswPWRbeU0d0qI+lawoRca8vHTci4twXA4rzJEeX19qvhtLaYlIqfLUFOJsgzOcgk9dDWiqFlpwI7a4my+2CtpSsyyI8ncGinWZqVPaNlaBrzgt8iA7EyMp/Sg22kwSdp0/wA+VaW4owNN8wpkmJ2Pah3hPLZxdu+055FpcHhKP4gAdfYzVcWVKdMWp7CFwZe+PZW6+pbAPuND+VTVVPlrh79taeE+goKVqyzGoMHp6zVsrmr2x0NsRtvFaWg/iSRQKxPCywy+DIKTlHprH60fqoHH3C7zqFm3Tn8RaSpPXTqNY6Cr+PkUNp/Ytzspt+//AOByqELLaZ99DMetFLBMPZuLO38VpC/5SPiSD+EVXuLeC1vW4UyB4qW0pKP6oABg96tfC1stq0YQ4Mq0oAUOxrc+VWk17MmdMG/G/D7ds9/LSENrEgJGk+1U61zKLpOqEmAeg6fpR24lwJN63kJykapI6VXOEeCC1avM3IGZxcyDOgGh/M00eRqVv6McdnXlJeZ7Lwzu04pPy3H51dqp3A3DD2Hu3AUpKmlkFBnXSdxGmhq41zZNcnoovREcWLy2jx/0mgPf3JVCBEqIGn5Uf8ewz+KYW1my5hEigxd8D37bighnOEK8qhGsbEa10ePaUtNiWtsnuIbFdn4KEECGUg+u8/cmunKdsuXdy8eicvzJH/xr5vsEv7ljxFtKD7YCcqiIWJ3EHQiveE7XEbV8qXbKKXPjylIM9FGTuKarTxcd9mJfLY95kNw5oAS4iPaD/eq5y7wht43iXEpVlR5VHXKZIMdP+KnOJsEvUu/ym1Pk65zEDXaJ/tUVh3CN+W7nMlbWaFQjKCsiRlGu1HKfxqdhp8t6Bw+z4bxT/Soj71p3AUJFsyEDKnw0QPkKA/8A9Pb+Z8BcA90z+etHbh1pxFsyl0Q4lCQodiBFTz0nrQ0IkaVKlXMOQPE2AfxKSpshL4SQhRAI3nWRQvxjh8sHPiTji/NCUI+A/MR+lG6uT9uhwALSlQGozAH86tGap6+hXKYFrbD3sVUhlhotWqI3HlA7noT2Aqz4ry/Tatl22fWkoCiUL8yDprppEnrRFQkAQAAOwrnd24dQpCtlCDWvPTrZnBaAFj6dNd6rTLcqBGpChp/nfaitj/LJ111xxt5ITl8iDJO2x6DXrTvl5wH4H866R/MB8iDGn+oxue1dOTyJa2hFDLxgdwpy3aWtstqKBKO3pSp/SrzywqbPX7aFpbUoBa/hB3Nd1qgE1nDjTiR56+U4FFJaUQiOkdapjx82Y3o0jSqG4QxU3do06fiKYV/uGhqVffS2kqUQANyaRrT0afS1gCSYAquXnHVk0rIp4T6a1UeYHHCHGlNW6uoCj39qF+QETOu+vX2/vXTj8fa3ROr/AEaVwzFmblOZpYUPSn1Z7wDFnbQpca1IIkdCNsp9/wBKOmCYw3dthbapkCR1SexqeXFwf8GmtkhUVjmPNWYBcOp2A3NStC/jy6BfWDBPlSn06zPSsw4+daYU9Istpxw0tQBSpIPUxVpQoEAjY0EWm8wGpknYfbpV95W35ctS2pedTK1I9cv4d/mPlVvIwTCTkWLb9lzpUq5vOhAJUQAOprkKFUuOKlMXS0OgeADlzD8O2p9NatyVAgEag7UK8YfzJdXKSM6p66dftFWTlbiZeskoXOdslIBmcv4d/TT5V1ZsKmJpf9JzW20XGlUFi/FLFqopcJkbwJqHXzLsx1X/ANpqCx2+0h+SLrVb4g4yYtDlJzK7DpVfxzmEhxlYYCgo6ZiNBQwuHi4ucxUd9dNdzJ61fF47fdCVf6D3gHETN4mW1CeqeoqYrP8Ab3S7UZ0qKHEmdN9P0q+YdzWty2kvJWlYAzACRPoR0NZl8dy/ibN79hEpVSGuaFir8Sh7g9p/Sp/h/iVi+zeConJGYEERO29QcUvaG2iYqPv8ZaYWlC1AKWYAp8tQAJOwoH8aY+Lm7UUmEo8oOvTtHWnxY+b0ZT0HALHeoPiHiZFmUhSVKzdRQr4ax91Ny0ho+IpUIGZSiBO/uQPyqV45wp62cK3A47bqJ1SQSkkaCDsJqiwyr1TM5PXQUMJxRu5bC2yCDuOo9DT2s8YHxK5aKDrcgTqk7KA/zejtgeLt3bKHUH4xMHcHYj60mXFwfXo2a2SNKlSqIwqVKlQBxung2hSlbAEms6Yhh5vLtTjKfK64UoSN1QdT/tn8qLXNfFCzaeGgwt0hA+dRvKrCEkruCPK3DLPsB5le5n7mr43wl0I+3ouHDGF/wNohpR1SCVHpJ1PyoUcbcZquny0gwygx6KI7+lGbE28zSxMSkiflWabhlTTqgrzZVHfbUnsafx0m22ZfQ/ZtgtMpTJ1nt6R3pmxqdY69P2rtZaqhRhPXr9uprkg5FjKdZ3MD867iQ6bBGm35VZuXN08i/S23ORUh0EaQATPpB61Xr98uNlat+47z1ot8teHE2rAezFSn0JUZGw3j13qHkWlOh4XZcTQc4nzKecUiFALJzHf/ADSirjt8GGHFnok/2oMN4tO6YmdT11P+fKp+HPbZuVnIXDiyqFZFqMheX57HaauXL5f8Ch1KwFqUrMpSYn77666VUG3go6xIEDT11rve4k62toNFEnQJUrvtBnT1B09q68kTU/InLafQXE8QsH8R9spn8qiOIcWQ82AjMSCCBlIBjpJqlfxWIo0NionvrH2FJGG4tdGAgMj3CfzJP2rkWPFL3yKbp/R2vboFMkFJ6pMSO4MaUz4Du7h29bLCVBqYc00KdfiP5dai8Vwd5jO0p0rWVoTuTv0BOu9GDhDAhY2yWplXxLPqd49BtT+RnXFJfZkT2cOKuE279EZi2uQc6d9Oh9KD3FnDP8A7kDxd8snSI+9aBWqASelATjC7/iH1Ln43cg/2pGv3IqHj1W/4PaR8cMcNXV82tTC0QhWUpUYO0jptFNsV4burNQFwgJBHlUDKTr6bGp7lPiP8PdJaVol9JT/6kk5T9JFGDE8NbuW1NupCkqBGv6djT1mqL79GKU0Z/CXrpzw2UFagBsJOm+m0Vyx/hG5sQlTuUFUgAKBO2u1G7hfhBjDitTZUoqAEqjQDoIFDbmXiHjvPEHytANp/3LP6AGtWZ3X8M46RX+EOFBiDymkvJGVAXMK12kQQDIJg9NOtFLhfl+bJ5LxuVqI3TBAVpAmSZihXwNemyv2Vk+RSsivZQE/nPyrRlSzVSY0pEXxQ0tdq6GzCykxWZ3SpKilW4MK9SK1LftZ21p7pI+1ZgxW1LTrqFA+VRAPbWR7zTeO+mjLLdwnxFaWbiFBlS1x5lq/B3ypGkROtOOI+YL76nEIUA0dBHbvNDxC67NOgCP8APb061f8AHO9i7Y/sUeM6lExJ3P3PyGtTmE8Rrt74FkjIIbSFTlyyATE7+tVJayDNfIzaKEDfY6/OtpbBGp8OxFu4SVNLCwDBI7jcU7oF8E8UmwZW4sq8MJyobGylqMkn1/enNrzAuXroeISlCSIabHmUTskk7CuN4Xvr0U5BrpVxs3FKQlS05VEAlMzHpPWlURgU87XyHLYdASfnBin2G8Z2+F2DCDKnFIz5U/6iTrXXnThJct0vJ3aP260Erm5U4QVdEhP0rriVcrZNvTLzxJzOuLpJQ2PCQdPU/Oqcy+QQoiffWaaqSRHY7eusfpX2iT/n+d6vMqfQjZO4Ox460oSCXFKAEKAEdRqNPfpFP7zBVTAHwyD5p1G+o9f8NQdm7lOh17jtrNWG1vVBEBUdp9RrVp7FYyuLbzJbQqc68okQY0iY0G/51oXCLQssNNkyUISkkegigPw5YG5vWUIJV5kqUemhlXyAG/rWhK4fJrb0VhdFE5r3JDCUJPxH8qDawoqAE+Qyf1+350b+Y7EtIXlCsqogz1EdOx1+VCFLR8R9IIGiJncz2quD/C1+zL9n0zc6ARBEkmd+0U74aLCrwG51bQjN7xqPfUx8qYptydAnMBv6etdlNZRp9Y19vQftXRU8lomnouuL8frdOVoFDcxIMEj36fSom2xt5pXiJWSoawSYV6VWXnwgba9B1P8AanmHOLKBnBB1O0D0gGsmIn4pGtt9hat8PYxNu2ugMhzJdMASSPwn51aqofJ+7z2rjf8A+t1QHsdR+tXyvMtNPRdeiD4yxDwLVxUwSIHzoOO2pyle4ZyJ91LOZX7VdOaWLp8RpknRJzrHoNY+cR86r7l0z/05CQtJecd8RYnUSdJ9hFdGJNSv6xK9jN2xUiztrpv4kOL27hZIo2YVepuGW3U7LSFD5ihngd/bqwrwlrAcClkJO85iR9RU9ytxCWnbYnVlUo/2K1H0MikyJud/pmy+y04/fi3t3HD+FJoJJtVPNOKV+FC7hz/cvRsfJNXbmxjCAG7YrCc5BX6JGp/L71AWGI25w+5hxJfuCcqAfNlGiEx+lbjWp3+wfsri8NK7BbyR5mnUn5FAo4cH4p/F2bLvUoAV7jQ/cUL+EMQtv4G6YecShSyICjGyI6+tS/JLFPK/akyUKzp16HQ/cD60ZFtP+BPsv3Etmt+2cQ0ooWUmCN6zbi7jmcoelLiDCiZkkdT+/rWpFnQxWduP7ou3Tnithp1J8sbKT0n19aPHftBZU81dlKCgVT55k7AR6D36U2mnDLUqCcyQO522rqJnOa6MtZlATHrv+VfCU679aKXB/LJSy26+pPgqAXAMqIOoG2lJdqfZqWyExjBwrDEuttrSltfxKOrmkFUdB0qqYNiptX2nmxKkEEhWoO/00ijdzSxFq2sFNDKCoZUJHT5UG+GOG3rxwBpBUdPZPqo9BSRW52zWuzSWEYgm5ZbeToFpCo7dx9aVfGBYYLa3aZmciQJ7nr96Vcb1sqVfmvh7z1pLQCgg5lpMwR1+Eg1nwVra4bzJUnuCKzvxTwZdW1wpOVS0qlQUhKssEkxoK6cFrWmTtFUR26bnbp7/ADpw22paREeURoBOpnWBr13/AEqTHCV4RIt3f+xX7VwXw9cp3YcH/oV+1X5L9i6Z63bONKStSIB1BKfKftEU6sGvFdbQ4oJQpQlXQa6k9tJqyYBw9d3tstkpUPCGZorBAmdUSRrVbVg12CQWHJEgjIr9qFaaabDQfuGuHbazTmt0/EPjJkke/QVN1ROUy7kW6230qCUEBvMCD6gTuBpV7rgvplV6Kvx9eJSx4e6lnT5daEAbSbh4JVKsgMDqRuPeDRX5hYG5cN+I2dW0rMdTp09aojXCV8yhHhtBxTg8RR2InXzEx5tdvSuvBcqdbJ0m2RbjiG4SVBKlDanDaYAMA5v+J6eu/enL1hfp+KxV02k+/emKmruf/s3YHTKr/wCNdf5Yf2T4s+FhCFpdU1nyKEg7H0PerNxelm7aaumoSfgWkGCkjoQNoqGVa37yMiLNaQSCSQrfvqBUvg/Ad0q3eLhLbijKUaeaAd+06CoZLjkqTHSetHTlLfJafuGlKA8TKpOu5Egj31or0ARwViQhYYUCDIIIn6TRV4Dduw14d20pKkjRwkeb0gbEVzZ1LfJMed+mVHmtw45n/ikgqREKAElPrp0ofNO5W3IQlUgDMRJTrIKSNpiJ9a0stIIgiQaF/G3LYkqesgJOq2ZgH1T2PpTYs3XGjKn7QPcLukpMr+EbgaT/AH+VW/lgl12/8VIUGglQV2iPKD3M6xULwpwS/dvZVIU2hJ86lJIj0E7qo5YRhbdq0Gmk5Uj6k9ST1NNmzLXFGTP2DfnHws48BdNAqyCFJG8dTQhV5MikZkqACpJjWd09Y2+YNayUmRB2oS8weWpKjcWicw1K2Zj1JR29qTFl64sap+wQFWaZkknf86vvKSxeF6hSArKJ8QjYJg7n3jSvngvl+9dLlaS22D5lqBHySDuaOGD4S1aNhtlISkb9ye5PU02XIktIyZH9VXjbghnEka+R5I8rgH2PcVaqVcqbT2ihny45YXzZP8tKwnWQoQR9ZqluNqSopUCFAkGeh6zWtqofHPLdq+JdZIaf6n8KveNj610Rn/8AQjj9ACVoY39qtGF8wb22aS0lYyAQnMJIHTXtXHEuBb62V5mVED8SRmT9qbWnCt08rRlwknog/tAq7csTTGl5iT165mdWVnrOwHpR35WYGbW1zqELeIVHUJHw/qfnUDwTyy8MpcugABqGxrJ/1Ht6UUgIrmy5E+kPKPaVKlUBxUqVKgBVQ+NOYqLFzwkIzr666CrDxLxEzZtKUtYCoMDrPSs34tiKrh5bi9So/wDFXw4+XbEqtBs4Q5lN3jgadR4S1fDr5Se096vxNZWs1qUpABOh01Omsj0AnWjNivErjiBbsrEoQn+IfPwpgebXqo9q3JiW/iE112W/DOIGbh1xptUrbMKH7d6laAeIMO2LjN8ylSWgoZSsnM5/UpQ6A9KOeG3qX2kOo+FaQofMVPJCntGp7HNKlSqYwqVeKVAk0LeOuPVSpm2MBOil/tTxDp6Rjegg3+PW7H/mOpT7kU3t+K7RasoeRm7Ex+dZ3ccccUVKC1H6n701SrNM5pG2nWRvPSJ+cV0Lx5/YnNmqkLChIII9K+qz9hXGD1nAZUtSfLo4dNtdJMa9Zop8D8aoxAKSoBDqd0yNfUd6leGp7GVJlupUq8JqIxUuOON28NABTncVskfrVf4Z5sJuHQ2814YVsuZSOgnsJIE+tULmhiPj36tJyQkdjVXCipSQUgQBsIkbyfrXXOGePZN09msga9qAwS58DDmlrVnyspJI1nTT9qDuO80Lt1w+ErwkAmAACTHeahON0+h3WjQFe1VuAeLEYkwTBS4jRaTv6K9j+lWmkaaemaKlSpVgHleLUAJOwpLUAJOgFCnj/maG8zFsApWoUo7D96aIdPoxvRcbvj2xaJCn0yNNNaaJ5mYedA99jWeH3s4G+aTOumpnQRpufrXNSYO8/wCetdP4JE5s0/hfGFncmG30E9pg/ep0GsjAgAGTm6R017+07VojlXizt1ZAu65DkSvqoAdfUHSpZMSlbQ01suNKvaVRGPKp3H3GyMPRlSQp5Q8qe3qauVDbmRy9N4TcMEB0fEFGAQO3Y0+Pjy+Rj3roEOK4k5cuFxxeckmCdvkDsK5sslJ0UkHLMz6TAI2PT3po8gtqKDukkGPSu6Eg7KkwOh67jXtXoLRE74esBXmBInWPi9Ync1cMK4ot86UusqDLZlDQ2J/rcP4z6VEu8GXItk3cFTSpJjVYH9RHUVL4Hy/Vethxi5bUn3UCPcRoanVQ/YyTHPG3HzV80GUNEDuYEVO8tuNmGrZu3eXlWlSgmdo3GvzqrcUcvlWLSXFPJUpSgkJAOsmNzUnwTwALxtTrjpRCsqSnc5dzr02ip1+Ph/DVvYZkqkSNjXtR1kymzYyrdUtKB8bhBP1oS8Z8yXHFqbtl5EJ0zDc+x7VCMbp9Dt6CrxOw67brQwQHFCASaHHCvBP8S4oOZgwyopPRTq/xGe0/aqGxxTcplX8S6DEjWdZ6zsN6krXmXfIEeID6qT+1XWKpWkxOSYV+LHmsNtClhpKVqBCQlOu2p7mgIu5JKidSrc+s0+xziq5viPEMkbBIqCWv69arjngu/YtPZP4Dgj98ooYTmUASRpt7nSiZy94FftrhL9wEpyAhKZBJMRrl0/WonkQv+a+OuQf+6jLUM2R7cjzK9iqB43xBVvZPOJ+IJMVPVWuYgBsH5/pNQj/SGfozU+6VElWqjJUZmTP2rth14lpwKKc6QQSNiR29KapI009/7bRpH0p1b4a46CW0KVEkwCSAOunSvQevskXvHuaTjrfgsMpbbyhOvQRsIofOLghaVGQQZnXNvI679a+27ZSiBljvTq7slMlIUnKpcFJVAGXYHzaQe57UspLpAyU4M4pdsrptwqKmwClY/wBBMq9yCSfrWlLW4S6hK0GUqAII6g7VkkgrMACQIAAGse259aN3JLGFuW6rdckN+ZCugBPwzUc8dchpf0E2lSrjePhtClnZIJrlKA45vcXm3R/DtGHFjzEdBQReUNYMg667/WKk+J8XVd3DqySQVnKOnau/DfDbt44lCElR7dAO6j0Fd0yokk3tkKhkq+EGvq9cWtRUsyo7/T00rQvDPLu3tUgugPOeo8g9k9fc1Acf8ulXDgeYGZRITkGVKUjv0pVmls3iwMWjYUtKT1MftWjuXnDKrBghS8xchWUfCnTp3PrQV444fTYltsqCnSCVhOw7CpLg7ju8tyhClZ2QQDmBJA6x30oyJ3PQJ6ZoSlTXDr1L7SHUTlWJEgg/SlXGUHVVXmTi5tbFxSfiIyj56VaqjOIsHReMLZcEhQppaTWzGZbYeU2oLgGc28GZBSrTvqa88YIWSics+XNExOkxpPtXfG8MXaPraWIKTp6joaatDMoT1Py+legSLVa8f34EJc8iE6jICAnQCR0GoHzr5wfiC4YuQ40A26rVTY0QvWIKfwKMH/DUbxFgL1plU434Yc1Sn76CSQPc064PtTcvstZQJcAkDzbyZO5gTv8ApSfHWzey28QcV/8AUVoOUoFukrcSf69kp/7vyop8GYebezZQfiy5le6tT+dROIcBMrum30ADz5ngZ88fD6b1ca5btNJIdIqvMTBHry2KGV5SNSO46is4vMrQrKpJBHQ76VqbiHEf4a3cdAzFCSYrMGNYmbp5byhClmYHSreO3oWzih5OYFSZEypIMCOwOpFcCa9ZbzKA71ck8t7xTKHm0BaHEyAIzAdND+lWdJexdFPSoAfiC5EEER1mes7feuRNS+M8O3NoAp5paAdJUIFRegjWf8/z6VqewCryKZIedMaeH+ahH5UaKpnKqyaRZIdbHnd+MnuDEew/WrnXDke6Kz6FQ2514t4VslrX+YYMadKJNUzmbwr/ANQtyU/+Y3Kk+um1ZjaVLYV6M6LXPQDQDQdhH1qzcJ8ZuYeFeG0lSlCJM7doiq8U+GpSToQCk6de2u2vWuuHWxcWEBMqVoBrJJ2iOvp6V3NJrskXO35gpKvFcsrZSgdYgK94I1qz42bXHrFb7f8ALfZExpIjoQN0mhVjWDO2igl1CkEiQFCDVl5btrccdAJJLKwR3ASAkew0+lTqVrkjU/opzywYAAEf5vRg5D3mj7X+1Y+4P6UJnLFYUpKkqSpMSCCInYHsTRe5GsoKXlR/MTlAVr8J3Ee4ozf5CfYUblwpSpQEkCQO9APjTmDdurWzBZAJBRGseprQFUXmJwGzeoU8mG30ic/RUdFd/eufFUp9j0gM8HYCu+fDaPiPfYDqo1ovhzAWrFoNtjX8Sjuo9z+1ALgLHE4deZ3phIWkxr0gfeKsXE3Nt5yUW6PDB/ETJ+21WyTVPS9Cy0g1puUFRSFDMNxOtVXjbjlmwQQFBTp2SP1oCscS3La1uJdUFrACjMmPntUe88XCVLUVKO5Mk1k4En2DseYniC7t8rcMqVHfT60beV3CrbTCbhxALi/gkTlT0Inqd6DHC+GKuH0ISNVKCR89z8hWorVgNoShOyUhI+QijPWlpGyjqBSpV7XKOcbq5Q0kqWoJSNyaod1zVtkXQZiW/wAToOg/tUxzBwBy+t8iFlKR5lADVQGsD1NCC25Y3qwCGiAdRJSD8wTIq2OYa3TFbf0S3NPHcPvI8Ikvp2WkaH0PcUMqvL/K2/Rs0Feykn9aZHl9fJOtu58h+1dE1KWkxGmfXFOMm7s7QHVbQKVH0GiSfkQKt3JLBsy1XB1DYgf7lb/QfnVdxDlveIYS6EKJUYLQBKgOhIHtX3wy5iWFuABpwNqMqQUKIPcjTeKV6c6TNXs0HSpphd8m4aS4kKAUNlJIProad1xlBtiVqHmltnZSSKy7jOGm1ultK0yqMe3StV0H+bvCTi3RdtJBSAPE776GOtXwVp6YtIG11alp1AjykJUNP6hrr8jWoMMA8FuNsiY/7RQSx/hZ120tbtsSENgODWdFQDHWjRgZ/wDDszv4aP8A2ijM00jJIvjvBheWjiPxASn3FZjdbKSUkQQSDWvSJoEcyOCXWLhT7aZZcOsbg77DppW4L10wpFr5F4jntXWidW1gj2UP3H3om0HOV1k9YX/hOpIS81KTrBEZkn0OhFGOp5V8hp9HytYSJJgVX7PjK0efVbpdGdO87euuxqv82mLtbQ8BRQ0kFTigY9h8zQlsuFbtxQU2y6TvOVWvrMDQ00Y5a22Y2yxc18KtvF8a3eQVHRbeYaeo/aqBaOqQtCwSCFAg+o9fpU5d8F3zc5mHfXyqP5VHf9GeBAUhQjuk/tXTOta2Iy+82Fi5t7O6HxLQJ+mv3pzyJYl51X9Lf5q/tTfiXhe7VhtssA5WkqKka5gFExp7GqxwhjN1hjpcbRKFQFpOxE9+hpNbjSN+wzcU8BtXSi63CH1KQVKJOUhJ6gaTFS+D8ON2rzrrenipSCgABIy9R705wLFm7tlLrZBB3HY9QfWpCuV0/TH0j2qBzguH0Wo8KQ2T/NUncJ6xqKv1R+PYQi8ZUy5OVQgxvRD1SYP0ZScI0idtZPXr0pEzGlFQ8nXi4qFtpRmOUlSiYnTSO1VrivgG5w8hRCXGpAzjaexG9dqyS+tk9Mp1Om2S5lAEADeI6zr3oi8E8uP41suuKLaZgeXVXcidhRIwTgK0tSFBBcWNivWPZO1JWZI1SV7lRwgWB/EuphRENpO4B3UexPSiVXle1y1Tp7HS0KlXle0pp5XtKlQAqVKlQAqVKlQAqVKlQAq8InelSoAQSIiNK9pUqAFXhFKlQAso3jWvaVKgD4cQFAggEHcESK+gKVKgD2vkoB3ApUqAPqK5KtkEQUJI7QKVKgD6baSkQkADsAB+VfVKlQAqVKlQAq+HmkrEKAUOxAI+hpUqAPtKQNAIA6UqVKgBUq9pUAeUqVKgD//Z"/>
          <p:cNvSpPr>
            <a:spLocks noChangeAspect="1" noChangeArrowheads="1"/>
          </p:cNvSpPr>
          <p:nvPr/>
        </p:nvSpPr>
        <p:spPr bwMode="auto">
          <a:xfrm>
            <a:off x="155575" y="-2065338"/>
            <a:ext cx="5734050" cy="43053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4580" name="AutoShape 4" descr="data:image/jpeg;base64,/9j/4AAQSkZJRgABAQAAAQABAAD/2wCEAAkGBxQQEhUUExQWFhQWGBgZFxgYGBgeGhwgHhkcHBgdHRoYHCggGBomHRoYIjEiJSkrLi4uFx8zODMsNygtLisBCgoKDg0OGxAQGiwkICQsLCwsLCwsLCwsLywsLCwsLCwsLCwsLCwsLCwsLCwsLCwsLCwsLCwsLCwsLCwsLCwsLP/AABEIAMIBAwMBIgACEQEDEQH/xAAcAAABBQEBAQAAAAAAAAAAAAAHAAQFBggDAQL/xABBEAABAwIEBAQEBAUDAgUFAAABAgMRAAQFEiExBgdBURMiYXEygZGhQrHB0RQjUuHwYnLxFZIkM4Ky0hc0Q1Oi/8QAGQEAAwEBAQAAAAAAAAAAAAAAAAIDAQQF/8QAJBEAAwACAgICAwEBAQAAAAAAAAECAxESIQQxIkETUWEygVL/2gAMAwEAAhEDEQA/ADjSpUqAFUXj+Os2TZceVA6dzUpQJ5zXxXeIaUTkSNh69ddKpjjlWjKekTN3znSFfy2CUz1MGrhwlx5b4gkwcjiRKkK3juO4oT4By3evbcvIUlIE5c0+YjeI2HrVVctHrZWYyghSkSD1HxDT0I+tX/HFdITk0GvFObVqy4UBC1gGCpMRVv4cx9m/aDrKpGxHUHsR0rOfDmCC8uUsIVJXsTp0lRj01oocI8J3OEXyAFFy3ezJUUgwIEgqHQz1pMmOEtL2amwo03vbxDKStxQSkbkmnFBLm9iC3LnwgvyJTqkHr8qljjm9DN6DSw8FpCkmUkSD3rpVG5SXbrtorxSSEryonoAkaD0FXmlpaegR4TFDvH+YmW4DFvl0P8xxfwpA323NXnFwfBcy75TH0rN3g5XQVz8fmHUidftVsONVtsWnoNmP8bJt7dq4bQVoWqDIKTEwSAasmEYk3dNIdaUFIUJH6j0NBrmDxa1dobaYBCGwOkbbCrNySWvwn0mcmZJHoSDP2ii8eo39gq7CWTGtU3GOY9rbrKPMsgwco0qz4uhSmXAn4ikx9KzhcuZVOBbYKp3UVSCDrEEAz69hRhxq97CqaNC8PcQM3yM7R23B3HyqWoA8ucSU1iDKUEhK/KsE6EH9ulH6kyxwrSNl7QqqPEnMC1sl+GolSxuEiYq2LOhrNPFqiq7f02WTrv2+YpsONW+wp6Dxwvxfb4gD4SjmG6VaGrBWYcCvVWz7brRIWlQiNin8QV76VppleZKT3AP1FZlxqH0EvZ0pV5URxDxGzYpCnTvsBqfpU0m+kMOMcxVFoyp1clKewk0JcX5wPFRDLQSOhVv9KL7j6FtZ4zJKZiN6COP4LbXSHHLNDgdSpRdStQGQTqYImKtiU/aFrY5wzm7cpUPFaStJMeWQfl3NFnhriFm/aDjKp/qHVJ7EdKzCgqSoFJIUkyCDBBHUHoasXL7H12V4hQJyLIS4OhBO/uN6rkwpraEVGk6Vc/GTIEiTsJ1r7rjKntKvKVAHtKuN1cJaQVrMJSJJoM8U82HVLKLSEpBIzETPtTxDr0Y3oNdUDmZwQb4B5n/zWxMf1Dt70Lk8xcQBnx/sKcjmdfxHiD3y/wB6tOG5e0xXSZdsZ4i/6ZhTDIBS+pEZToRJJJI6UIXE+IAqVFZUc5VGUSfLrPvM06xTEHrtwrfXmVGn9v8AOlfNsjNOYbGTCUjbToJ+VXiOKEbPcNuVsuocbUErbIykAdPb4p1371ojgviNOIW4cEBY0cT2P7HpQw4I5fJv7cvKcKDmypgSDA1n5n7UU+FeG28PbKGyVFRlSjEnttsKhnqX19jymiaVtQJfa/icTLK9PFeAUesA7DtR2JrPfGd8lnEVusnzJWFA9iCDPrOopcHe0Fh9sbJDCEttpCUJ2A/zeujzyUCVEADqaDLnNW61AS3p+IZoPyImqzi/FV3eaLdIT2GgrV49N9hzQSeMOZKGpbt/OrYq6ChJfOrW4VK+ImT89a+W2tNa+2rck+ldcY1C6JutniGJo0cp8QaNt4AAS63qsdVTsr9PlQswjBXbu4DDJAVBOu2gmTp/k0QuF+BrmyUt9TiS4G1pSkSdSNJPapZ3LXH7GjfsmOPOKf4ZIbZUPEVv1gUIsQ/mKK1azqT3PWut94hdUpcleYhQVO81IpuITlA1UIIA+f5xV8OJTIlVtnxy/smzfNeM4BrKQd1EDyjt/wAUfazC+QlQE5VTIPXTUa99qMXCPMFl1lKblYQ6kQSdlRpmHvFcvkY3vaKRRd7l8NpKlGABJrPPGONNPXZdZQmCTM6hUEjUdP8AirbzC49DyTb25lJ+Jf7ULEL9jII1/wA3rcGNz2zKexxb3fhuJcAByqBynYwZIjtWj+E+IW8QYS63oRotJ3SRuKzSoJkQTtrIG/prtU9wZxA7YXIUn4CYcR3H7jpTZsfJbCXo0Zd3AaQpatkgk1nfiniA3dyp1eqEyEJk6dj9daMXMW7Iw5xaJ8yR9DQBtFkKAIkyBr/fSk8eVps22EnhLjcWVqhBaWsFSipROknoJ9KgXcaCMQ/iW05UFYzp6FJ0UCNjp+VOeELG3W+Wr2MhQrIkmAlU+mx6imGJWCGXVICsyUkgHuOlVmJ5NaFbeh3zIurZ99CrYNgZDmIEDbTbr29apluAhwSdAd+/1qeXap1KkkiDEHYkeUnQ6Axp+VQtwzBqn4+K0ZvZZb/i9xVyLsGMnlZSduxUR1FHnCrwPstuAg5kgyNtR61lxtxMy5Ko+FPT0nsKI3KPHnEO+GrMvx16JnRAAJKo+0elc2XH119Dyw0UqVKuQoDrnKq5/hgGQfC1LpHQftQKZRPwyVanbYATMz7zppG9ab44xRFrZurcGZJSUxEzOlZjJkkgbnQD12FdmB/Enfs7NKCDOij5hBnQxAIKTqQTI6SBvSQSRHQGdhOsTJ3I06/rTzCcLcuXAwhH80qIAMhU/wBJkwAIPSd6l3eBr5pWVVuv3SCofUaVbkk+xdEN4BypUQcslPxDvJgdND96+/B6A9QNvTza7aU8xPCHrUhL6Ck9AYmD6CuOHu5HG8wlCVglJMjcZtPURW762jPsP3LyxLFgykiCoFZH+4yPtFWSvhogpBG0CPbpX3Xmt7ey5VeY+MqtLNSkfEryg9prPbhKlEkySdT3rR/HGGi4s3UnoCR8qASLEhRHbuP8+tdnjackr9jG3YKyABU0zhWUiNT10029eu9OUWXhNqdUkmIOm+pFStnitskecqQY2Ukg/lrXYkl7JjBvBiRsKkmcOba+Mz/pjbua7DGG8mdGoVoPbqTUTeXClArUZIBgffWqdIUsnLMBeJOqA0S1A/8A5FFuh3yiwVTaF3K//wAwAR7TJPpr+VESvHzVyts6ZWkDjmFhLZfbUlJSpY8xGyo2n1Heq1imGFCcyV66d521IPTp9aI/HdsSwHAJLZn5bGh5cYwnIvxETAJSem2nt2rv8Wk8ZHIuyHwnDUqumPFCS0VQudoPf8qsuP8AKxaJXZuZxuG17j/arY/OouxU3coBSCFkSpKug6e431FELgXGCvxLZZlbMZSTqUH4Z9Rt9KTyE5+csaNPpg2seAXglTl2fAbTqSqCT6AA/c1U8Vt2kLIaVIny9fWSdvlRJ5u4itawwmQhMFUdaFmTUSTGYAkdB1+fpWY965V9g/ekNiKKHKfhZm6SX3SFZFAeH67gq7j0ob3cFZSlRUhJIQSI0ntOk7x60d+UuGhqyDkeZ1RJ9k6D9frSZ61JsrstOLYem4ZW0oeVQis+8S8NLsXsjgITPkX+Ej36Edq0fTe+sm3kFDiErSeigCPvXPjyuB6nZmxtCUyrOknuTt1770+RdhUHMFq01AAT10nvsNhr7ayfE2EN29wR4HmUTkaSCdJ0M66fKvq3s3MpNw2hloDvqPcHQV6MPkiLWhsynMJ2B0y1HYlYEaxvt+tWxjCm/DSZTlP4s2mp3BmBXW5w8KR3gAAfaBVeOxdg2XamYOmsH/mjdy44LNmPGdguqTCQNQkH16k0MsWYCWyBpqCfvH+fvVmwbmg6l1pDyUhkJhWXUmBAIHSuPPFfRSGgx0q+W1hQBGxAI+deVwFhhxDhqbq3caUJCkmswPWRbeU0d0qI+lawoRca8vHTci4twXA4rzJEeX19qvhtLaYlIqfLUFOJsgzOcgk9dDWiqFlpwI7a4my+2CtpSsyyI8ncGinWZqVPaNlaBrzgt8iA7EyMp/Sg22kwSdp0/wA+VaW4owNN8wpkmJ2Pah3hPLZxdu+055FpcHhKP4gAdfYzVcWVKdMWp7CFwZe+PZW6+pbAPuND+VTVVPlrh79taeE+goKVqyzGoMHp6zVsrmr2x0NsRtvFaWg/iSRQKxPCywy+DIKTlHprH60fqoHH3C7zqFm3Tn8RaSpPXTqNY6Cr+PkUNp/Ytzspt+//AOByqELLaZ99DMetFLBMPZuLO38VpC/5SPiSD+EVXuLeC1vW4UyB4qW0pKP6oABg96tfC1stq0YQ4Mq0oAUOxrc+VWk17MmdMG/G/D7ds9/LSENrEgJGk+1U61zKLpOqEmAeg6fpR24lwJN63kJykapI6VXOEeCC1avM3IGZxcyDOgGh/M00eRqVv6McdnXlJeZ7Lwzu04pPy3H51dqp3A3DD2Hu3AUpKmlkFBnXSdxGmhq41zZNcnoovREcWLy2jx/0mgPf3JVCBEqIGn5Uf8ewz+KYW1my5hEigxd8D37bighnOEK8qhGsbEa10ePaUtNiWtsnuIbFdn4KEECGUg+u8/cmunKdsuXdy8eicvzJH/xr5vsEv7ljxFtKD7YCcqiIWJ3EHQiveE7XEbV8qXbKKXPjylIM9FGTuKarTxcd9mJfLY95kNw5oAS4iPaD/eq5y7wht43iXEpVlR5VHXKZIMdP+KnOJsEvUu/ym1Pk65zEDXaJ/tUVh3CN+W7nMlbWaFQjKCsiRlGu1HKfxqdhp8t6Bw+z4bxT/Soj71p3AUJFsyEDKnw0QPkKA/8A9Pb+Z8BcA90z+etHbh1pxFsyl0Q4lCQodiBFTz0nrQ0IkaVKlXMOQPE2AfxKSpshL4SQhRAI3nWRQvxjh8sHPiTji/NCUI+A/MR+lG6uT9uhwALSlQGozAH86tGap6+hXKYFrbD3sVUhlhotWqI3HlA7noT2Aqz4ry/Tatl22fWkoCiUL8yDprppEnrRFQkAQAAOwrnd24dQpCtlCDWvPTrZnBaAFj6dNd6rTLcqBGpChp/nfaitj/LJ111xxt5ITl8iDJO2x6DXrTvl5wH4H866R/MB8iDGn+oxue1dOTyJa2hFDLxgdwpy3aWtstqKBKO3pSp/SrzywqbPX7aFpbUoBa/hB3Nd1qgE1nDjTiR56+U4FFJaUQiOkdapjx82Y3o0jSqG4QxU3do06fiKYV/uGhqVffS2kqUQANyaRrT0afS1gCSYAquXnHVk0rIp4T6a1UeYHHCHGlNW6uoCj39qF+QETOu+vX2/vXTj8fa3ROr/AEaVwzFmblOZpYUPSn1Z7wDFnbQpca1IIkdCNsp9/wBKOmCYw3dthbapkCR1SexqeXFwf8GmtkhUVjmPNWYBcOp2A3NStC/jy6BfWDBPlSn06zPSsw4+daYU9Istpxw0tQBSpIPUxVpQoEAjY0EWm8wGpknYfbpV95W35ctS2pedTK1I9cv4d/mPlVvIwTCTkWLb9lzpUq5vOhAJUQAOprkKFUuOKlMXS0OgeADlzD8O2p9NatyVAgEag7UK8YfzJdXKSM6p66dftFWTlbiZeskoXOdslIBmcv4d/TT5V1ZsKmJpf9JzW20XGlUFi/FLFqopcJkbwJqHXzLsx1X/ANpqCx2+0h+SLrVb4g4yYtDlJzK7DpVfxzmEhxlYYCgo6ZiNBQwuHi4ucxUd9dNdzJ61fF47fdCVf6D3gHETN4mW1CeqeoqYrP8Ab3S7UZ0qKHEmdN9P0q+YdzWty2kvJWlYAzACRPoR0NZl8dy/ibN79hEpVSGuaFir8Sh7g9p/Sp/h/iVi+zeConJGYEERO29QcUvaG2iYqPv8ZaYWlC1AKWYAp8tQAJOwoH8aY+Lm7UUmEo8oOvTtHWnxY+b0ZT0HALHeoPiHiZFmUhSVKzdRQr4ax91Ny0ho+IpUIGZSiBO/uQPyqV45wp62cK3A47bqJ1SQSkkaCDsJqiwyr1TM5PXQUMJxRu5bC2yCDuOo9DT2s8YHxK5aKDrcgTqk7KA/zejtgeLt3bKHUH4xMHcHYj60mXFwfXo2a2SNKlSqIwqVKlQBxung2hSlbAEms6Yhh5vLtTjKfK64UoSN1QdT/tn8qLXNfFCzaeGgwt0hA+dRvKrCEkruCPK3DLPsB5le5n7mr43wl0I+3ouHDGF/wNohpR1SCVHpJ1PyoUcbcZquny0gwygx6KI7+lGbE28zSxMSkiflWabhlTTqgrzZVHfbUnsafx0m22ZfQ/ZtgtMpTJ1nt6R3pmxqdY69P2rtZaqhRhPXr9uprkg5FjKdZ3MD867iQ6bBGm35VZuXN08i/S23ORUh0EaQATPpB61Xr98uNlat+47z1ot8teHE2rAezFSn0JUZGw3j13qHkWlOh4XZcTQc4nzKecUiFALJzHf/ADSirjt8GGHFnok/2oMN4tO6YmdT11P+fKp+HPbZuVnIXDiyqFZFqMheX57HaauXL5f8Ch1KwFqUrMpSYn77666VUG3go6xIEDT11rve4k62toNFEnQJUrvtBnT1B09q68kTU/InLafQXE8QsH8R9spn8qiOIcWQ82AjMSCCBlIBjpJqlfxWIo0NionvrH2FJGG4tdGAgMj3CfzJP2rkWPFL3yKbp/R2vboFMkFJ6pMSO4MaUz4Du7h29bLCVBqYc00KdfiP5dai8Vwd5jO0p0rWVoTuTv0BOu9GDhDAhY2yWplXxLPqd49BtT+RnXFJfZkT2cOKuE279EZi2uQc6d9Oh9KD3FnDP8A7kDxd8snSI+9aBWqASelATjC7/iH1Ln43cg/2pGv3IqHj1W/4PaR8cMcNXV82tTC0QhWUpUYO0jptFNsV4burNQFwgJBHlUDKTr6bGp7lPiP8PdJaVol9JT/6kk5T9JFGDE8NbuW1NupCkqBGv6djT1mqL79GKU0Z/CXrpzw2UFagBsJOm+m0Vyx/hG5sQlTuUFUgAKBO2u1G7hfhBjDitTZUoqAEqjQDoIFDbmXiHjvPEHytANp/3LP6AGtWZ3X8M46RX+EOFBiDymkvJGVAXMK12kQQDIJg9NOtFLhfl+bJ5LxuVqI3TBAVpAmSZihXwNemyv2Vk+RSsivZQE/nPyrRlSzVSY0pEXxQ0tdq6GzCykxWZ3SpKilW4MK9SK1LftZ21p7pI+1ZgxW1LTrqFA+VRAPbWR7zTeO+mjLLdwnxFaWbiFBlS1x5lq/B3ypGkROtOOI+YL76nEIUA0dBHbvNDxC67NOgCP8APb061f8AHO9i7Y/sUeM6lExJ3P3PyGtTmE8Rrt74FkjIIbSFTlyyATE7+tVJayDNfIzaKEDfY6/OtpbBGp8OxFu4SVNLCwDBI7jcU7oF8E8UmwZW4sq8MJyobGylqMkn1/enNrzAuXroeISlCSIabHmUTskk7CuN4Xvr0U5BrpVxs3FKQlS05VEAlMzHpPWlURgU87XyHLYdASfnBin2G8Z2+F2DCDKnFIz5U/6iTrXXnThJct0vJ3aP260Erm5U4QVdEhP0rriVcrZNvTLzxJzOuLpJQ2PCQdPU/Oqcy+QQoiffWaaqSRHY7eusfpX2iT/n+d6vMqfQjZO4Ox460oSCXFKAEKAEdRqNPfpFP7zBVTAHwyD5p1G+o9f8NQdm7lOh17jtrNWG1vVBEBUdp9RrVp7FYyuLbzJbQqc68okQY0iY0G/51oXCLQssNNkyUISkkegigPw5YG5vWUIJV5kqUemhlXyAG/rWhK4fJrb0VhdFE5r3JDCUJPxH8qDawoqAE+Qyf1+350b+Y7EtIXlCsqogz1EdOx1+VCFLR8R9IIGiJncz2quD/C1+zL9n0zc6ARBEkmd+0U74aLCrwG51bQjN7xqPfUx8qYptydAnMBv6etdlNZRp9Y19vQftXRU8lomnouuL8frdOVoFDcxIMEj36fSom2xt5pXiJWSoawSYV6VWXnwgba9B1P8AanmHOLKBnBB1O0D0gGsmIn4pGtt9hat8PYxNu2ugMhzJdMASSPwn51aqofJ+7z2rjf8A+t1QHsdR+tXyvMtNPRdeiD4yxDwLVxUwSIHzoOO2pyle4ZyJ91LOZX7VdOaWLp8RpknRJzrHoNY+cR86r7l0z/05CQtJecd8RYnUSdJ9hFdGJNSv6xK9jN2xUiztrpv4kOL27hZIo2YVepuGW3U7LSFD5ihngd/bqwrwlrAcClkJO85iR9RU9ytxCWnbYnVlUo/2K1H0MikyJud/pmy+y04/fi3t3HD+FJoJJtVPNOKV+FC7hz/cvRsfJNXbmxjCAG7YrCc5BX6JGp/L71AWGI25w+5hxJfuCcqAfNlGiEx+lbjWp3+wfsri8NK7BbyR5mnUn5FAo4cH4p/F2bLvUoAV7jQ/cUL+EMQtv4G6YecShSyICjGyI6+tS/JLFPK/akyUKzp16HQ/cD60ZFtP+BPsv3Etmt+2cQ0ooWUmCN6zbi7jmcoelLiDCiZkkdT+/rWpFnQxWduP7ou3Tnithp1J8sbKT0n19aPHftBZU81dlKCgVT55k7AR6D36U2mnDLUqCcyQO522rqJnOa6MtZlATHrv+VfCU679aKXB/LJSy26+pPgqAXAMqIOoG2lJdqfZqWyExjBwrDEuttrSltfxKOrmkFUdB0qqYNiptX2nmxKkEEhWoO/00ijdzSxFq2sFNDKCoZUJHT5UG+GOG3rxwBpBUdPZPqo9BSRW52zWuzSWEYgm5ZbeToFpCo7dx9aVfGBYYLa3aZmciQJ7nr96Vcb1sqVfmvh7z1pLQCgg5lpMwR1+Eg1nwVra4bzJUnuCKzvxTwZdW1wpOVS0qlQUhKssEkxoK6cFrWmTtFUR26bnbp7/ADpw22paREeURoBOpnWBr13/AEqTHCV4RIt3f+xX7VwXw9cp3YcH/oV+1X5L9i6Z63bONKStSIB1BKfKftEU6sGvFdbQ4oJQpQlXQa6k9tJqyYBw9d3tstkpUPCGZorBAmdUSRrVbVg12CQWHJEgjIr9qFaaabDQfuGuHbazTmt0/EPjJkke/QVN1ROUy7kW6230qCUEBvMCD6gTuBpV7rgvplV6Kvx9eJSx4e6lnT5daEAbSbh4JVKsgMDqRuPeDRX5hYG5cN+I2dW0rMdTp09aojXCV8yhHhtBxTg8RR2InXzEx5tdvSuvBcqdbJ0m2RbjiG4SVBKlDanDaYAMA5v+J6eu/enL1hfp+KxV02k+/emKmruf/s3YHTKr/wCNdf5Yf2T4s+FhCFpdU1nyKEg7H0PerNxelm7aaumoSfgWkGCkjoQNoqGVa37yMiLNaQSCSQrfvqBUvg/Ad0q3eLhLbijKUaeaAd+06CoZLjkqTHSetHTlLfJafuGlKA8TKpOu5Egj31or0ARwViQhYYUCDIIIn6TRV4Dduw14d20pKkjRwkeb0gbEVzZ1LfJMed+mVHmtw45n/ikgqREKAElPrp0ofNO5W3IQlUgDMRJTrIKSNpiJ9a0stIIgiQaF/G3LYkqesgJOq2ZgH1T2PpTYs3XGjKn7QPcLukpMr+EbgaT/AH+VW/lgl12/8VIUGglQV2iPKD3M6xULwpwS/dvZVIU2hJ86lJIj0E7qo5YRhbdq0Gmk5Uj6k9ST1NNmzLXFGTP2DfnHws48BdNAqyCFJG8dTQhV5MikZkqACpJjWd09Y2+YNayUmRB2oS8weWpKjcWicw1K2Zj1JR29qTFl64sap+wQFWaZkknf86vvKSxeF6hSArKJ8QjYJg7n3jSvngvl+9dLlaS22D5lqBHySDuaOGD4S1aNhtlISkb9ye5PU02XIktIyZH9VXjbghnEka+R5I8rgH2PcVaqVcqbT2ihny45YXzZP8tKwnWQoQR9ZqluNqSopUCFAkGeh6zWtqofHPLdq+JdZIaf6n8KveNj610Rn/8AQjj9ACVoY39qtGF8wb22aS0lYyAQnMJIHTXtXHEuBb62V5mVED8SRmT9qbWnCt08rRlwknog/tAq7csTTGl5iT165mdWVnrOwHpR35WYGbW1zqELeIVHUJHw/qfnUDwTyy8MpcugABqGxrJ/1Ht6UUgIrmy5E+kPKPaVKlUBxUqVKgBVQ+NOYqLFzwkIzr666CrDxLxEzZtKUtYCoMDrPSs34tiKrh5bi9So/wDFXw4+XbEqtBs4Q5lN3jgadR4S1fDr5Se096vxNZWs1qUpABOh01Omsj0AnWjNivErjiBbsrEoQn+IfPwpgebXqo9q3JiW/iE112W/DOIGbh1xptUrbMKH7d6laAeIMO2LjN8ylSWgoZSsnM5/UpQ6A9KOeG3qX2kOo+FaQofMVPJCntGp7HNKlSqYwqVeKVAk0LeOuPVSpm2MBOil/tTxDp6Rjegg3+PW7H/mOpT7kU3t+K7RasoeRm7Ex+dZ3ccccUVKC1H6n701SrNM5pG2nWRvPSJ+cV0Lx5/YnNmqkLChIII9K+qz9hXGD1nAZUtSfLo4dNtdJMa9Zop8D8aoxAKSoBDqd0yNfUd6leGp7GVJlupUq8JqIxUuOON28NABTncVskfrVf4Z5sJuHQ2814YVsuZSOgnsJIE+tULmhiPj36tJyQkdjVXCipSQUgQBsIkbyfrXXOGePZN09msga9qAwS58DDmlrVnyspJI1nTT9qDuO80Lt1w+ErwkAmAACTHeahON0+h3WjQFe1VuAeLEYkwTBS4jRaTv6K9j+lWmkaaemaKlSpVgHleLUAJOwpLUAJOgFCnj/maG8zFsApWoUo7D96aIdPoxvRcbvj2xaJCn0yNNNaaJ5mYedA99jWeH3s4G+aTOumpnQRpufrXNSYO8/wCetdP4JE5s0/hfGFncmG30E9pg/ep0GsjAgAGTm6R017+07VojlXizt1ZAu65DkSvqoAdfUHSpZMSlbQ01suNKvaVRGPKp3H3GyMPRlSQp5Q8qe3qauVDbmRy9N4TcMEB0fEFGAQO3Y0+Pjy+Rj3roEOK4k5cuFxxeckmCdvkDsK5sslJ0UkHLMz6TAI2PT3po8gtqKDukkGPSu6Eg7KkwOh67jXtXoLRE74esBXmBInWPi9Ync1cMK4ot86UusqDLZlDQ2J/rcP4z6VEu8GXItk3cFTSpJjVYH9RHUVL4Hy/Vethxi5bUn3UCPcRoanVQ/YyTHPG3HzV80GUNEDuYEVO8tuNmGrZu3eXlWlSgmdo3GvzqrcUcvlWLSXFPJUpSgkJAOsmNzUnwTwALxtTrjpRCsqSnc5dzr02ip1+Ph/DVvYZkqkSNjXtR1kymzYyrdUtKB8bhBP1oS8Z8yXHFqbtl5EJ0zDc+x7VCMbp9Dt6CrxOw67brQwQHFCASaHHCvBP8S4oOZgwyopPRTq/xGe0/aqGxxTcplX8S6DEjWdZ6zsN6krXmXfIEeID6qT+1XWKpWkxOSYV+LHmsNtClhpKVqBCQlOu2p7mgIu5JKidSrc+s0+xziq5viPEMkbBIqCWv69arjngu/YtPZP4Dgj98ooYTmUASRpt7nSiZy94FftrhL9wEpyAhKZBJMRrl0/WonkQv+a+OuQf+6jLUM2R7cjzK9iqB43xBVvZPOJ+IJMVPVWuYgBsH5/pNQj/SGfozU+6VElWqjJUZmTP2rth14lpwKKc6QQSNiR29KapI009/7bRpH0p1b4a46CW0KVEkwCSAOunSvQevskXvHuaTjrfgsMpbbyhOvQRsIofOLghaVGQQZnXNvI679a+27ZSiBljvTq7slMlIUnKpcFJVAGXYHzaQe57UspLpAyU4M4pdsrptwqKmwClY/wBBMq9yCSfrWlLW4S6hK0GUqAII6g7VkkgrMACQIAAGse259aN3JLGFuW6rdckN+ZCugBPwzUc8dchpf0E2lSrjePhtClnZIJrlKA45vcXm3R/DtGHFjzEdBQReUNYMg667/WKk+J8XVd3DqySQVnKOnau/DfDbt44lCElR7dAO6j0Fd0yokk3tkKhkq+EGvq9cWtRUsyo7/T00rQvDPLu3tUgugPOeo8g9k9fc1Acf8ulXDgeYGZRITkGVKUjv0pVmls3iwMWjYUtKT1MftWjuXnDKrBghS8xchWUfCnTp3PrQV444fTYltsqCnSCVhOw7CpLg7ju8tyhClZ2QQDmBJA6x30oyJ3PQJ6ZoSlTXDr1L7SHUTlWJEgg/SlXGUHVVXmTi5tbFxSfiIyj56VaqjOIsHReMLZcEhQppaTWzGZbYeU2oLgGc28GZBSrTvqa88YIWSics+XNExOkxpPtXfG8MXaPraWIKTp6joaatDMoT1Py+legSLVa8f34EJc8iE6jICAnQCR0GoHzr5wfiC4YuQ40A26rVTY0QvWIKfwKMH/DUbxFgL1plU434Yc1Sn76CSQPc064PtTcvstZQJcAkDzbyZO5gTv8ApSfHWzey28QcV/8AUVoOUoFukrcSf69kp/7vyop8GYebezZQfiy5le6tT+dROIcBMrum30ADz5ngZ88fD6b1ca5btNJIdIqvMTBHry2KGV5SNSO46is4vMrQrKpJBHQ76VqbiHEf4a3cdAzFCSYrMGNYmbp5byhClmYHSreO3oWzih5OYFSZEypIMCOwOpFcCa9ZbzKA71ck8t7xTKHm0BaHEyAIzAdND+lWdJexdFPSoAfiC5EEER1mes7feuRNS+M8O3NoAp5paAdJUIFRegjWf8/z6VqewCryKZIedMaeH+ahH5UaKpnKqyaRZIdbHnd+MnuDEew/WrnXDke6Kz6FQ2514t4VslrX+YYMadKJNUzmbwr/ANQtyU/+Y3Kk+um1ZjaVLYV6M6LXPQDQDQdhH1qzcJ8ZuYeFeG0lSlCJM7doiq8U+GpSToQCk6de2u2vWuuHWxcWEBMqVoBrJJ2iOvp6V3NJrskXO35gpKvFcsrZSgdYgK94I1qz42bXHrFb7f8ALfZExpIjoQN0mhVjWDO2igl1CkEiQFCDVl5btrccdAJJLKwR3ASAkew0+lTqVrkjU/opzywYAAEf5vRg5D3mj7X+1Y+4P6UJnLFYUpKkqSpMSCCInYHsTRe5GsoKXlR/MTlAVr8J3Ee4ozf5CfYUblwpSpQEkCQO9APjTmDdurWzBZAJBRGseprQFUXmJwGzeoU8mG30ic/RUdFd/eufFUp9j0gM8HYCu+fDaPiPfYDqo1ovhzAWrFoNtjX8Sjuo9z+1ALgLHE4deZ3phIWkxr0gfeKsXE3Nt5yUW6PDB/ETJ+21WyTVPS9Cy0g1puUFRSFDMNxOtVXjbjlmwQQFBTp2SP1oCscS3La1uJdUFrACjMmPntUe88XCVLUVKO5Mk1k4En2DseYniC7t8rcMqVHfT60beV3CrbTCbhxALi/gkTlT0Inqd6DHC+GKuH0ISNVKCR89z8hWorVgNoShOyUhI+QijPWlpGyjqBSpV7XKOcbq5Q0kqWoJSNyaod1zVtkXQZiW/wAToOg/tUxzBwBy+t8iFlKR5lADVQGsD1NCC25Y3qwCGiAdRJSD8wTIq2OYa3TFbf0S3NPHcPvI8Ikvp2WkaH0PcUMqvL/K2/Rs0Feykn9aZHl9fJOtu58h+1dE1KWkxGmfXFOMm7s7QHVbQKVH0GiSfkQKt3JLBsy1XB1DYgf7lb/QfnVdxDlveIYS6EKJUYLQBKgOhIHtX3wy5iWFuABpwNqMqQUKIPcjTeKV6c6TNXs0HSpphd8m4aS4kKAUNlJIProad1xlBtiVqHmltnZSSKy7jOGm1ultK0yqMe3StV0H+bvCTi3RdtJBSAPE776GOtXwVp6YtIG11alp1AjykJUNP6hrr8jWoMMA8FuNsiY/7RQSx/hZ120tbtsSENgODWdFQDHWjRgZ/wDDszv4aP8A2ijM00jJIvjvBheWjiPxASn3FZjdbKSUkQQSDWvSJoEcyOCXWLhT7aZZcOsbg77DppW4L10wpFr5F4jntXWidW1gj2UP3H3om0HOV1k9YX/hOpIS81KTrBEZkn0OhFGOp5V8hp9HytYSJJgVX7PjK0efVbpdGdO87euuxqv82mLtbQ8BRQ0kFTigY9h8zQlsuFbtxQU2y6TvOVWvrMDQ00Y5a22Y2yxc18KtvF8a3eQVHRbeYaeo/aqBaOqQtCwSCFAg+o9fpU5d8F3zc5mHfXyqP5VHf9GeBAUhQjuk/tXTOta2Iy+82Fi5t7O6HxLQJ+mv3pzyJYl51X9Lf5q/tTfiXhe7VhtssA5WkqKka5gFExp7GqxwhjN1hjpcbRKFQFpOxE9+hpNbjSN+wzcU8BtXSi63CH1KQVKJOUhJ6gaTFS+D8ON2rzrrenipSCgABIy9R705wLFm7tlLrZBB3HY9QfWpCuV0/TH0j2qBzguH0Wo8KQ2T/NUncJ6xqKv1R+PYQi8ZUy5OVQgxvRD1SYP0ZScI0idtZPXr0pEzGlFQ8nXi4qFtpRmOUlSiYnTSO1VrivgG5w8hRCXGpAzjaexG9dqyS+tk9Mp1Om2S5lAEADeI6zr3oi8E8uP41suuKLaZgeXVXcidhRIwTgK0tSFBBcWNivWPZO1JWZI1SV7lRwgWB/EuphRENpO4B3UexPSiVXle1y1Tp7HS0KlXle0pp5XtKlQAqVKlQAqVKlQAqVKlQAq8InelSoAQSIiNK9pUqAFXhFKlQAso3jWvaVKgD4cQFAggEHcESK+gKVKgD2vkoB3ApUqAPqK5KtkEQUJI7QKVKgD6baSkQkADsAB+VfVKlQAqVKlQAq+HmkrEKAUOxAI+hpUqAPtKQNAIA6UqVKgBUq9pUAeUqVKgD//Z"/>
          <p:cNvSpPr>
            <a:spLocks noChangeAspect="1" noChangeArrowheads="1"/>
          </p:cNvSpPr>
          <p:nvPr/>
        </p:nvSpPr>
        <p:spPr bwMode="auto">
          <a:xfrm>
            <a:off x="155575" y="-2065338"/>
            <a:ext cx="5734050" cy="43053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24582" name="Picture 6" descr="http://www.marieclaire.it/var/marieclaire/storage/images/bozze/oroscopo-del-mese-di-dicembre/oroscopo-di-dicembre/14385186-1-ita-IT/Oroscopo-di-dicembre_main_image_objec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A0A6C6"/>
              </a:clrFrom>
              <a:clrTo>
                <a:srgbClr val="A0A6C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9554" y="4857760"/>
            <a:ext cx="2662248" cy="1998898"/>
          </a:xfrm>
          <a:prstGeom prst="rect">
            <a:avLst/>
          </a:prstGeom>
          <a:noFill/>
        </p:spPr>
      </p:pic>
      <p:sp>
        <p:nvSpPr>
          <p:cNvPr id="14" name="CasellaDiTesto 13"/>
          <p:cNvSpPr txBox="1"/>
          <p:nvPr/>
        </p:nvSpPr>
        <p:spPr>
          <a:xfrm>
            <a:off x="5429256" y="4714884"/>
            <a:ext cx="34290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solidFill>
                  <a:srgbClr val="FFFF00"/>
                </a:solidFill>
              </a:rPr>
              <a:t>“DISCORSO SULLE STELLE”</a:t>
            </a:r>
            <a:endParaRPr lang="it-IT" sz="2200" b="1" dirty="0">
              <a:solidFill>
                <a:srgbClr val="FFFF00"/>
              </a:solidFill>
            </a:endParaRPr>
          </a:p>
        </p:txBody>
      </p:sp>
      <p:pic>
        <p:nvPicPr>
          <p:cNvPr id="24584" name="Picture 8" descr="http://montezaga.files.wordpress.com/2012/07/sapienti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5984" y="1714488"/>
            <a:ext cx="1929514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 animBg="1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 NOSTRA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STELLA!</a:t>
            </a:r>
          </a:p>
        </p:txBody>
      </p:sp>
      <p:sp>
        <p:nvSpPr>
          <p:cNvPr id="5" name="Rettangolo 4"/>
          <p:cNvSpPr/>
          <p:nvPr/>
        </p:nvSpPr>
        <p:spPr>
          <a:xfrm>
            <a:off x="2714612" y="138334"/>
            <a:ext cx="642938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2500" b="1" dirty="0" smtClean="0"/>
              <a:t>La stella più vicina alla Terra è il Sole, sorgente di gran parte dell'energia del nostro pianeta. </a:t>
            </a:r>
            <a:endParaRPr lang="it-IT" sz="2500" b="1" dirty="0"/>
          </a:p>
        </p:txBody>
      </p:sp>
      <p:sp>
        <p:nvSpPr>
          <p:cNvPr id="7" name="Rettangolo 6"/>
          <p:cNvSpPr/>
          <p:nvPr/>
        </p:nvSpPr>
        <p:spPr>
          <a:xfrm>
            <a:off x="0" y="214311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 smtClean="0"/>
              <a:t>la sua vicinanza (150 milioni di km ) fa sì che sul nostro pianeta arrivi una quantità di luce tale che, nell'emisfero in cui esso è visibile, le altre stelle sono oscurate</a:t>
            </a:r>
            <a:endParaRPr lang="it-IT" sz="2400" b="1" dirty="0"/>
          </a:p>
        </p:txBody>
      </p:sp>
      <p:sp>
        <p:nvSpPr>
          <p:cNvPr id="8" name="Freccia in giù 7"/>
          <p:cNvSpPr/>
          <p:nvPr/>
        </p:nvSpPr>
        <p:spPr>
          <a:xfrm>
            <a:off x="3714744" y="1071546"/>
            <a:ext cx="1214446" cy="107157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arrotondato 8"/>
          <p:cNvSpPr/>
          <p:nvPr/>
        </p:nvSpPr>
        <p:spPr>
          <a:xfrm>
            <a:off x="71406" y="4764543"/>
            <a:ext cx="5143536" cy="1379101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2500" b="1" dirty="0" smtClean="0">
                <a:solidFill>
                  <a:schemeClr val="tx1"/>
                </a:solidFill>
              </a:rPr>
              <a:t>La distanza tra il Sole e la stella più vicina è 30 milioni di volte maggiore del diametro del Sole!!!</a:t>
            </a:r>
            <a:endParaRPr lang="it-IT" sz="2500" b="1" dirty="0">
              <a:solidFill>
                <a:schemeClr val="tx1"/>
              </a:solidFill>
            </a:endParaRPr>
          </a:p>
        </p:txBody>
      </p:sp>
      <p:sp>
        <p:nvSpPr>
          <p:cNvPr id="11" name="Preparazione 10"/>
          <p:cNvSpPr/>
          <p:nvPr/>
        </p:nvSpPr>
        <p:spPr>
          <a:xfrm>
            <a:off x="6215074" y="4929198"/>
            <a:ext cx="2857488" cy="1000132"/>
          </a:xfrm>
          <a:prstGeom prst="flowChartPreparation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/>
                </a:solidFill>
              </a:rPr>
              <a:t>L’UNIVERSO è PRATICAMENTE VUOTO!</a:t>
            </a: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10" name="Freccia a destra 9"/>
          <p:cNvSpPr/>
          <p:nvPr/>
        </p:nvSpPr>
        <p:spPr>
          <a:xfrm>
            <a:off x="5286380" y="5214950"/>
            <a:ext cx="857256" cy="42862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1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571472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COME SI STUDIA UNA</a:t>
            </a:r>
            <a:r>
              <a:rPr kumimoji="0" lang="it-IT" sz="44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STELLA</a:t>
            </a:r>
            <a:endParaRPr kumimoji="0" lang="it-IT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Nuvola 4"/>
          <p:cNvSpPr/>
          <p:nvPr/>
        </p:nvSpPr>
        <p:spPr>
          <a:xfrm>
            <a:off x="357158" y="1071546"/>
            <a:ext cx="1857388" cy="1714512"/>
          </a:xfrm>
          <a:prstGeom prst="cloud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 smtClean="0">
                <a:solidFill>
                  <a:schemeClr val="tx1"/>
                </a:solidFill>
              </a:rPr>
              <a:t>COLORE</a:t>
            </a:r>
            <a:endParaRPr lang="it-IT" sz="2000" b="1" dirty="0">
              <a:solidFill>
                <a:schemeClr val="tx1"/>
              </a:solidFill>
            </a:endParaRPr>
          </a:p>
        </p:txBody>
      </p:sp>
      <p:sp>
        <p:nvSpPr>
          <p:cNvPr id="6" name="Nuvola 5"/>
          <p:cNvSpPr/>
          <p:nvPr/>
        </p:nvSpPr>
        <p:spPr>
          <a:xfrm>
            <a:off x="2071670" y="1000108"/>
            <a:ext cx="2500330" cy="1785950"/>
          </a:xfrm>
          <a:prstGeom prst="cloud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/>
                </a:solidFill>
              </a:rPr>
              <a:t>TEMPERATURA</a:t>
            </a: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7" name="Nuvola 6"/>
          <p:cNvSpPr/>
          <p:nvPr/>
        </p:nvSpPr>
        <p:spPr>
          <a:xfrm>
            <a:off x="4357686" y="1142984"/>
            <a:ext cx="2143140" cy="1714512"/>
          </a:xfrm>
          <a:prstGeom prst="cloud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/>
                </a:solidFill>
              </a:rPr>
              <a:t>DIMENSIONI</a:t>
            </a: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8" name="Nuvola 7"/>
          <p:cNvSpPr/>
          <p:nvPr/>
        </p:nvSpPr>
        <p:spPr>
          <a:xfrm>
            <a:off x="6286512" y="785794"/>
            <a:ext cx="2428892" cy="1928826"/>
          </a:xfrm>
          <a:prstGeom prst="cloud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 smtClean="0">
                <a:solidFill>
                  <a:schemeClr val="tx1"/>
                </a:solidFill>
              </a:rPr>
              <a:t>LUMINOSITA’</a:t>
            </a:r>
            <a:endParaRPr lang="it-IT" sz="2000" b="1" dirty="0">
              <a:solidFill>
                <a:schemeClr val="tx1"/>
              </a:solidFill>
            </a:endParaRPr>
          </a:p>
        </p:txBody>
      </p:sp>
      <p:sp>
        <p:nvSpPr>
          <p:cNvPr id="9" name="Freccia in giù 8"/>
          <p:cNvSpPr/>
          <p:nvPr/>
        </p:nvSpPr>
        <p:spPr>
          <a:xfrm>
            <a:off x="3857620" y="2857496"/>
            <a:ext cx="928694" cy="121444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arrotondato 10"/>
          <p:cNvSpPr/>
          <p:nvPr/>
        </p:nvSpPr>
        <p:spPr>
          <a:xfrm>
            <a:off x="642910" y="4143380"/>
            <a:ext cx="7786742" cy="242889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2400" b="1" dirty="0" smtClean="0"/>
          </a:p>
          <a:p>
            <a:pPr algn="ctr">
              <a:buFont typeface="Arial" pitchFamily="34" charset="0"/>
              <a:buChar char="•"/>
            </a:pPr>
            <a:r>
              <a:rPr lang="it-IT" sz="2400" b="1" dirty="0"/>
              <a:t> </a:t>
            </a:r>
            <a:r>
              <a:rPr lang="it-IT" sz="2400" b="1" dirty="0" smtClean="0"/>
              <a:t>La distanza gioca un ruolo fondamentale!</a:t>
            </a:r>
          </a:p>
          <a:p>
            <a:pPr algn="ctr">
              <a:buFont typeface="Arial" pitchFamily="34" charset="0"/>
              <a:buChar char="•"/>
            </a:pPr>
            <a:r>
              <a:rPr lang="it-IT" sz="2400" b="1" dirty="0" smtClean="0"/>
              <a:t> Si sono studiati metodi per fingere che le stelle siano tutte poste alla stessa distanza (Magnitudo Reale e Apparente)</a:t>
            </a:r>
          </a:p>
          <a:p>
            <a:pPr algn="ctr">
              <a:buFont typeface="Arial" pitchFamily="34" charset="0"/>
              <a:buChar char="•"/>
            </a:pPr>
            <a:r>
              <a:rPr lang="it-IT" sz="2400" b="1" dirty="0"/>
              <a:t> L</a:t>
            </a:r>
            <a:r>
              <a:rPr lang="it-IT" sz="2400" b="1" dirty="0" smtClean="0"/>
              <a:t>’unico modo per ottenere informazioni era studiare la luce che emettono</a:t>
            </a:r>
          </a:p>
          <a:p>
            <a:pPr algn="ctr"/>
            <a:endParaRPr lang="it-IT" sz="2400" b="1" dirty="0"/>
          </a:p>
        </p:txBody>
      </p:sp>
      <p:graphicFrame>
        <p:nvGraphicFramePr>
          <p:cNvPr id="10" name="Tabella 9"/>
          <p:cNvGraphicFramePr>
            <a:graphicFrameLocks noGrp="1"/>
          </p:cNvGraphicFramePr>
          <p:nvPr/>
        </p:nvGraphicFramePr>
        <p:xfrm>
          <a:off x="5072066" y="3286124"/>
          <a:ext cx="2571768" cy="73152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904992"/>
                <a:gridCol w="666776"/>
              </a:tblGrid>
              <a:tr h="345758">
                <a:tc>
                  <a:txBody>
                    <a:bodyPr/>
                    <a:lstStyle/>
                    <a:p>
                      <a:r>
                        <a:rPr lang="it-IT" b="1" dirty="0"/>
                        <a:t>Magnitudine app.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b="1" dirty="0"/>
                        <a:t>-</a:t>
                      </a:r>
                      <a:r>
                        <a:rPr lang="it-IT" b="1" dirty="0" smtClean="0"/>
                        <a:t>1,46</a:t>
                      </a:r>
                      <a:endParaRPr lang="it-IT" b="1" dirty="0"/>
                    </a:p>
                  </a:txBody>
                  <a:tcPr anchor="ctr"/>
                </a:tc>
              </a:tr>
              <a:tr h="361475">
                <a:tc>
                  <a:txBody>
                    <a:bodyPr/>
                    <a:lstStyle/>
                    <a:p>
                      <a:r>
                        <a:rPr lang="it-IT" b="1" dirty="0"/>
                        <a:t>Magnitudine </a:t>
                      </a:r>
                      <a:r>
                        <a:rPr lang="it-IT" b="1" dirty="0" err="1"/>
                        <a:t>ass</a:t>
                      </a:r>
                      <a:r>
                        <a:rPr lang="it-IT" b="1" dirty="0"/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b="1" dirty="0"/>
                        <a:t>1,40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2" name="Rettangolo arrotondato 11"/>
          <p:cNvSpPr/>
          <p:nvPr/>
        </p:nvSpPr>
        <p:spPr>
          <a:xfrm>
            <a:off x="7715272" y="3429000"/>
            <a:ext cx="1071570" cy="42862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 smtClean="0"/>
              <a:t>SIRIO</a:t>
            </a:r>
            <a:endParaRPr lang="it-IT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7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609600" y="-28577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SPETTRI STELLARI</a:t>
            </a:r>
          </a:p>
        </p:txBody>
      </p:sp>
      <p:pic>
        <p:nvPicPr>
          <p:cNvPr id="7170" name="Picture 2" descr="http://www.vialattea.net/spaw/image/astronomia/fig%205-5%20spettro%20di%20assorbimen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06" y="714348"/>
            <a:ext cx="4500594" cy="2247348"/>
          </a:xfrm>
          <a:prstGeom prst="rect">
            <a:avLst/>
          </a:prstGeom>
          <a:noFill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1357290"/>
            <a:ext cx="44291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CasellaDiTesto 6"/>
          <p:cNvSpPr txBox="1"/>
          <p:nvPr/>
        </p:nvSpPr>
        <p:spPr>
          <a:xfrm>
            <a:off x="4714876" y="2314502"/>
            <a:ext cx="4286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smtClean="0"/>
              <a:t>SPETTRO DEL SOLE</a:t>
            </a:r>
            <a:endParaRPr lang="it-IT" sz="3200" b="1" dirty="0"/>
          </a:p>
        </p:txBody>
      </p:sp>
      <p:sp>
        <p:nvSpPr>
          <p:cNvPr id="8" name="Rettangolo arrotondato 7"/>
          <p:cNvSpPr/>
          <p:nvPr/>
        </p:nvSpPr>
        <p:spPr>
          <a:xfrm>
            <a:off x="214282" y="3071802"/>
            <a:ext cx="8715436" cy="714380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 smtClean="0">
                <a:solidFill>
                  <a:schemeClr val="tx1"/>
                </a:solidFill>
              </a:rPr>
              <a:t>lo studio dello spettro ci fornisce informazioni su: temperatura, età, dimensioni, velocità, composizione chimica. </a:t>
            </a:r>
            <a:endParaRPr lang="it-IT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9" name="Tabella 8"/>
          <p:cNvGraphicFramePr>
            <a:graphicFrameLocks noGrp="1"/>
          </p:cNvGraphicFramePr>
          <p:nvPr/>
        </p:nvGraphicFramePr>
        <p:xfrm>
          <a:off x="0" y="4643446"/>
          <a:ext cx="9144000" cy="210312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524000"/>
                <a:gridCol w="1524000"/>
                <a:gridCol w="1524000"/>
                <a:gridCol w="1524000"/>
                <a:gridCol w="1619272"/>
                <a:gridCol w="1428728"/>
              </a:tblGrid>
              <a:tr h="1785950">
                <a:tc>
                  <a:txBody>
                    <a:bodyPr/>
                    <a:lstStyle/>
                    <a:p>
                      <a:pPr algn="ctr"/>
                      <a:r>
                        <a:rPr lang="it-IT" sz="2200" dirty="0" smtClean="0"/>
                        <a:t>STELLE AZZURRE</a:t>
                      </a:r>
                    </a:p>
                    <a:p>
                      <a:pPr algn="ctr"/>
                      <a:endParaRPr lang="it-IT" sz="2200" dirty="0" smtClean="0"/>
                    </a:p>
                    <a:p>
                      <a:pPr algn="ctr"/>
                      <a:r>
                        <a:rPr lang="it-IT" sz="2200" dirty="0" smtClean="0"/>
                        <a:t>20 000 – </a:t>
                      </a:r>
                    </a:p>
                    <a:p>
                      <a:pPr algn="ctr"/>
                      <a:r>
                        <a:rPr lang="it-IT" sz="2200" dirty="0" smtClean="0"/>
                        <a:t>50 000</a:t>
                      </a:r>
                      <a:r>
                        <a:rPr lang="it-IT" sz="2200" baseline="0" dirty="0" smtClean="0"/>
                        <a:t>°C</a:t>
                      </a:r>
                      <a:endParaRPr lang="it-IT" sz="2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200" dirty="0" smtClean="0"/>
                        <a:t>STELLE CELESTI</a:t>
                      </a:r>
                    </a:p>
                    <a:p>
                      <a:pPr algn="ctr"/>
                      <a:endParaRPr lang="it-IT" sz="2200" dirty="0" smtClean="0"/>
                    </a:p>
                    <a:p>
                      <a:pPr algn="ctr"/>
                      <a:r>
                        <a:rPr lang="it-IT" sz="2200" dirty="0" smtClean="0"/>
                        <a:t>10 000 – </a:t>
                      </a:r>
                    </a:p>
                    <a:p>
                      <a:pPr algn="ctr"/>
                      <a:r>
                        <a:rPr lang="it-IT" sz="2200" dirty="0" smtClean="0"/>
                        <a:t>20 000</a:t>
                      </a:r>
                      <a:r>
                        <a:rPr lang="it-IT" sz="2200" baseline="0" dirty="0" smtClean="0"/>
                        <a:t>°C</a:t>
                      </a:r>
                      <a:endParaRPr lang="it-IT" sz="22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200" dirty="0" smtClean="0"/>
                        <a:t>STELLE BIANCHE</a:t>
                      </a:r>
                    </a:p>
                    <a:p>
                      <a:pPr algn="ctr"/>
                      <a:endParaRPr lang="it-IT" sz="2200" dirty="0" smtClean="0"/>
                    </a:p>
                    <a:p>
                      <a:pPr algn="ctr"/>
                      <a:r>
                        <a:rPr lang="it-IT" sz="2200" dirty="0" smtClean="0"/>
                        <a:t>6</a:t>
                      </a:r>
                      <a:r>
                        <a:rPr lang="it-IT" sz="2200" baseline="0" dirty="0" smtClean="0"/>
                        <a:t> </a:t>
                      </a:r>
                      <a:r>
                        <a:rPr lang="it-IT" sz="2200" dirty="0" smtClean="0"/>
                        <a:t>000</a:t>
                      </a:r>
                      <a:r>
                        <a:rPr lang="it-IT" sz="2200" baseline="0" dirty="0" smtClean="0"/>
                        <a:t> – </a:t>
                      </a:r>
                    </a:p>
                    <a:p>
                      <a:pPr algn="ctr"/>
                      <a:r>
                        <a:rPr lang="it-IT" sz="2200" baseline="0" dirty="0" smtClean="0"/>
                        <a:t>10 </a:t>
                      </a:r>
                      <a:r>
                        <a:rPr lang="it-IT" sz="2200" dirty="0" smtClean="0"/>
                        <a:t>000</a:t>
                      </a:r>
                      <a:r>
                        <a:rPr lang="it-IT" sz="2200" baseline="0" dirty="0" smtClean="0"/>
                        <a:t>°C</a:t>
                      </a:r>
                      <a:endParaRPr lang="it-IT" sz="2200" dirty="0" smtClean="0"/>
                    </a:p>
                    <a:p>
                      <a:pPr algn="ctr"/>
                      <a:endParaRPr lang="it-IT" sz="2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200" dirty="0" smtClean="0"/>
                        <a:t>STELLE GIALLE</a:t>
                      </a:r>
                    </a:p>
                    <a:p>
                      <a:pPr algn="ctr"/>
                      <a:endParaRPr lang="it-IT" sz="2200" dirty="0" smtClean="0"/>
                    </a:p>
                    <a:p>
                      <a:pPr algn="ctr"/>
                      <a:r>
                        <a:rPr lang="it-IT" sz="2200" baseline="0" dirty="0" smtClean="0"/>
                        <a:t>5 </a:t>
                      </a:r>
                      <a:r>
                        <a:rPr lang="it-IT" sz="2200" dirty="0" smtClean="0"/>
                        <a:t>000</a:t>
                      </a:r>
                      <a:r>
                        <a:rPr lang="it-IT" sz="2200" baseline="0" dirty="0" smtClean="0"/>
                        <a:t> – </a:t>
                      </a:r>
                    </a:p>
                    <a:p>
                      <a:pPr algn="ctr"/>
                      <a:r>
                        <a:rPr lang="it-IT" sz="2200" baseline="0" dirty="0" smtClean="0"/>
                        <a:t>6 </a:t>
                      </a:r>
                      <a:r>
                        <a:rPr lang="it-IT" sz="2200" dirty="0" smtClean="0"/>
                        <a:t>000</a:t>
                      </a:r>
                      <a:r>
                        <a:rPr lang="it-IT" sz="2200" baseline="0" dirty="0" smtClean="0"/>
                        <a:t>°C</a:t>
                      </a:r>
                      <a:endParaRPr lang="it-IT" sz="2200" dirty="0" smtClean="0"/>
                    </a:p>
                    <a:p>
                      <a:pPr algn="ctr"/>
                      <a:endParaRPr lang="it-IT" sz="2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200" dirty="0" smtClean="0"/>
                        <a:t>STELLE ARANCIONI</a:t>
                      </a:r>
                    </a:p>
                    <a:p>
                      <a:pPr algn="ctr"/>
                      <a:endParaRPr lang="it-IT" sz="2200" dirty="0" smtClean="0"/>
                    </a:p>
                    <a:p>
                      <a:pPr algn="ctr"/>
                      <a:r>
                        <a:rPr lang="it-IT" sz="2200" baseline="0" dirty="0" smtClean="0"/>
                        <a:t>4 </a:t>
                      </a:r>
                      <a:r>
                        <a:rPr lang="it-IT" sz="2200" dirty="0" smtClean="0"/>
                        <a:t>000</a:t>
                      </a:r>
                      <a:r>
                        <a:rPr lang="it-IT" sz="2200" baseline="0" dirty="0" smtClean="0"/>
                        <a:t> – </a:t>
                      </a:r>
                    </a:p>
                    <a:p>
                      <a:pPr algn="ctr"/>
                      <a:r>
                        <a:rPr lang="it-IT" sz="2200" baseline="0" dirty="0" smtClean="0"/>
                        <a:t>5 </a:t>
                      </a:r>
                      <a:r>
                        <a:rPr lang="it-IT" sz="2200" dirty="0" smtClean="0"/>
                        <a:t>000</a:t>
                      </a:r>
                      <a:r>
                        <a:rPr lang="it-IT" sz="2200" baseline="0" dirty="0" smtClean="0"/>
                        <a:t>°C</a:t>
                      </a:r>
                      <a:endParaRPr lang="it-IT" sz="22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200" dirty="0" smtClean="0"/>
                        <a:t>STELLE ROSSE</a:t>
                      </a:r>
                    </a:p>
                    <a:p>
                      <a:pPr algn="ctr"/>
                      <a:endParaRPr lang="it-IT" sz="2200" dirty="0" smtClean="0"/>
                    </a:p>
                    <a:p>
                      <a:pPr algn="ctr"/>
                      <a:r>
                        <a:rPr lang="it-IT" sz="2200" baseline="0" dirty="0" smtClean="0"/>
                        <a:t>3 </a:t>
                      </a:r>
                      <a:r>
                        <a:rPr lang="it-IT" sz="2200" dirty="0" smtClean="0"/>
                        <a:t>000</a:t>
                      </a:r>
                      <a:r>
                        <a:rPr lang="it-IT" sz="2200" baseline="0" dirty="0" smtClean="0"/>
                        <a:t> – </a:t>
                      </a:r>
                    </a:p>
                    <a:p>
                      <a:pPr algn="ctr"/>
                      <a:r>
                        <a:rPr lang="it-IT" sz="2200" baseline="0" dirty="0" smtClean="0"/>
                        <a:t>4 </a:t>
                      </a:r>
                      <a:r>
                        <a:rPr lang="it-IT" sz="2200" dirty="0" smtClean="0"/>
                        <a:t>000</a:t>
                      </a:r>
                      <a:r>
                        <a:rPr lang="it-IT" sz="2200" baseline="0" dirty="0" smtClean="0"/>
                        <a:t>°C</a:t>
                      </a:r>
                      <a:endParaRPr lang="it-IT" sz="2200" dirty="0" smtClean="0"/>
                    </a:p>
                    <a:p>
                      <a:pPr algn="ctr"/>
                      <a:endParaRPr lang="it-IT" sz="2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1" name="Connettore 2 10"/>
          <p:cNvCxnSpPr/>
          <p:nvPr/>
        </p:nvCxnSpPr>
        <p:spPr>
          <a:xfrm rot="5400000" flipH="1" flipV="1">
            <a:off x="3536149" y="4464851"/>
            <a:ext cx="500066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3428992" y="3929066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SIRIO</a:t>
            </a:r>
            <a:endParaRPr lang="it-IT" sz="2000" b="1" dirty="0"/>
          </a:p>
        </p:txBody>
      </p:sp>
      <p:cxnSp>
        <p:nvCxnSpPr>
          <p:cNvPr id="14" name="Connettore 2 13"/>
          <p:cNvCxnSpPr/>
          <p:nvPr/>
        </p:nvCxnSpPr>
        <p:spPr>
          <a:xfrm rot="5400000" flipH="1" flipV="1">
            <a:off x="4750595" y="4464851"/>
            <a:ext cx="500066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4643438" y="3929066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SOLE</a:t>
            </a:r>
            <a:endParaRPr lang="it-IT" sz="2000" b="1" dirty="0"/>
          </a:p>
        </p:txBody>
      </p:sp>
      <p:sp>
        <p:nvSpPr>
          <p:cNvPr id="13" name="Titolo 1"/>
          <p:cNvSpPr txBox="1">
            <a:spLocks/>
          </p:cNvSpPr>
          <p:nvPr/>
        </p:nvSpPr>
        <p:spPr>
          <a:xfrm>
            <a:off x="4929190" y="3643314"/>
            <a:ext cx="421481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STELLE E COLORI</a:t>
            </a:r>
            <a:endParaRPr kumimoji="0" lang="it-IT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/>
      <p:bldP spid="15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609600" y="-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VITA E MORTE </a:t>
            </a:r>
            <a:r>
              <a:rPr kumimoji="0" lang="it-IT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</a:t>
            </a:r>
            <a:r>
              <a:rPr kumimoji="0" lang="it-IT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UNA STELLA</a:t>
            </a:r>
          </a:p>
        </p:txBody>
      </p:sp>
      <p:pic>
        <p:nvPicPr>
          <p:cNvPr id="9222" name="Picture 6" descr="http://upload.wikimedia.org/wikipedia/commons/6/6e/Dust_disk_around_massive_st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928802"/>
            <a:ext cx="2678924" cy="178595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sp>
        <p:nvSpPr>
          <p:cNvPr id="8" name="Rettangolo arrotondato 7"/>
          <p:cNvSpPr/>
          <p:nvPr/>
        </p:nvSpPr>
        <p:spPr>
          <a:xfrm>
            <a:off x="3357554" y="1000108"/>
            <a:ext cx="5429288" cy="3786214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>
                <a:solidFill>
                  <a:srgbClr val="FFFF00"/>
                </a:solidFill>
              </a:rPr>
              <a:t>La vita di una stella comincia da un ammasso di gas e polveri detto NEBULOSA dove vi è una grandissima forza di gravità. Questa forza produce dei globuli che formano piano piano una sfera densa e caldissima in cui si accendono le reazioni nucleari: è nata una STELLA! Il materiale attorno alla stella viene spazzato via dal vento stellare.</a:t>
            </a:r>
            <a:endParaRPr lang="it-IT" sz="2400" b="1" dirty="0">
              <a:solidFill>
                <a:srgbClr val="FFFF0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0" y="52149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u="sng" dirty="0" smtClean="0">
                <a:solidFill>
                  <a:schemeClr val="bg1">
                    <a:lumMod val="75000"/>
                  </a:schemeClr>
                </a:solidFill>
              </a:rPr>
              <a:t>LE STELLE POSSONO VIVERE MILIONI O MILIARDI </a:t>
            </a:r>
            <a:r>
              <a:rPr lang="it-IT" sz="2800" b="1" u="sng" dirty="0" err="1" smtClean="0">
                <a:solidFill>
                  <a:schemeClr val="bg1">
                    <a:lumMod val="75000"/>
                  </a:schemeClr>
                </a:solidFill>
              </a:rPr>
              <a:t>DI</a:t>
            </a:r>
            <a:r>
              <a:rPr lang="it-IT" sz="2800" b="1" u="sng" dirty="0" smtClean="0">
                <a:solidFill>
                  <a:schemeClr val="bg1">
                    <a:lumMod val="75000"/>
                  </a:schemeClr>
                </a:solidFill>
              </a:rPr>
              <a:t> ANNI.</a:t>
            </a:r>
          </a:p>
          <a:p>
            <a:pPr algn="ctr"/>
            <a:r>
              <a:rPr lang="it-IT" sz="2000" b="1" dirty="0" smtClean="0">
                <a:solidFill>
                  <a:schemeClr val="bg1">
                    <a:lumMod val="75000"/>
                  </a:schemeClr>
                </a:solidFill>
              </a:rPr>
              <a:t>STELLE GIOVANI: ANCORA CIRCONDATE DAL GAS CHE LE HA FORMATE</a:t>
            </a:r>
          </a:p>
          <a:p>
            <a:pPr algn="ctr"/>
            <a:r>
              <a:rPr lang="it-IT" sz="2000" b="1" dirty="0" smtClean="0">
                <a:solidFill>
                  <a:schemeClr val="bg1">
                    <a:lumMod val="75000"/>
                  </a:schemeClr>
                </a:solidFill>
              </a:rPr>
              <a:t>STELLE ANZIANE: STANNO ESAURENDO IL LORO COMBUSTIBILE NUCLEARE</a:t>
            </a:r>
          </a:p>
          <a:p>
            <a:pPr algn="ctr"/>
            <a:r>
              <a:rPr lang="it-IT" sz="2000" b="1" dirty="0" smtClean="0">
                <a:solidFill>
                  <a:schemeClr val="bg1">
                    <a:lumMod val="75000"/>
                  </a:schemeClr>
                </a:solidFill>
              </a:rPr>
              <a:t>STELLE MORIBONDE: PRODUCONO EFFETTI SPETTACOLARI NEL CIELO</a:t>
            </a:r>
            <a:endParaRPr lang="it-IT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714488"/>
            <a:ext cx="6581775" cy="3800475"/>
          </a:xfrm>
          <a:prstGeom prst="rect">
            <a:avLst/>
          </a:prstGeom>
          <a:solidFill>
            <a:srgbClr val="D6DF5B"/>
          </a:solidFill>
          <a:ln w="9525">
            <a:solidFill>
              <a:srgbClr val="D6DF5B"/>
            </a:solidFill>
            <a:miter lim="800000"/>
            <a:headEnd/>
            <a:tailEnd/>
          </a:ln>
          <a:effectLst/>
        </p:spPr>
      </p:pic>
      <p:sp>
        <p:nvSpPr>
          <p:cNvPr id="4" name="Titolo 1"/>
          <p:cNvSpPr txBox="1">
            <a:spLocks/>
          </p:cNvSpPr>
          <p:nvPr/>
        </p:nvSpPr>
        <p:spPr>
          <a:xfrm>
            <a:off x="1428728" y="-2143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VITA E MORTE </a:t>
            </a:r>
            <a:r>
              <a:rPr kumimoji="0" lang="it-IT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</a:t>
            </a:r>
            <a:r>
              <a:rPr kumimoji="0" lang="it-IT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UNA STELLA</a:t>
            </a:r>
          </a:p>
        </p:txBody>
      </p:sp>
      <p:pic>
        <p:nvPicPr>
          <p:cNvPr id="6" name="Picture 2" descr="http://www.tvspace.it/portal/wp-content/uploads/2010/03/stella1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381250" cy="2571751"/>
          </a:xfrm>
          <a:prstGeom prst="rect">
            <a:avLst/>
          </a:prstGeom>
          <a:noFill/>
        </p:spPr>
      </p:pic>
      <p:cxnSp>
        <p:nvCxnSpPr>
          <p:cNvPr id="10" name="Connettore 2 9"/>
          <p:cNvCxnSpPr/>
          <p:nvPr/>
        </p:nvCxnSpPr>
        <p:spPr>
          <a:xfrm rot="5400000">
            <a:off x="4857752" y="1571612"/>
            <a:ext cx="500066" cy="71438"/>
          </a:xfrm>
          <a:prstGeom prst="straightConnector1">
            <a:avLst/>
          </a:prstGeom>
          <a:ln w="38100">
            <a:solidFill>
              <a:srgbClr val="D6DF5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tangolo arrotondato 11"/>
          <p:cNvSpPr/>
          <p:nvPr/>
        </p:nvSpPr>
        <p:spPr>
          <a:xfrm>
            <a:off x="4429124" y="785794"/>
            <a:ext cx="1500198" cy="571504"/>
          </a:xfrm>
          <a:prstGeom prst="roundRect">
            <a:avLst/>
          </a:prstGeom>
          <a:solidFill>
            <a:srgbClr val="D6DF5B"/>
          </a:solidFill>
          <a:ln>
            <a:solidFill>
              <a:srgbClr val="D6DF5B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/>
                </a:solidFill>
              </a:rPr>
              <a:t>esplosione</a:t>
            </a:r>
            <a:endParaRPr lang="it-IT" b="1" dirty="0">
              <a:solidFill>
                <a:schemeClr val="tx1"/>
              </a:solidFill>
            </a:endParaRPr>
          </a:p>
        </p:txBody>
      </p:sp>
      <p:cxnSp>
        <p:nvCxnSpPr>
          <p:cNvPr id="13" name="Connettore 2 12"/>
          <p:cNvCxnSpPr/>
          <p:nvPr/>
        </p:nvCxnSpPr>
        <p:spPr>
          <a:xfrm rot="10800000" flipV="1">
            <a:off x="6429388" y="1428736"/>
            <a:ext cx="1000132" cy="714380"/>
          </a:xfrm>
          <a:prstGeom prst="straightConnector1">
            <a:avLst/>
          </a:prstGeom>
          <a:ln w="38100">
            <a:solidFill>
              <a:srgbClr val="D6DF5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tangolo arrotondato 17"/>
          <p:cNvSpPr/>
          <p:nvPr/>
        </p:nvSpPr>
        <p:spPr>
          <a:xfrm>
            <a:off x="6429388" y="642918"/>
            <a:ext cx="2714612" cy="785818"/>
          </a:xfrm>
          <a:prstGeom prst="roundRect">
            <a:avLst/>
          </a:prstGeom>
          <a:solidFill>
            <a:srgbClr val="D6DF5B"/>
          </a:solidFill>
          <a:ln>
            <a:solidFill>
              <a:srgbClr val="D6DF5B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</a:rPr>
              <a:t>è</a:t>
            </a:r>
            <a:r>
              <a:rPr lang="it-IT" b="1" dirty="0" smtClean="0">
                <a:solidFill>
                  <a:schemeClr val="tx1"/>
                </a:solidFill>
              </a:rPr>
              <a:t> il nucleo originale e spegnendosi diventa nana nera</a:t>
            </a:r>
            <a:endParaRPr lang="it-IT" b="1" dirty="0">
              <a:solidFill>
                <a:schemeClr val="tx1"/>
              </a:solidFill>
            </a:endParaRPr>
          </a:p>
        </p:txBody>
      </p:sp>
      <p:cxnSp>
        <p:nvCxnSpPr>
          <p:cNvPr id="24" name="Connettore 2 23"/>
          <p:cNvCxnSpPr/>
          <p:nvPr/>
        </p:nvCxnSpPr>
        <p:spPr>
          <a:xfrm rot="16200000" flipV="1">
            <a:off x="4826795" y="5388783"/>
            <a:ext cx="776294" cy="14287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ttangolo arrotondato 25"/>
          <p:cNvSpPr/>
          <p:nvPr/>
        </p:nvSpPr>
        <p:spPr>
          <a:xfrm>
            <a:off x="4214810" y="5857892"/>
            <a:ext cx="1500198" cy="571504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/>
                </a:solidFill>
              </a:rPr>
              <a:t>esplosione</a:t>
            </a:r>
            <a:endParaRPr lang="it-IT" b="1" dirty="0">
              <a:solidFill>
                <a:schemeClr val="tx1"/>
              </a:solidFill>
            </a:endParaRPr>
          </a:p>
        </p:txBody>
      </p:sp>
      <p:cxnSp>
        <p:nvCxnSpPr>
          <p:cNvPr id="27" name="Connettore 2 26"/>
          <p:cNvCxnSpPr/>
          <p:nvPr/>
        </p:nvCxnSpPr>
        <p:spPr>
          <a:xfrm rot="10800000" flipV="1">
            <a:off x="6500826" y="3714752"/>
            <a:ext cx="571504" cy="7143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ttangolo arrotondato 28"/>
          <p:cNvSpPr/>
          <p:nvPr/>
        </p:nvSpPr>
        <p:spPr>
          <a:xfrm>
            <a:off x="7072330" y="2928934"/>
            <a:ext cx="1785918" cy="2071702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</a:rPr>
              <a:t>è</a:t>
            </a:r>
            <a:r>
              <a:rPr lang="it-IT" b="1" dirty="0" smtClean="0">
                <a:solidFill>
                  <a:schemeClr val="tx1"/>
                </a:solidFill>
              </a:rPr>
              <a:t> il nucleo originale e si muove molto velocemente su se stesso </a:t>
            </a:r>
            <a:r>
              <a:rPr lang="it-IT" b="1" dirty="0" smtClean="0">
                <a:solidFill>
                  <a:schemeClr val="tx1"/>
                </a:solidFill>
                <a:sym typeface="Wingdings" pitchFamily="2" charset="2"/>
              </a:rPr>
              <a:t> detti PULSAR</a:t>
            </a: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32" name="Pentagono 31"/>
          <p:cNvSpPr/>
          <p:nvPr/>
        </p:nvSpPr>
        <p:spPr>
          <a:xfrm>
            <a:off x="0" y="5643578"/>
            <a:ext cx="3929058" cy="1214422"/>
          </a:xfrm>
          <a:prstGeom prst="homePlat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rgbClr val="002060"/>
                </a:solidFill>
              </a:rPr>
              <a:t>Una stella inizia a trasformarsi quando esaurisce le sue reazioni chimiche interne</a:t>
            </a:r>
            <a:endParaRPr lang="it-IT" b="1" dirty="0">
              <a:solidFill>
                <a:srgbClr val="002060"/>
              </a:solidFill>
            </a:endParaRPr>
          </a:p>
        </p:txBody>
      </p:sp>
      <p:cxnSp>
        <p:nvCxnSpPr>
          <p:cNvPr id="40" name="Connettore 2 39"/>
          <p:cNvCxnSpPr/>
          <p:nvPr/>
        </p:nvCxnSpPr>
        <p:spPr>
          <a:xfrm rot="10800000">
            <a:off x="6643702" y="4857760"/>
            <a:ext cx="1071570" cy="106204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ttangolo arrotondato 40"/>
          <p:cNvSpPr/>
          <p:nvPr/>
        </p:nvSpPr>
        <p:spPr>
          <a:xfrm>
            <a:off x="6215074" y="5857892"/>
            <a:ext cx="2714644" cy="92867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</a:rPr>
              <a:t>s</a:t>
            </a:r>
            <a:r>
              <a:rPr lang="it-IT" b="1" dirty="0" smtClean="0">
                <a:solidFill>
                  <a:schemeClr val="tx1"/>
                </a:solidFill>
              </a:rPr>
              <a:t>e la stella di partenza era davvero grandissima diventa un buco nero</a:t>
            </a:r>
            <a:endParaRPr lang="it-IT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 animBg="1"/>
      <p:bldP spid="26" grpId="0" animBg="1"/>
      <p:bldP spid="29" grpId="0" animBg="1"/>
      <p:bldP spid="32" grpId="0" animBg="1"/>
      <p:bldP spid="4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609600" y="-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 BUCHI NERI</a:t>
            </a:r>
          </a:p>
        </p:txBody>
      </p:sp>
      <p:pic>
        <p:nvPicPr>
          <p:cNvPr id="5122" name="Picture 2" descr="http://www.pianetahobby.it/contenuto/ecommerce/4301/Image/17270cartabase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2878" y="0"/>
            <a:ext cx="2131122" cy="3143248"/>
          </a:xfrm>
          <a:prstGeom prst="rect">
            <a:avLst/>
          </a:prstGeom>
          <a:noFill/>
        </p:spPr>
      </p:pic>
      <p:pic>
        <p:nvPicPr>
          <p:cNvPr id="5124" name="Picture 4" descr="http://img3.wikia.nocookie.net/__cb20090310164149/nonciclopedia/images/0/09/Buco_nero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143240" cy="3071810"/>
          </a:xfrm>
          <a:prstGeom prst="rect">
            <a:avLst/>
          </a:prstGeom>
          <a:noFill/>
        </p:spPr>
      </p:pic>
      <p:sp>
        <p:nvSpPr>
          <p:cNvPr id="7" name="Rettangolo arrotondato 6"/>
          <p:cNvSpPr/>
          <p:nvPr/>
        </p:nvSpPr>
        <p:spPr>
          <a:xfrm>
            <a:off x="3214678" y="1124185"/>
            <a:ext cx="3786214" cy="1379101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2500" b="1" dirty="0" smtClean="0">
                <a:solidFill>
                  <a:schemeClr val="tx1"/>
                </a:solidFill>
              </a:rPr>
              <a:t>Un buco nero è un  nucleo stellare che non emette radiazioni.</a:t>
            </a:r>
            <a:endParaRPr lang="it-IT" sz="2500" b="1" dirty="0">
              <a:solidFill>
                <a:schemeClr val="tx1"/>
              </a:solidFill>
            </a:endParaRPr>
          </a:p>
        </p:txBody>
      </p:sp>
      <p:pic>
        <p:nvPicPr>
          <p:cNvPr id="5126" name="Picture 6" descr="http://upload.wikimedia.org/wikipedia/commons/thumb/0/03/Black_hole_lensing_web.gif/220px-Black_hole_lensing_web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786190"/>
            <a:ext cx="3214710" cy="2571768"/>
          </a:xfrm>
          <a:prstGeom prst="rect">
            <a:avLst/>
          </a:prstGeom>
          <a:noFill/>
        </p:spPr>
      </p:pic>
      <p:pic>
        <p:nvPicPr>
          <p:cNvPr id="5128" name="Picture 8" descr="File:Black Hole Milkyway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29290" y="3786190"/>
            <a:ext cx="3214710" cy="2571768"/>
          </a:xfrm>
          <a:prstGeom prst="rect">
            <a:avLst/>
          </a:prstGeom>
          <a:noFill/>
        </p:spPr>
      </p:pic>
      <p:sp>
        <p:nvSpPr>
          <p:cNvPr id="10" name="CasellaDiTesto 9"/>
          <p:cNvSpPr txBox="1"/>
          <p:nvPr/>
        </p:nvSpPr>
        <p:spPr>
          <a:xfrm>
            <a:off x="3143240" y="3906758"/>
            <a:ext cx="27860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Nessuno sa cosa vi sia nel centro di un buco nero; tutto ciò che cade al suo interno scompare per sempre.</a:t>
            </a:r>
            <a:endParaRPr lang="it-IT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Andromeda galaxy (M 31) with M32 and M110: 251 KB; click on the image to enlar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4000504"/>
            <a:ext cx="3929010" cy="2232988"/>
          </a:xfrm>
          <a:prstGeom prst="rect">
            <a:avLst/>
          </a:prstGeom>
          <a:noFill/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2857496"/>
            <a:ext cx="3592911" cy="2599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olo 1"/>
          <p:cNvSpPr txBox="1">
            <a:spLocks noGrp="1"/>
          </p:cNvSpPr>
          <p:nvPr>
            <p:ph type="title"/>
          </p:nvPr>
        </p:nvSpPr>
        <p:spPr>
          <a:xfrm>
            <a:off x="457200" y="-35721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 VIA LATTEA</a:t>
            </a:r>
          </a:p>
        </p:txBody>
      </p:sp>
      <p:sp>
        <p:nvSpPr>
          <p:cNvPr id="5" name="Rettangolo arrotondato 4"/>
          <p:cNvSpPr/>
          <p:nvPr/>
        </p:nvSpPr>
        <p:spPr>
          <a:xfrm>
            <a:off x="142844" y="642918"/>
            <a:ext cx="8643998" cy="2214578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>
                <a:solidFill>
                  <a:srgbClr val="FFFF00"/>
                </a:solidFill>
              </a:rPr>
              <a:t>La GALASSIA è un immenso raggruppamento di stelle, sistemi, ammassi, gas e polveri legati assieme dalla reciproca forza di gravità. Il nome deriva dal greco "</a:t>
            </a:r>
            <a:r>
              <a:rPr lang="it-IT" sz="2400" b="1" i="1" dirty="0" smtClean="0">
                <a:solidFill>
                  <a:srgbClr val="FFFF00"/>
                </a:solidFill>
              </a:rPr>
              <a:t>latteo</a:t>
            </a:r>
            <a:r>
              <a:rPr lang="it-IT" sz="2400" b="1" dirty="0" smtClean="0">
                <a:solidFill>
                  <a:srgbClr val="FFFF00"/>
                </a:solidFill>
              </a:rPr>
              <a:t>"; è una chiara allusione alla Via Lattea</a:t>
            </a:r>
            <a:r>
              <a:rPr lang="it-IT" sz="2400" b="1" dirty="0">
                <a:solidFill>
                  <a:srgbClr val="FFFF00"/>
                </a:solidFill>
              </a:rPr>
              <a:t>,</a:t>
            </a:r>
            <a:r>
              <a:rPr lang="it-IT" sz="2400" b="1" dirty="0" smtClean="0">
                <a:solidFill>
                  <a:srgbClr val="FFFF00"/>
                </a:solidFill>
              </a:rPr>
              <a:t> la </a:t>
            </a:r>
            <a:r>
              <a:rPr lang="it-IT" sz="2400" b="1" i="1" dirty="0" smtClean="0">
                <a:solidFill>
                  <a:srgbClr val="FFFF00"/>
                </a:solidFill>
              </a:rPr>
              <a:t>Galassia</a:t>
            </a:r>
            <a:r>
              <a:rPr lang="it-IT" sz="2400" b="1" dirty="0" smtClean="0">
                <a:solidFill>
                  <a:srgbClr val="FFFF00"/>
                </a:solidFill>
              </a:rPr>
              <a:t> per antonomasia, di cui fa parte il sistema solare. La forma delle galassie genericamente è ellittica o a spirale.</a:t>
            </a:r>
            <a:endParaRPr lang="it-IT" sz="2400" b="1" dirty="0">
              <a:solidFill>
                <a:srgbClr val="FFFF00"/>
              </a:solidFill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71406" y="5429264"/>
            <a:ext cx="4214810" cy="1379101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2500" b="1" dirty="0" smtClean="0">
                <a:solidFill>
                  <a:schemeClr val="tx1"/>
                </a:solidFill>
              </a:rPr>
              <a:t>VIA LATTEA</a:t>
            </a:r>
          </a:p>
          <a:p>
            <a:pPr algn="ctr"/>
            <a:r>
              <a:rPr lang="it-IT" sz="2500" b="1" dirty="0" smtClean="0">
                <a:solidFill>
                  <a:schemeClr val="tx1"/>
                </a:solidFill>
              </a:rPr>
              <a:t>Diametro = 100 000 anni luce</a:t>
            </a:r>
          </a:p>
          <a:p>
            <a:pPr algn="ctr"/>
            <a:r>
              <a:rPr lang="it-IT" sz="2500" b="1" dirty="0" smtClean="0">
                <a:solidFill>
                  <a:schemeClr val="tx1"/>
                </a:solidFill>
              </a:rPr>
              <a:t>200 miliardi di stelle</a:t>
            </a:r>
          </a:p>
        </p:txBody>
      </p:sp>
      <p:sp>
        <p:nvSpPr>
          <p:cNvPr id="9" name="Rettangolo arrotondato 8"/>
          <p:cNvSpPr/>
          <p:nvPr/>
        </p:nvSpPr>
        <p:spPr>
          <a:xfrm>
            <a:off x="4643438" y="3214686"/>
            <a:ext cx="4214810" cy="953453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2500" b="1" dirty="0" smtClean="0">
                <a:solidFill>
                  <a:schemeClr val="tx1"/>
                </a:solidFill>
              </a:rPr>
              <a:t>Vi sono almeno altre 100 miliardi di galassie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5000628" y="6143644"/>
            <a:ext cx="3500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/>
              <a:t>ANDROMEDA</a:t>
            </a:r>
            <a:endParaRPr lang="it-IT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5000"/>
            <a:lum/>
          </a:blip>
          <a:srcRect/>
          <a:stretch>
            <a:fillRect t="-34000" b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CURIOSITÀ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357158" y="-28577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STELLE E DISTANZE</a:t>
            </a:r>
            <a:endParaRPr kumimoji="0" lang="it-IT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4572000" y="785794"/>
            <a:ext cx="4572000" cy="286232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it-IT" sz="2000" dirty="0" smtClean="0"/>
              <a:t>L'</a:t>
            </a:r>
            <a:r>
              <a:rPr lang="it-IT" sz="2000" b="1" dirty="0" smtClean="0"/>
              <a:t>anno luce</a:t>
            </a:r>
            <a:r>
              <a:rPr lang="it-IT" sz="2000" dirty="0" smtClean="0"/>
              <a:t> è un'unità di misura della lunghezza, definita come la distanza percorsa dalla luce nel vuoto nell'intervallo di un anno.</a:t>
            </a:r>
          </a:p>
          <a:p>
            <a:pPr algn="ctr"/>
            <a:endParaRPr lang="it-IT" sz="2000" dirty="0" smtClean="0"/>
          </a:p>
          <a:p>
            <a:pPr algn="ctr"/>
            <a:r>
              <a:rPr lang="it-IT" sz="2000" dirty="0" smtClean="0"/>
              <a:t>Un'altra unità dello stesso ordine di grandezza spesso utilizzata dagli astronomi è il </a:t>
            </a:r>
            <a:r>
              <a:rPr lang="it-IT" sz="2000" b="1" dirty="0" smtClean="0"/>
              <a:t>parsec</a:t>
            </a:r>
            <a:r>
              <a:rPr lang="it-IT" sz="2000" dirty="0" smtClean="0"/>
              <a:t>, che corrisponde a circa 3,26 anni luce.</a:t>
            </a:r>
            <a:endParaRPr lang="it-IT" sz="2000" dirty="0"/>
          </a:p>
        </p:txBody>
      </p:sp>
      <p:sp>
        <p:nvSpPr>
          <p:cNvPr id="5" name="Stella a 5 punte 4"/>
          <p:cNvSpPr/>
          <p:nvPr/>
        </p:nvSpPr>
        <p:spPr>
          <a:xfrm>
            <a:off x="285720" y="1000108"/>
            <a:ext cx="4643470" cy="3929090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/>
                </a:solidFill>
              </a:rPr>
              <a:t>ALCUNE STELLE SONO GIA’ MORTE MA LE VEDIAMO ANCORA</a:t>
            </a:r>
            <a:endParaRPr lang="it-IT" b="1" dirty="0">
              <a:solidFill>
                <a:schemeClr val="tx1"/>
              </a:solidFill>
            </a:endParaRPr>
          </a:p>
        </p:txBody>
      </p:sp>
      <p:pic>
        <p:nvPicPr>
          <p:cNvPr id="1028" name="Picture 4" descr="http://upload.wikimedia.org/wikipedia/commons/3/3c/Speed_of_light_from_Earth_to_Moon_400px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6143644"/>
            <a:ext cx="7937266" cy="7143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4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357158" y="-28577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STELLE E </a:t>
            </a:r>
            <a:r>
              <a:rPr lang="it-IT" sz="44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MOVIMENTO</a:t>
            </a:r>
            <a:endParaRPr kumimoji="0" lang="it-IT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0" y="2643182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Tutti gli oggetti nel cosmo si muovono, però le stelle sono così lontane, che il loro vero movimento per noi è impercettibile. </a:t>
            </a:r>
            <a:r>
              <a:rPr lang="it-IT" sz="2400" b="1" dirty="0" smtClean="0">
                <a:solidFill>
                  <a:srgbClr val="FFFF00"/>
                </a:solidFill>
              </a:rPr>
              <a:t>Durante la notte non sono le stelle a muoversi, ma è la Terra a ruotare e per questo che noi percepiamo questo spostamento apparente.</a:t>
            </a:r>
            <a:endParaRPr lang="it-IT" sz="2400" dirty="0"/>
          </a:p>
        </p:txBody>
      </p:sp>
      <p:sp>
        <p:nvSpPr>
          <p:cNvPr id="8" name="Rettangolo arrotondato 7"/>
          <p:cNvSpPr/>
          <p:nvPr/>
        </p:nvSpPr>
        <p:spPr>
          <a:xfrm>
            <a:off x="1071538" y="928670"/>
            <a:ext cx="3357586" cy="1571636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smtClean="0">
                <a:solidFill>
                  <a:schemeClr val="tx1"/>
                </a:solidFill>
              </a:rPr>
              <a:t>tutte le stelle girano attorno al proprio asse </a:t>
            </a:r>
            <a:endParaRPr lang="it-IT" sz="2800" b="1" dirty="0">
              <a:solidFill>
                <a:schemeClr val="tx1"/>
              </a:solidFill>
            </a:endParaRPr>
          </a:p>
        </p:txBody>
      </p:sp>
      <p:sp>
        <p:nvSpPr>
          <p:cNvPr id="9" name="Rettangolo arrotondato 8"/>
          <p:cNvSpPr/>
          <p:nvPr/>
        </p:nvSpPr>
        <p:spPr>
          <a:xfrm>
            <a:off x="4643438" y="928670"/>
            <a:ext cx="3357586" cy="1571636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it-IT" sz="2000" b="1" dirty="0" smtClean="0">
                <a:solidFill>
                  <a:schemeClr val="tx1"/>
                </a:solidFill>
              </a:rPr>
              <a:t>se la stella appartiene a un sistema di stelle allora le stelle girano attorno al centro di massa del sistema ( di 2 o più stelle )</a:t>
            </a:r>
          </a:p>
        </p:txBody>
      </p:sp>
      <p:pic>
        <p:nvPicPr>
          <p:cNvPr id="29700" name="Picture 4" descr="http://www.runu.it/wp-content/uploads/2013/07/video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7356" y="4429132"/>
            <a:ext cx="2143120" cy="2143125"/>
          </a:xfrm>
          <a:prstGeom prst="rect">
            <a:avLst/>
          </a:prstGeom>
          <a:noFill/>
        </p:spPr>
      </p:pic>
      <p:pic>
        <p:nvPicPr>
          <p:cNvPr id="29704" name="Picture 8" descr="http://setnetwork.files.wordpress.com/2012/01/1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4" y="4429132"/>
            <a:ext cx="2143140" cy="21431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642910" y="-1429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 STELLE CADENTI E SAN LORENZO</a:t>
            </a:r>
          </a:p>
        </p:txBody>
      </p:sp>
      <p:sp>
        <p:nvSpPr>
          <p:cNvPr id="5" name="Rettangolo 4"/>
          <p:cNvSpPr/>
          <p:nvPr/>
        </p:nvSpPr>
        <p:spPr>
          <a:xfrm>
            <a:off x="0" y="714356"/>
            <a:ext cx="9144000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rgbClr val="FFFF00"/>
                </a:solidFill>
              </a:rPr>
              <a:t>Una meteora è un frammento di cometa o di asteroide che entrando all'interno dell'atmosfera terrestre si incendia a causa dell'attrito, è chiamata comunemente stella cadente. </a:t>
            </a:r>
            <a:endParaRPr lang="it-IT" b="1" dirty="0">
              <a:solidFill>
                <a:srgbClr val="FFFF00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0" y="2143116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Una </a:t>
            </a:r>
            <a:r>
              <a:rPr lang="it-IT" b="1" dirty="0" smtClean="0">
                <a:solidFill>
                  <a:srgbClr val="FFFF00"/>
                </a:solidFill>
              </a:rPr>
              <a:t>cometa</a:t>
            </a:r>
            <a:r>
              <a:rPr lang="it-IT" dirty="0" smtClean="0">
                <a:solidFill>
                  <a:srgbClr val="FFFF00"/>
                </a:solidFill>
              </a:rPr>
              <a:t> è un corpo celeste relativamente piccolo composto prevalentemente di ghiaccio. 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4572000" y="207167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Un </a:t>
            </a:r>
            <a:r>
              <a:rPr lang="it-IT" b="1" dirty="0" smtClean="0">
                <a:solidFill>
                  <a:srgbClr val="FFFF00"/>
                </a:solidFill>
              </a:rPr>
              <a:t>asteroide</a:t>
            </a:r>
            <a:r>
              <a:rPr lang="it-IT" dirty="0" smtClean="0">
                <a:solidFill>
                  <a:srgbClr val="FFFF00"/>
                </a:solidFill>
              </a:rPr>
              <a:t> è un corpo celeste simile per composizione ad un pianeta terrestre ma più piccolo, e generalmente privo di una forma sferica.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643306" y="3583734"/>
            <a:ext cx="550069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La notte di san Lorenzo (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10 agosto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) è tradizionalmente associata al fenomeno delle stelle cadenti, considerate evocative dei carboni ardenti su cui il santo fu martirizzato. </a:t>
            </a:r>
          </a:p>
        </p:txBody>
      </p:sp>
      <p:cxnSp>
        <p:nvCxnSpPr>
          <p:cNvPr id="11" name="Connettore 2 10"/>
          <p:cNvCxnSpPr/>
          <p:nvPr/>
        </p:nvCxnSpPr>
        <p:spPr>
          <a:xfrm rot="5400000">
            <a:off x="3428992" y="1428736"/>
            <a:ext cx="785818" cy="642942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/>
          <p:cNvCxnSpPr>
            <a:stCxn id="5" idx="2"/>
          </p:cNvCxnSpPr>
          <p:nvPr/>
        </p:nvCxnSpPr>
        <p:spPr>
          <a:xfrm rot="16200000" flipH="1">
            <a:off x="4502257" y="1430430"/>
            <a:ext cx="782431" cy="642944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tangolo 17"/>
          <p:cNvSpPr/>
          <p:nvPr/>
        </p:nvSpPr>
        <p:spPr>
          <a:xfrm>
            <a:off x="0" y="5657695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latin typeface="Arial" charset="0"/>
                <a:cs typeface="Arial" charset="0"/>
              </a:rPr>
              <a:t>In effetti, in quei giorni, la Terra attraversa lo sciame meteorico delle </a:t>
            </a:r>
            <a:r>
              <a:rPr lang="it-IT" b="1" dirty="0" err="1" smtClean="0">
                <a:latin typeface="Arial" charset="0"/>
                <a:cs typeface="Arial" charset="0"/>
              </a:rPr>
              <a:t>Perseidi</a:t>
            </a:r>
            <a:r>
              <a:rPr lang="it-IT" b="1" dirty="0" smtClean="0">
                <a:latin typeface="Arial" charset="0"/>
                <a:cs typeface="Arial" charset="0"/>
              </a:rPr>
              <a:t> (sciame meteorico) e l'atmosfera è attraversata da un numero di piccole meteore molto più alto del normale. Il fenomeno risulta particolarmente visibile alle nostre latitudini in quanto il cielo estivo è spesso sereno.</a:t>
            </a:r>
            <a:endParaRPr lang="it-IT" dirty="0"/>
          </a:p>
        </p:txBody>
      </p:sp>
      <p:sp>
        <p:nvSpPr>
          <p:cNvPr id="5122" name="AutoShape 2" descr="data:image/jpeg;base64,/9j/4AAQSkZJRgABAQAAAQABAAD/2wCEAAkGBxQTEhUUExQVFhUXGB0aGBgYFxgcGhwgHSAcGhoYHhwfHCgiGhwlGx0XITEhJSkrLi4uGh8zODMsNygtLisBCgoKDg0OGxAQGywlICYsLDQsLDQsLDcsLzcsNCwsLCwsLCwsLCwsLywsLCwsLCwsLCwsLCwsLDQsLCwsLCwsLP/AABEIALkBEAMBIgACEQEDEQH/xAAbAAACAwEBAQAAAAAAAAAAAAAEBQIDBgEHAP/EAD8QAAECBAMFBwMCBQMDBQEAAAECEQADITEEEkEFUWFxgQYTIjKRofCxwdFC4RQjM1LxB2JyFZKiQ1OCwtIk/8QAGQEAAwEBAQAAAAAAAAAAAAAAAgMEAQUA/8QALREAAgIBBAEDBAIBBQEAAAAAAQIAEQMEEiExQRMiUWFxgZEy8LEUM0LB4QX/2gAMAwEAAhEDEQA/AMBiZkBrmGJzCa1iKOMIUUJZVmVZy0RNY7MQXoDE3YWg7ntsgoR3Ckg0j7xULcqe/sY5LXUmN8TAOZ6DhpTbGWQX/nA0FbpBH39IxU5dWrDwbTUNn91+lU0lxwADRm0TtBCEBJJjmqaHshsBExJXORnzHLLRmYku2dhUpHpd7Vp7a7AThpn8p8nMEeo400taJ7A23NkgkuZYZKjYpe4CmLE1AB3wZ2p2sleGYs7MzKAfMDmTvWoO+YmzBoEu4yCb6a+mftMTlMdQPgMXYeWpYoPpFeQgkNUXi3d4kmygDUmkGJJQSWe8SluSyRdr66e5aNTs/ZKZTKUXUKkmz7gOdKwvLmGMcyrBpjlPHXmNZMmRLlhIShRCCVOkvVmBB1Y0POMLtbDlMxQSGToD83xq9r7QRQiirF2vvoGqokxncQ045jRRo44UqG6OOETaXcCWN8x+fGrLtHcVEQ87NbH/AIhS3KvAB4Qkkl3FxZr8YTTUsWicmeUMR6b+HJvrFz2V9p5kCgK3Me7X2dKAKcrKTQHyl9QUtv4xm1hqU5w9xjFThwktSpAoK11hRLSCgk7/AJ1Jb3gMBIXkxupQM3AqT2UpInIKikB7qqkbieDwz2ns0ozKVkZ2BSaE6mm68Ib0j0CdsOWvDJWZpUtTOgnMysoKg4WHPiDuCznSF6nKMTKxPfE3TDcpWoj2PhkTMMFrCQEqKVKJqfECGTdRZTfUiJba2FLSh0KGcO4SUqHI1cHjahhjL2MnDSkTACsrdYBylIASSohLsfCQHNfMd0Zmftxc1brLpytl0pZmt4mNN0JQvkctjPFx7bFxhcgHx/TF0qihG87GSwMLjSQP6Wpve3KMVNAPiBDkOB9dI0nZXEhOGxiSfPJKRzYs3WHas3j/AF/mT6ddrUJlwCoGBBBLwMiKxJH5qdEdeJIVHFPePXAqQJiJMSCYgoRsypBSojKWQRwjqogk1gGnppDrEa6CkSBvzh32bTmWCUOlBSpRowAIJcGhcAhucSE1OkouNuzvZqX3BxOJORACqVdhQkDeTQDrWMjtKcCtRSgJDlkiwGgrujedqdtSzLMuWcyphPiJAADkkMX1JF7ExgMQ4d/mo/PpAqbMI3UDmqOsSki9IrSauYul2PSHnqTjkw5U4/w4Q9AoloWSku28mDh5ekV4BNeOg46e7QteAY2tzAQqYlRAlIS+Ulf/ANQ+9vGR1i5cozZcofpvmJF2TmG4DNXqHinDYzupiVjxF7cNU8mesCTpzzMoJRmVYGwNRwtABWJ/7jHZef8AEaowwQkJBSAwqaXYkvAOLSEODce92i7bASzIJKXbxCtKO7ln1HGBJSc6cpLkAt005AxuNT/K4x3B9gH2l2xGEzOryp91HygbyznpD3G4edNDhkpBolwG4lzU30/dBhpgSqW9kgK6mtemUdI0ZxoyOlyPUvu+boHPe4MBG6YDYUMU4jZs0Avpo73uSfTqYXylGWVBVPFUajj9m/EXbRxUxRzPkrpQ7riA8QSUglzv57vT7w/GGI91SbKQGtb4ktoJZT6GBAX+Vic1ZKWV+m0GdmpyEzMymcDwkh2O8cd0Msqt/EmanyAdXNF2e2CgJKsXNSlLUlKLKDhxUqDU0+DL7Rl5aBstW9eZ+sMcZjzNUFG72vR7vo/2G+BcQt15iPCrhaprCMYcMWY9+JRkCFNq/uLKt9I2XZ7tKiVMUsjwqA8LeVx4mozuGO9O+MnjZeVQANFB/doHANR19IdlxLmWm6kq5GwsRHvaDbkzGTFFKAlOgS9qmp35QSwZ2MK5crKpBuGSfVqerxZs7FZEKCWKytKg4sEhRJHFyPwXiExfiSk08WU8K1tujEQYxsUUBCLBgHJ5kUNbnDLZ8/JIWyXKgQTuhfPCUz1BJcVAtu/MSw6j3SxX58Ma43L+oeNtrn8iCSw4gcRYgRBIrD5EZZKS8TEska9KwRgMOVAkB91CedB8aOlCpSqKII1SSOulIUX5oRy4/aCYGoNaKlRquyuETNmqUoZi4ZIDu5YndrDvtzNw8+Unu0ZZkt8zbrAX0LWpXhEzawLlGOvuY4aQsu4GeaKiMs1gubhi2YEkbwD77oETeKbuRlSO4/VWHOHnqw8vKsMFsvLqQAWB3VynpFexcKlRKpn9NDFVL3ZPXdrA22cRmUok+JRBP+0aJHSJm93tl4O0XFmIxBUcxuTHAvfWOqQBpX5WL8Lg1r8iSbv0qYbxUTRuCRbIsYZDY0xUozEOpCWzKCF5Uk0AKmYHmw3UrC3IUgvvj1ieqjCEnw9IlgN7s1uen0itahTgI+wa7gm4pzB/c+kARwY5CN4lYoG1t+fvEJ2CK1EIFmc5qWBudawbLksAwOYbw40P5r+Y0GBwqVJHhLtupxN+XrAvl2ciNTTjLwZj5eBmEnMKbyX9LvDHBS1JrupUF+IEOU4FILuPcHkaQNtCdZKXp89G+se9bfxGLpVxe64twyHmZcorUuSw43FNGh3h0kpSkN4g/wCDo9wGoIUylVBy5lEsAbdd/KNFhVg2q9zvbXlugMzGU6TGCTF2O2coCnSzft6wpMstlKSBrz+kaeYN3784qVgyQ6iDzSD7wCZyBzHZdGrH2zL/AMOCg6K0od0Lpam/eNFtSUBVFCkgkV9uFPaM+UV4RdibcLnD1eL02Al0rEVAreJox1OPGBkUIqxGoiHoOUN2iTjKw6MktZJcxYS4qa29qRTHSqNqAGPmdkjxAOzkfiLpyGIcak84FB13RJc4luFo8RNVgBzLJKXX6/QwTh1MhSTwMU4SawVxoYtw8kqYJSSVFgAKnlAN9Y7H4I75gUsxxoNm4RSCCpLBnrYtdiPtAQNawQN8iJZSvBj7s9iVDwIS6vMNXFHSQaEUJt+IltlcrM6Qol2U4YAhyoZdS50IFLVhdhp/dsoZhMCnSzAMNFal93vHcZjlTJhWoFybO/OprEpxk5NwlgyBce09yWydoGTPRMQ4D+VKi7GhS/HjGo7Q7GmCQJxBUGClKBBJe75aNYuPvGO2WvLMQrcSebAlurQwmY/ESkCSpRKT5XJaoqx+3pC8+JjkVkqx39RPYM21SG6MF2Lj2V3SwChZPhNnIIb/AGu4qLEJOkU7YwfdrBuFVBAZ97iwVvakC4OWlUxKZisqCoZ1agfqbiztxaDdsEOwXmalS58PhFWuzX05Q0rWTjzFAlsRvxNlild3KyAeCWylg/rmGyfr0HCMrMdSio1JJJ5mpP1hxtqeS0sGiSST/co+Y/b/ADC/DynD6QC8C49huMqTeL5CRmY1SS7De1Y7OagZob7G2YFFHelSELcJKQSom3hSASoA0Ng7B3j3cKq7jjZG1kfwy5RlBORKlJmhwXLpyqSaTEVY7h/xplsOqVmUZwWZbKAyEDxEeEuQfCCajjEdp4gAlCQoJBpYFXNmBtQsOkATJhIYAAdegjFQxbOIxMqUqSZikqQMxAUAo5mAoBm4ip3mpsFeGV9wOej/ADSHnZ+cmXKxSVBJC5CgCoWUmqCHFDfm9bRn8SliCKAln5AE/UQxTdiL5WmjZJZD76cyxL+0Otk4ohIB3fRv39IzqlHIir+IH2I9rQxwSz9R9f2ifKlidTBk9wIkdtSyk5k9L+n4hUrEukUqdYfoWlScprzhLtDCGWo08N4PCw/iYGpQ/wA16ncDODkakeE1183VqcnjQSlgIDWALdNIycpeUg/OcaUzGCU3NB6iPZ1jNDk4MM2cHDqq8D4/F5lFjRNBx3/OEdxk7InIORI9TCkz/m6EIlndLMuXaAv7kZ89/wDtP0MIAYPXPYFQ3EetIABEdHEtTgat9xEkg/QxBJjo15RFRh0jmg7Odm5mKCikOEhySaAD70gXa+y1SlZVJZQFW0cPVtWje9gsV/CYQmcrJnBWl3ZjS4sRQsf7ozPaTHd8c2YEVNBSpdnb62aOcmoyNnK/8ROl6C+jZHgfeHdn+x0tUtM2a63D5FOhPJxU83hVtbYkiXNupMs2QC5DXSVEljuf2pDjZHaRsMJJ84YJVuL/AI+nGM/icUcRNTmdILZuFTm6sDAYvXOVi54j2TAMQpRfj/2fT04YHwyyf+SlfmIYfaIQomWgJJDAh3S7Wd93CLMYcOnyiYToFqTX/tSGELlzAxoHfoOAEVKoYc3+Yh32nih9hLsfjVzCSsuegtowDDkBCqZBUiUpamFz6D4WhqvYiUoGcnMf2qKWYvWGb0x8Sf03z8iLMMcwCTV0q5+HxN6CITJdMw1LNUl91o7Mw2RZAU7GhGvKDMPsnEjxJlrY60ZvWtN0YzqObghXPtIuU7PUEzENcOX6W+0aFOHTMl93Nr3CmNQl3KWRe4CVVrRxdoy4BQvxJKbOCCCKvY1ghGImKmpDZphXUGuY5jQixdyC+8wvIhY2DCRwBRECx2EUnxMrKfKogsRvB1HKBZoDhv7R66x7Pi8bh9pyEIRklzVAAApBYAElIpmZgQACPtHl20ez82UhUxQGRCsmbeb0Z9Cmtq8oHFqA3DcGeyYDVrGcxPhrZz+/0ERKGDbounUBfV3j5OGWoOELIFCrKWewBLMCaQFykUJVhlgKClJCkguQ9DwLaG3W4h6vamU94Mmfu0pAHlSMoSyUsGArQBn6QPO2AuXKTOnMhCiyQ9VNUsNQN9n3wonYwJcDpr6vAtbcCesDkzmKAWorNyRTfxPSIIw7AqoWsLwvXPL6QZgCuYpkl8oJ5Aanhxh20qIkMrN1DJXkIBvfdvb2gHFyT3ZIL5FKJA45Uv7D0MNsSO6GVhmVoA3UhyU8Dq9YAxqMklJB85WDW2UoNeNRzblC0PP5jMiiq+kqUodyhQe5B4Gpb3JHCmkW4fGENrACVAJUk2P10P1+GKJZrDygMTjzFOI8BOYgFuMTVjARkXXjrAMqbRiX5xpNh4AYpJllKEq0LBN7agtyrYxPkpOTL1yX1MxiJVKVF93KGmzZpy5gHITlA3tTMeAFOft1ezCpKql0+FTaEUI+/KKSSgGzsxfcLANaoB6RpIcVAx2jbhB1zyqqlEl2ABYfHioDV23wTnT/AGJHJ/zF0pSa+Eeh6awV7R1Not3FOIlnKB1P4gEhtI0ilAgtLS//AMuusCrwbuMgFLuTBpl+YjLpixsRG94Y9nsCJ+JlSleVSg/EXaCpezUEMX6GHXZnDS5U6Uou2cVo+4ab/pHs2cBDt7qBi0T7gT1Nj2o2YDh1o8oCQQUvRlAE5RcWLbuUeb4oAK8RD67o3fbeZMdKTkLOUs+Zizh34ClI84xUwlVbt1a3Ug6xB/8ANBOPkyzUcKGPmQ70VbWvvHZM3JMcgqqSzs5qByrFQSzfKuIuQvIS4Ciak6irhun1jqGQc+ZCakglSmJO7TpFaj6n/ESxRBDg8G1EUAVgh1FuaNCbD/TObhkzpqsQnMQBk1a+Yt0FdxiXavbiVTf5NE5WuVBt4ex5RlcID4gBoCWNWFG5EkegiRS1/WJmwA5S5P4j8TlUofuF7FWEz0LU6kB3bWhpzuW4R6tKxiFsUlLaEVd7NWPJMHNAclqAluhEX7J2mqXlzKKWbKWcihHpEut0X+oNg8iOw5QnB8z0rtFs6VMlLXNSDlBL2I4hteMeYYXEy0zwormFKVDKpKRmKQGYgqT4mo7l4vVt6blVLKyUqCgQR/c7nhCOYYLRaR8KlXP2i9TnVq2x5tGeZIw8+SrIS60pFQlwxA4Apbo8Ay+0c0IKFEl7HUUCav5vCGrpC9c10kE0DkDjS3R4FMV+ipFMLk5zsptDU2eMgvZvaCZISvuikKUQ5IduAT5alnJB3axHGYfKASU+JLhi/Q7jwMLMj1FQ26EijK2BuXY7GqnVWpThLP8AYDRPAMOUJVa+0PO4ISbWhYMGtXkSTT/I4waMBE5UNzQditi4XEkieZ4yglZSUJQkBqklJOo3e8Go7uWmZJwhDJUCZ8wB8rnKQkBzMdwOCQQE+Ixl5O0Zkkd3lKGYqSXDqFQVDVjURzAzlELJIrW7WcCjc4Fgxs3xNQpYHmMZ83IQUhRrmKlgEqrUmup4k6PAOMxZmTEqmqK3pWwFqAUFnYUgjGkoCUk1yo1UdM36uB0pACZTg0sbu2rfOUaoA5MNj8QVf6XrSvQkfRosUhlR9PQb2AJ+1ImlFAd4/b7CHXxJlUl5bJvDDC4xSAciiCR+45aekLZUWkk76QthfcsXgR6jAz1IGMw+Z3PeAKzENcqoHBuzax3akwT5CMQEBJfJMCR4cwqFDdmBtwh4js+rC7PmTpigFLAUUsXS9AHe9axm5YUnBt/7ysxG8I8v/kVekTjv7HiEp5uAlns/WLiaGjGKGUQFaC/4iuZPJoHhtXGhwJdKU2jnnFom5qW/BijCI7xYQGHE0AGpJ3C8ETZiRQGnGj/jlAtVwlY1xJy6c9Xj6RicigRcEEHcQb+sXgCwtFJlDjAEjzH0fE220kKxCWSpOUJDEvVw5O8DdHnO19mKQSXBqbE1DXY1ZhDWVtNa0nDIzZlEJK3LBIzUIAcsSGGrAQDgMPPVikJqJgUPNWpNaV8NyesL0yNhuyK+IjMwyLtq4tw8sbwTvrT16RGTKBUwPExq9v7JCJisiMqXuaJ9T9IzmJnoDiXVWqh5ej14RXizeoLWT5cAxgX/AH7QTEJ8RA03e/4iCgyg26C5csZCGqactTAqkkNvr7Q8HxJXSufmaX/TeWleJUhdQpLNoXCgQen3iz/UHZSZOISJSEoQpPhAe4vrxEIuz+OMmeiYN7HkS79CAfbWPR+2WBGJkZmGcElILnoltY5modsOrVyfaRUdhG/EVE8tTKIfNmS+jX9Ys7kghwx3a8I7PQqX4ZktSSKP9ms/WJSZpDstQSbgKP5Dx0SxIsSbaAagk41t0iKlPFmJvu+c4GdqQY5EUeDOYhnDaAD2gcxNcVvHqgk3NztTGGZlSQXQkJd3cCgoBQRRKx2VJSUoLnkoHmK9DFav6hicxeYNT0+cIi4AqdIEmzGuC2thcv8AMkJBFlBcw+ozWhkramCKQnu0itFJSxHF7G9jSMcuUCpq1D+l/wDEfYeSbuA1+EAyKfM0bieozxklM5kKPishW6rNyfQ2pA+EwBkzEoUQ6lJyk2v+THEkAprYv86xo0JM00otJC0KBYhXDdUA84W2Q4xXiUnEGN+ZmtvTlLnTVBQVmUWIAFA6RYsKNvgHCKq2UkFgW5it2e5rxhht7ZUxCO8ScyTUnUH9T9flYWbMxCrJyudTej7xx9hFOMhksSN1KvREN7QSQhCCAzhYd/Mc5D8GSEhuELpC/CRuL+rRf2k2nNnTAJqnyJASAEpSHANAkADSAcLNqX1AbnDcanZzEu1ZqhOcAVMaDsbskYqclBLI8ylUdg1Bo5JArvJ4FDgcD30wIBYHzKADDczke7Rt5KpWBld5KmiYVOj9IILWUKum7kXYAGrhWVqG0dx6Emz4l/8AqptZedGFByyyAonfWj8tYE2hsScgSgmWpUsISAtLKSdatapMKu021hjFIUzKSgJJtqS4rxhPhZ2Iw5KpMxaNDkURTcRAqlqPBm+5eQLjLaUuZ4peUumhYPmY+7HdXSKdk7AxE9Qyy15SWKik5Q2hLQ77PdslGYE4qxH9RIyFRDt3hSzjkwcWMbCb25koA7t1hSM2WgKTqCff1jxYpxU9y3Ig+D/07cDvZ5H+1AASPV3PGkcxPYvCsf5qyQ7nMmnE+FhGX25/qFiJjol/yxqReMlO2lNWllLWUkuRmLE72djAjE7D4hept4JmhxmGTKmqRKmJmIYFKrFt254WYvGFXhBAFiRv3QPhcPMnMhCFmnlQCVK4ltIYz9hTpSAqZKWhILuUkBw7VI+PDAFB9x5jDkYrSwfCHKUMW8QJUL8D6ww2ntWYpZAUpcwXJdhxbnoYBlHKAwBY+rRzZiQJrvVXiS7O4vrygGAJ3HxHKxQBR2Ytxs5Si0wk9S3QOw9IqTLSmxPX5WG225T+IpYi7WP/AOaQu2hh0oKcpzpUhKuKczkJJYOQGejVinG4IEgzqVc3zLJU/TQVgeaoPbWIS5jVAHOJS5JYkg1q++DCgG4ByFgAJBBqDUR6JJ27lwMsggzJroQG8WcFjegHG1Y86UmHGzsUtUpKUEd5ImGYlB1SQ6gnfVLterxPrMAyAX4MzBkKkiaDEdjsRNQFTZqSo+IVe/RwPxCzEdi56EFSVgkXA+afeDFdvpiUMJQD2KqV1PH6QmwvavECcZhZQPmQfK3S3OJlXVgcUB8cR7Pgv3cn8xVi8IuUplpvY6QLMqbN83GNRtvaCJlUpLmzmqXZ0vwqH1YGMzOa1Qfr8+cbcLsy2woybPiVD7TYlChFUWrrEAgmgD8ofJjNPOX4weEcKjeOYq44ExyXNANniPxOgOzIz5rEFOjEff8AEX0KCoebOz8FBx7hUBzgOPKDNnJJQsAm4o3Mvzv6xjUFuMSy1Qfvann940uyMdlKmuAL80lvrGdUkV3vDDBrCQoqoFH584wrMoZY7ECDND3wWVJTUKZTeoPs3pGNxmEMmYpj4SXHWrev2h1g8YVUSKvTh6xPHbPmKy50gv5VJIeEYj6TUfMdkUOo+fEym16zH/uSCecVYJBVmCQ5yktyuegeLdrAhbEWDQNhJhSsFJIPCOonKcTjZf8AeN/MIwExiGcVpvLsAOH7wQpQqSdKD6RTg5OZaUpuWDPqS3SpjX9p+xK8JK73OFV+N7wDsAeY/He2pm5C2HHjE1IOV3oaM9/2j6SnMAWUSbk6nhE5iUkgAMdQk11/aBJ5lK9SM/DBnsHESwSSSlgpypgwuDSnVo+QN9TVgdYsE0pGYEgp8ujEAtW9Cx9IAk1UMqKuaXsrOwS5xTMw4KFKIStRcDc6WAYjd9I3GN7J4AMpUpAHAkD0Bb2jybYeEnLzGRLUspbysw96m1A8NsZsvac5swmkNQZmb3EKZSD2PzE8d3N1M7SYLBhpYSkf2IAzH0vzMYvtB23m4lKkABEoscrAmlnPNoK2H2IQgheNnIGolpWP/JX2ED9tNjSqTsLlypDTEIILAWWwsN50jF2hqJv/ABNFdgTJzluaa6DQwEt0kKFCC4iS1xwTnoqh+sWqKimYNwZoJS0zpJU3iao3EN7GFEqUVoBBqkM2tKj7+gizYswiYpI/UPpr6UiKZXjmp1FU9C56tCVG1iPzKC29VYj5Bk8Qe9QVZAFpAzEUf/cRod8DSVhSAk3S7fX9oKwM3+YHLUb10gfG4UylNvqDp84QxSL2/qLdeN4+xlapQoGq1/WKpYqDUVuNOMHBjUjQRbhMOFrSBQktU76OeEbvqAcIPMAx0o0KlZiRQV1dhwDV6iCNkTkywoKAd3f9SmHlBNEJu5qd0G4yWJ8+VLkPlCPESgjKxJWogBzTKaXJCRpC7assS1FKaAgUzpKiN68vlJvk0pe8eI3LtMkDFW3iGSMTKU4GbMVF1IlhgP7UORlo9amhs8LsVgCkZwClBsqYwfgAPNTcCOMXbPWtKM4AIFA7UJLgtZ3Bv9qAYucqYsqmKUo6qJc8h+IxUIbjqG2UMovuQKkfpBUdSqg6JH3J5RQpRNPbT0iSjujkpMOiCbjqe+u+IZR8MGY2XeOd1EwfidI4eYJ3ZNA5J3PGkm4CZgUI7xObP4lJI8ppR95H0grsrgJcsjETrJrLBsSP1nextxrpHO03acYjwSg5Ju0JyNu4H5mhdpuZ+UxW6SCkn0e1N8Rm/PnKOHCNU3JDke7RZiVBsxNGtv4ca6wfFiofuCndCsBjE5XUJaAkUzEuo8OAvzbjBE/tLKlICJSe8NySaB76XtaMnPmlRc/44CIJDQR0qMbb9SQ6x+l/ca7S7QKmgAy0MN4BPrSF+zpQVMLigB/aKVCGWxEeFR1dvQU+phpVcae0VBxM2bKN5uMNkYVld4nzS1JUBoSCS3/j7xte322xPw0vITkUUudxIdjuI+8Y3AkpUvi33jed2jE7MWlEsFaQEgW8QFFDV2Y9DuMSOx3S98YVQ1TzVnqkkBP6S7V+jwdhtqJSKyZR4jOkm91AuepjQYHBTZaZYcoZKQpJSakUVV2TwOoi/HzwCU5c1swIS4BFFHhVnjGzWaq4S4hwbiX/AK7mATh8MjMB4iEqmKPEODlH5hfmxIWFJlTUqJcfylc6ON27SG+y1ZcSvKAE92ElgGsk8ncH0MOpu0TLQXUQ1i7AdBC2yhDSr3Grp3Ze5lJCtoZSQnEhP+x0DXRLE1J9YFmbSxAGVap1bBS5hfgA7X0jYYTtBMKpaSrNmUkOCWqQHa4PCFfa6WJWIQcxIEyYfSbmP1EMx5SxoqBEZMTJ/wAoqRsXFOxkqS+imCvQ1i/C7LxSFZ0eBTXzgX6xp9rdpiJrDzVsQLE0NRo8UTO1WZKhMIQWbxAPXc19IUc2Q9L/AH9xgxce4/39TF4jZawSpZSBw/akDzMIQcrgqfyjzf8Abf0jRoxSFTB4wp7U/wBpuIFxC0f9RcAd2VkHcxQx+8UplfojxEPiQfxivAzO6mgqSRoXekE7eSBNSpNlgEcX+sX4vCIzlqghhy0hVtJamCT+jTc9+msGtO4YTcitjxkH8QoEKYo36xHaaqMeY+4irZ5pTW8MlyHHijGIRo3Ghy4jXcW4QOmLsjMbNWBf6RILseTj8/4i7OFB3oxhjX2OohCK2nsSrBqWtZly3GcsWfMQ48L6gFuDgRb2h2MMNMCHJcPUQ77G7KfPilAZEJLCul1PpGc27tEz5qlqN6DlALkZ8+1eh395K2NVxbm7PUHQoZRWmo5Pb29Y069gS5eCM4upZSL2S5oAN7a84yBFo3mKx+bZxCQAyAFb6FvzAaxnXZt6J5ntGqsWv4mCQbncInhU1Vyf0jsqW6S14+w131IP1ismJRaYEzU4lFOLGDtkbOQpAmLWGTUywCVFmd6MEub1irEinr0gD+KWJYlpH9QAPrQlx1pXhECAkTr5/aYXtbEqxEwgeGUkZQE2pRkiKhJSiiQ31MQGIQnKhLcSaCDf4cFaEg1UQA9vEWFY1rHE3EqjnzFW01qlpSwYKdlFtLsPu30MJpiyS5JPONf/AKghAmSAhsolnL/xzEIPUB+ZMZFUVYlpZy8+U5CT4kBHFCJZo47mHSacyQ02HNAdO4v+YWLgnZRPeW0gMgtDKNM23KI+mYbxKI1grsr2j/hpxCgSg0IvyvSlSOZ3wvUol6V5wKcLUm4NeMRqBVNOxmBYe0T0yZ2qUU5pchKqVmFctI4OHep3ekIdvKVMEvEMhE1LpWEqYKSWJ0Dh8zjcU3jIyJKiClyBTVhyIjgxUyUVFKjVgavZ/ap9Y96ZvgyfaqiyI3weJyLW4AKwGBIH91CdDW0C47EqU4A0qSXTWEqp5Lkp1fSIIJAo8NGAXumf6o7dojcbWUhKSDLz0UsqEwkqCnukszNV98R25tRWISlSgkKKpy1ZXbxqSWD6Bi1YXpNPpAoURakMCLJnY+ZoMUrvk5kozVOZSt6q24eoeBwlBRlISogf+m4UOJdnbg8K5eJUlqm4o7jga2MVKUTXXeIwYq8wzqBXXPmES5wS7Zgd43b4mnFOoLrd9xszxXlNxe1dYpUhhDKBi7YCHyscXOtKcOEV46eVXZ+G6BpBNW0iC1vXTfGBBdzWzMUoy/BYjIbtpD6TiXBseRBJZqxl0CrVN7QVhsRkVc+/wwGbEG58xmk1Jx8HqNMUlK05rac+m+B/4cJSWJrxia8U7MQ3vEicw4NrCF3KKMsYJkax3NFgscE7MWnUgj14xhUSsxD2eNDiFf8A8Chumj0LfOkL8FK8IeMwewO3yZLkxeo6r9JVPlOQSLBhGxxcpH/T8o8wlVPufeMxOGkNMRNKcGXN0t62HtC89vs+8eMYQk/SZnCJ8BPFo+Eqr/LxZhksjnWJKSwiy+ZMqewXNbtKclCQ8tKkKetQoF3oriCKFxSFcgpbwsWcAKbOBU2sbs43aQ8x2HzylJHNPMfCOsZRuY+sT4SrrUp1Ssj7h1CZqGJZjw0g2ROUTLIIBSQRz09DA+FUFBirxaOLxyqXDkF3ZjzoYNhfEFTQv5lnaPEImzimUAQgIl94aUQGOVIoAVZi9SdGF0cyUAS1eMGLw2UUciKswt9oarfEibGB3KMHKSVMssPmukW4/Z3dsoF0nXduf8x1UuOjFKSnK5y7m03HhwgrYmxMCJtIYfmALFBHcPPUk+G54RKaBcQdsGYJc5KyHaodoNjSkxKg7wAa+sJkTZg/qobizHqIMQSIeYjaEqdQOFE6/G19oUqkmWo3Kbilo527d2KnbxNtHJuQKtwd+MWKlJUKho+ExF8zcGiaWNQYE2JQGBgv/Tk6M0Cr2fdgrw3YGnG1obzUpCXzVpRt5AiWCxKkEkVFiDY8I0ZWHIg5MaMKAmcMrLenMU9bRWuVdxy+CH2KGelhuEArwiRvJ5/tD0y33I3wkCLxhqUEUgMLQzMoaA+sDqwea/Tj8FekMDjzFtiNcCBd4zetoipmcg/SLwjKTQkVckfQGmkCTyTUgpGmpPr/AIhg5kzEgcywKS1iOv3aJIlAgF6a+nK8Cgk2giWnU1LdIIioKtu7EqWpjQERU5MXpl5i5frB0jDA/pr8rGFws1MLZDxAUIV+n5QQ1wiGS5qY4ml4nh8ZLSoKWAQP0k3MT5GLDgSzHjGLm5PHJKcKv/etID8K0iqQrwgcIr2xttU+hAEseVIHqX1hb35ZtI8mJtvu7uANQqvf0jBU3jFmPnHupUs0zEq5gUH3hZIbqYN2+7oOiUgA/wDHw/UGC2gOBBbKWQtKFrahaKV4hjAqlaxWTFASSvnPieoztzwj2lg65gGPz1h/O8p5wHtTyp5D7RzMAo3O1qSCkzUl0kFy4+fiLp+NWoioLbwPSOTfv+IlK8vzfFho8mc5WP8AGfSZqSC5blbh94GxCBo2scm3MQxFuv5jVTmLbLYqpAJ+PEVovXlEkWMdFh83wzqKBuUIDQdhcMDbXcPn0gf9ocbA1gcjULh4VBajKFYCYmoUQORgeXiZoNyW0r8MaOfb1+sJU/1Dz+8JV7u5W+ILW01BV43NwI4NE5eMKVPpV4vx36ucJjpDkVWHUnyO2M9xvO2ilQS39wg+ViGBDOCesZtOkOZNxzEKy4lA4lOn1DOTckjaErVRB5GJKxsonzdWV+IRY3znmYljrjkPpBjTr3Zk7a1wSKE1Wz1yppyg8mb6ac4R7ZHczqTEzA7jKRTgWpaKNhf1Uc/zC/F+dXOATBtyHniup7LqmbGD5uMZmMSpzUlqJIp1/u1vSKFys1V2GguY+k+QxCb5IYFA6mHIWFtzxLpMgGoonh8r9IJYM1+n3gbdHUeUwBW/MoRwo6l6EJ3RYrLSvvA4t0iSLQJWMXJ9JwovHysMk8YmInqYzkTbB7EonSUhqDrFKwn+0Od0GTfvA6o1TAyMPAEFMkNaKJks6knnBkXIhgfmQ5CD4iVQiBbf7xtNm6c412B0g/U+klJn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124" name="AutoShape 4" descr="data:image/jpeg;base64,/9j/4AAQSkZJRgABAQAAAQABAAD/2wCEAAkGBxQTEhUUExQVFhUXGB0aGBgYFxgcGhwgHSAcGhoYHhwfHCgiGhwlGx0XITEhJSkrLi4uGh8zODMsNygtLisBCgoKDg0OGxAQGywlICYsLDQsLDQsLDcsLzcsNCwsLCwsLCwsLCwsLywsLCwsLCwsLCwsLCwsLDQsLCwsLCwsLP/AABEIALkBEAMBIgACEQEDEQH/xAAbAAACAwEBAQAAAAAAAAAAAAAEBQIDBgEHAP/EAD8QAAECBAMFBwMCBQMDBQEAAAECEQADITEEEkEFUWFxgQYTIjKRofCxwdFC4RQjM1LxB2JyFZKiQ1OCwtIk/8QAGQEAAwEBAQAAAAAAAAAAAAAAAgMEAQUA/8QALREAAgIBBAEDBAIBBQEAAAAAAQIAEQMEEiExQRMiUWFxgZEy8LEUM0LB4QX/2gAMAwEAAhEDEQA/AMBiZkBrmGJzCa1iKOMIUUJZVmVZy0RNY7MQXoDE3YWg7ntsgoR3Ckg0j7xULcqe/sY5LXUmN8TAOZ6DhpTbGWQX/nA0FbpBH39IxU5dWrDwbTUNn91+lU0lxwADRm0TtBCEBJJjmqaHshsBExJXORnzHLLRmYku2dhUpHpd7Vp7a7AThpn8p8nMEeo400taJ7A23NkgkuZYZKjYpe4CmLE1AB3wZ2p2sleGYs7MzKAfMDmTvWoO+YmzBoEu4yCb6a+mftMTlMdQPgMXYeWpYoPpFeQgkNUXi3d4kmygDUmkGJJQSWe8SluSyRdr66e5aNTs/ZKZTKUXUKkmz7gOdKwvLmGMcyrBpjlPHXmNZMmRLlhIShRCCVOkvVmBB1Y0POMLtbDlMxQSGToD83xq9r7QRQiirF2vvoGqokxncQ045jRRo44UqG6OOETaXcCWN8x+fGrLtHcVEQ87NbH/AIhS3KvAB4Qkkl3FxZr8YTTUsWicmeUMR6b+HJvrFz2V9p5kCgK3Me7X2dKAKcrKTQHyl9QUtv4xm1hqU5w9xjFThwktSpAoK11hRLSCgk7/AJ1Jb3gMBIXkxupQM3AqT2UpInIKikB7qqkbieDwz2ns0ozKVkZ2BSaE6mm68Ib0j0CdsOWvDJWZpUtTOgnMysoKg4WHPiDuCznSF6nKMTKxPfE3TDcpWoj2PhkTMMFrCQEqKVKJqfECGTdRZTfUiJba2FLSh0KGcO4SUqHI1cHjahhjL2MnDSkTACsrdYBylIASSohLsfCQHNfMd0Zmftxc1brLpytl0pZmt4mNN0JQvkctjPFx7bFxhcgHx/TF0qihG87GSwMLjSQP6Wpve3KMVNAPiBDkOB9dI0nZXEhOGxiSfPJKRzYs3WHas3j/AF/mT6ddrUJlwCoGBBBLwMiKxJH5qdEdeJIVHFPePXAqQJiJMSCYgoRsypBSojKWQRwjqogk1gGnppDrEa6CkSBvzh32bTmWCUOlBSpRowAIJcGhcAhucSE1OkouNuzvZqX3BxOJORACqVdhQkDeTQDrWMjtKcCtRSgJDlkiwGgrujedqdtSzLMuWcyphPiJAADkkMX1JF7ExgMQ4d/mo/PpAqbMI3UDmqOsSki9IrSauYul2PSHnqTjkw5U4/w4Q9AoloWSku28mDh5ekV4BNeOg46e7QteAY2tzAQqYlRAlIS+Ulf/ANQ+9vGR1i5cozZcofpvmJF2TmG4DNXqHinDYzupiVjxF7cNU8mesCTpzzMoJRmVYGwNRwtABWJ/7jHZef8AEaowwQkJBSAwqaXYkvAOLSEODce92i7bASzIJKXbxCtKO7ln1HGBJSc6cpLkAt005AxuNT/K4x3B9gH2l2xGEzOryp91HygbyznpD3G4edNDhkpBolwG4lzU30/dBhpgSqW9kgK6mtemUdI0ZxoyOlyPUvu+boHPe4MBG6YDYUMU4jZs0Avpo73uSfTqYXylGWVBVPFUajj9m/EXbRxUxRzPkrpQ7riA8QSUglzv57vT7w/GGI91SbKQGtb4ktoJZT6GBAX+Vic1ZKWV+m0GdmpyEzMymcDwkh2O8cd0Msqt/EmanyAdXNF2e2CgJKsXNSlLUlKLKDhxUqDU0+DL7Rl5aBstW9eZ+sMcZjzNUFG72vR7vo/2G+BcQt15iPCrhaprCMYcMWY9+JRkCFNq/uLKt9I2XZ7tKiVMUsjwqA8LeVx4mozuGO9O+MnjZeVQANFB/doHANR19IdlxLmWm6kq5GwsRHvaDbkzGTFFKAlOgS9qmp35QSwZ2MK5crKpBuGSfVqerxZs7FZEKCWKytKg4sEhRJHFyPwXiExfiSk08WU8K1tujEQYxsUUBCLBgHJ5kUNbnDLZ8/JIWyXKgQTuhfPCUz1BJcVAtu/MSw6j3SxX58Ma43L+oeNtrn8iCSw4gcRYgRBIrD5EZZKS8TEska9KwRgMOVAkB91CedB8aOlCpSqKII1SSOulIUX5oRy4/aCYGoNaKlRquyuETNmqUoZi4ZIDu5YndrDvtzNw8+Unu0ZZkt8zbrAX0LWpXhEzawLlGOvuY4aQsu4GeaKiMs1gubhi2YEkbwD77oETeKbuRlSO4/VWHOHnqw8vKsMFsvLqQAWB3VynpFexcKlRKpn9NDFVL3ZPXdrA22cRmUok+JRBP+0aJHSJm93tl4O0XFmIxBUcxuTHAvfWOqQBpX5WL8Lg1r8iSbv0qYbxUTRuCRbIsYZDY0xUozEOpCWzKCF5Uk0AKmYHmw3UrC3IUgvvj1ieqjCEnw9IlgN7s1uen0itahTgI+wa7gm4pzB/c+kARwY5CN4lYoG1t+fvEJ2CK1EIFmc5qWBudawbLksAwOYbw40P5r+Y0GBwqVJHhLtupxN+XrAvl2ciNTTjLwZj5eBmEnMKbyX9LvDHBS1JrupUF+IEOU4FILuPcHkaQNtCdZKXp89G+se9bfxGLpVxe64twyHmZcorUuSw43FNGh3h0kpSkN4g/wCDo9wGoIUylVBy5lEsAbdd/KNFhVg2q9zvbXlugMzGU6TGCTF2O2coCnSzft6wpMstlKSBrz+kaeYN3784qVgyQ6iDzSD7wCZyBzHZdGrH2zL/AMOCg6K0od0Lpam/eNFtSUBVFCkgkV9uFPaM+UV4RdibcLnD1eL02Al0rEVAreJox1OPGBkUIqxGoiHoOUN2iTjKw6MktZJcxYS4qa29qRTHSqNqAGPmdkjxAOzkfiLpyGIcak84FB13RJc4luFo8RNVgBzLJKXX6/QwTh1MhSTwMU4SawVxoYtw8kqYJSSVFgAKnlAN9Y7H4I75gUsxxoNm4RSCCpLBnrYtdiPtAQNawQN8iJZSvBj7s9iVDwIS6vMNXFHSQaEUJt+IltlcrM6Qol2U4YAhyoZdS50IFLVhdhp/dsoZhMCnSzAMNFal93vHcZjlTJhWoFybO/OprEpxk5NwlgyBce09yWydoGTPRMQ4D+VKi7GhS/HjGo7Q7GmCQJxBUGClKBBJe75aNYuPvGO2WvLMQrcSebAlurQwmY/ESkCSpRKT5XJaoqx+3pC8+JjkVkqx39RPYM21SG6MF2Lj2V3SwChZPhNnIIb/AGu4qLEJOkU7YwfdrBuFVBAZ97iwVvakC4OWlUxKZisqCoZ1agfqbiztxaDdsEOwXmalS58PhFWuzX05Q0rWTjzFAlsRvxNlild3KyAeCWylg/rmGyfr0HCMrMdSio1JJJ5mpP1hxtqeS0sGiSST/co+Y/b/ADC/DynD6QC8C49huMqTeL5CRmY1SS7De1Y7OagZob7G2YFFHelSELcJKQSom3hSASoA0Ng7B3j3cKq7jjZG1kfwy5RlBORKlJmhwXLpyqSaTEVY7h/xplsOqVmUZwWZbKAyEDxEeEuQfCCajjEdp4gAlCQoJBpYFXNmBtQsOkATJhIYAAdegjFQxbOIxMqUqSZikqQMxAUAo5mAoBm4ip3mpsFeGV9wOej/ADSHnZ+cmXKxSVBJC5CgCoWUmqCHFDfm9bRn8SliCKAln5AE/UQxTdiL5WmjZJZD76cyxL+0Otk4ohIB3fRv39IzqlHIir+IH2I9rQxwSz9R9f2ifKlidTBk9wIkdtSyk5k9L+n4hUrEukUqdYfoWlScprzhLtDCGWo08N4PCw/iYGpQ/wA16ncDODkakeE1183VqcnjQSlgIDWALdNIycpeUg/OcaUzGCU3NB6iPZ1jNDk4MM2cHDqq8D4/F5lFjRNBx3/OEdxk7InIORI9TCkz/m6EIlndLMuXaAv7kZ89/wDtP0MIAYPXPYFQ3EetIABEdHEtTgat9xEkg/QxBJjo15RFRh0jmg7Odm5mKCikOEhySaAD70gXa+y1SlZVJZQFW0cPVtWje9gsV/CYQmcrJnBWl3ZjS4sRQsf7ozPaTHd8c2YEVNBSpdnb62aOcmoyNnK/8ROl6C+jZHgfeHdn+x0tUtM2a63D5FOhPJxU83hVtbYkiXNupMs2QC5DXSVEljuf2pDjZHaRsMJJ84YJVuL/AI+nGM/icUcRNTmdILZuFTm6sDAYvXOVi54j2TAMQpRfj/2fT04YHwyyf+SlfmIYfaIQomWgJJDAh3S7Wd93CLMYcOnyiYToFqTX/tSGELlzAxoHfoOAEVKoYc3+Yh32nih9hLsfjVzCSsuegtowDDkBCqZBUiUpamFz6D4WhqvYiUoGcnMf2qKWYvWGb0x8Sf03z8iLMMcwCTV0q5+HxN6CITJdMw1LNUl91o7Mw2RZAU7GhGvKDMPsnEjxJlrY60ZvWtN0YzqObghXPtIuU7PUEzENcOX6W+0aFOHTMl93Nr3CmNQl3KWRe4CVVrRxdoy4BQvxJKbOCCCKvY1ghGImKmpDZphXUGuY5jQixdyC+8wvIhY2DCRwBRECx2EUnxMrKfKogsRvB1HKBZoDhv7R66x7Pi8bh9pyEIRklzVAAApBYAElIpmZgQACPtHl20ez82UhUxQGRCsmbeb0Z9Cmtq8oHFqA3DcGeyYDVrGcxPhrZz+/0ERKGDbounUBfV3j5OGWoOELIFCrKWewBLMCaQFykUJVhlgKClJCkguQ9DwLaG3W4h6vamU94Mmfu0pAHlSMoSyUsGArQBn6QPO2AuXKTOnMhCiyQ9VNUsNQN9n3wonYwJcDpr6vAtbcCesDkzmKAWorNyRTfxPSIIw7AqoWsLwvXPL6QZgCuYpkl8oJ5Aanhxh20qIkMrN1DJXkIBvfdvb2gHFyT3ZIL5FKJA45Uv7D0MNsSO6GVhmVoA3UhyU8Dq9YAxqMklJB85WDW2UoNeNRzblC0PP5jMiiq+kqUodyhQe5B4Gpb3JHCmkW4fGENrACVAJUk2P10P1+GKJZrDygMTjzFOI8BOYgFuMTVjARkXXjrAMqbRiX5xpNh4AYpJllKEq0LBN7agtyrYxPkpOTL1yX1MxiJVKVF93KGmzZpy5gHITlA3tTMeAFOft1ezCpKql0+FTaEUI+/KKSSgGzsxfcLANaoB6RpIcVAx2jbhB1zyqqlEl2ABYfHioDV23wTnT/AGJHJ/zF0pSa+Eeh6awV7R1Not3FOIlnKB1P4gEhtI0ilAgtLS//AMuusCrwbuMgFLuTBpl+YjLpixsRG94Y9nsCJ+JlSleVSg/EXaCpezUEMX6GHXZnDS5U6Uou2cVo+4ab/pHs2cBDt7qBi0T7gT1Nj2o2YDh1o8oCQQUvRlAE5RcWLbuUeb4oAK8RD67o3fbeZMdKTkLOUs+Zizh34ClI84xUwlVbt1a3Ug6xB/8ANBOPkyzUcKGPmQ70VbWvvHZM3JMcgqqSzs5qByrFQSzfKuIuQvIS4Ciak6irhun1jqGQc+ZCakglSmJO7TpFaj6n/ESxRBDg8G1EUAVgh1FuaNCbD/TObhkzpqsQnMQBk1a+Yt0FdxiXavbiVTf5NE5WuVBt4ex5RlcID4gBoCWNWFG5EkegiRS1/WJmwA5S5P4j8TlUofuF7FWEz0LU6kB3bWhpzuW4R6tKxiFsUlLaEVd7NWPJMHNAclqAluhEX7J2mqXlzKKWbKWcihHpEut0X+oNg8iOw5QnB8z0rtFs6VMlLXNSDlBL2I4hteMeYYXEy0zwormFKVDKpKRmKQGYgqT4mo7l4vVt6blVLKyUqCgQR/c7nhCOYYLRaR8KlXP2i9TnVq2x5tGeZIw8+SrIS60pFQlwxA4Apbo8Ay+0c0IKFEl7HUUCav5vCGrpC9c10kE0DkDjS3R4FMV+ipFMLk5zsptDU2eMgvZvaCZISvuikKUQ5IduAT5alnJB3axHGYfKASU+JLhi/Q7jwMLMj1FQ26EijK2BuXY7GqnVWpThLP8AYDRPAMOUJVa+0PO4ISbWhYMGtXkSTT/I4waMBE5UNzQditi4XEkieZ4yglZSUJQkBqklJOo3e8Go7uWmZJwhDJUCZ8wB8rnKQkBzMdwOCQQE+Ixl5O0Zkkd3lKGYqSXDqFQVDVjURzAzlELJIrW7WcCjc4Fgxs3xNQpYHmMZ83IQUhRrmKlgEqrUmup4k6PAOMxZmTEqmqK3pWwFqAUFnYUgjGkoCUk1yo1UdM36uB0pACZTg0sbu2rfOUaoA5MNj8QVf6XrSvQkfRosUhlR9PQb2AJ+1ImlFAd4/b7CHXxJlUl5bJvDDC4xSAciiCR+45aekLZUWkk76QthfcsXgR6jAz1IGMw+Z3PeAKzENcqoHBuzax3akwT5CMQEBJfJMCR4cwqFDdmBtwh4js+rC7PmTpigFLAUUsXS9AHe9axm5YUnBt/7ysxG8I8v/kVekTjv7HiEp5uAlns/WLiaGjGKGUQFaC/4iuZPJoHhtXGhwJdKU2jnnFom5qW/BijCI7xYQGHE0AGpJ3C8ETZiRQGnGj/jlAtVwlY1xJy6c9Xj6RicigRcEEHcQb+sXgCwtFJlDjAEjzH0fE220kKxCWSpOUJDEvVw5O8DdHnO19mKQSXBqbE1DXY1ZhDWVtNa0nDIzZlEJK3LBIzUIAcsSGGrAQDgMPPVikJqJgUPNWpNaV8NyesL0yNhuyK+IjMwyLtq4tw8sbwTvrT16RGTKBUwPExq9v7JCJisiMqXuaJ9T9IzmJnoDiXVWqh5ej14RXizeoLWT5cAxgX/AH7QTEJ8RA03e/4iCgyg26C5csZCGqactTAqkkNvr7Q8HxJXSufmaX/TeWleJUhdQpLNoXCgQen3iz/UHZSZOISJSEoQpPhAe4vrxEIuz+OMmeiYN7HkS79CAfbWPR+2WBGJkZmGcElILnoltY5modsOrVyfaRUdhG/EVE8tTKIfNmS+jX9Ys7kghwx3a8I7PQqX4ZktSSKP9ms/WJSZpDstQSbgKP5Dx0SxIsSbaAagk41t0iKlPFmJvu+c4GdqQY5EUeDOYhnDaAD2gcxNcVvHqgk3NztTGGZlSQXQkJd3cCgoBQRRKx2VJSUoLnkoHmK9DFav6hicxeYNT0+cIi4AqdIEmzGuC2thcv8AMkJBFlBcw+ozWhkramCKQnu0itFJSxHF7G9jSMcuUCpq1D+l/wDEfYeSbuA1+EAyKfM0bieozxklM5kKPishW6rNyfQ2pA+EwBkzEoUQ6lJyk2v+THEkAprYv86xo0JM00otJC0KBYhXDdUA84W2Q4xXiUnEGN+ZmtvTlLnTVBQVmUWIAFA6RYsKNvgHCKq2UkFgW5it2e5rxhht7ZUxCO8ScyTUnUH9T9flYWbMxCrJyudTej7xx9hFOMhksSN1KvREN7QSQhCCAzhYd/Mc5D8GSEhuELpC/CRuL+rRf2k2nNnTAJqnyJASAEpSHANAkADSAcLNqX1AbnDcanZzEu1ZqhOcAVMaDsbskYqclBLI8ylUdg1Bo5JArvJ4FDgcD30wIBYHzKADDczke7Rt5KpWBld5KmiYVOj9IILWUKum7kXYAGrhWVqG0dx6Emz4l/8AqptZedGFByyyAonfWj8tYE2hsScgSgmWpUsISAtLKSdatapMKu021hjFIUzKSgJJtqS4rxhPhZ2Iw5KpMxaNDkURTcRAqlqPBm+5eQLjLaUuZ4peUumhYPmY+7HdXSKdk7AxE9Qyy15SWKik5Q2hLQ77PdslGYE4qxH9RIyFRDt3hSzjkwcWMbCb25koA7t1hSM2WgKTqCff1jxYpxU9y3Ig+D/07cDvZ5H+1AASPV3PGkcxPYvCsf5qyQ7nMmnE+FhGX25/qFiJjol/yxqReMlO2lNWllLWUkuRmLE72djAjE7D4hept4JmhxmGTKmqRKmJmIYFKrFt254WYvGFXhBAFiRv3QPhcPMnMhCFmnlQCVK4ltIYz9hTpSAqZKWhILuUkBw7VI+PDAFB9x5jDkYrSwfCHKUMW8QJUL8D6ww2ntWYpZAUpcwXJdhxbnoYBlHKAwBY+rRzZiQJrvVXiS7O4vrygGAJ3HxHKxQBR2Ytxs5Si0wk9S3QOw9IqTLSmxPX5WG225T+IpYi7WP/AOaQu2hh0oKcpzpUhKuKczkJJYOQGejVinG4IEgzqVc3zLJU/TQVgeaoPbWIS5jVAHOJS5JYkg1q++DCgG4ByFgAJBBqDUR6JJ27lwMsggzJroQG8WcFjegHG1Y86UmHGzsUtUpKUEd5ImGYlB1SQ6gnfVLterxPrMAyAX4MzBkKkiaDEdjsRNQFTZqSo+IVe/RwPxCzEdi56EFSVgkXA+afeDFdvpiUMJQD2KqV1PH6QmwvavECcZhZQPmQfK3S3OJlXVgcUB8cR7Pgv3cn8xVi8IuUplpvY6QLMqbN83GNRtvaCJlUpLmzmqXZ0vwqH1YGMzOa1Qfr8+cbcLsy2woybPiVD7TYlChFUWrrEAgmgD8ofJjNPOX4weEcKjeOYq44ExyXNANniPxOgOzIz5rEFOjEff8AEX0KCoebOz8FBx7hUBzgOPKDNnJJQsAm4o3Mvzv6xjUFuMSy1Qfvann940uyMdlKmuAL80lvrGdUkV3vDDBrCQoqoFH584wrMoZY7ECDND3wWVJTUKZTeoPs3pGNxmEMmYpj4SXHWrev2h1g8YVUSKvTh6xPHbPmKy50gv5VJIeEYj6TUfMdkUOo+fEym16zH/uSCecVYJBVmCQ5yktyuegeLdrAhbEWDQNhJhSsFJIPCOonKcTjZf8AeN/MIwExiGcVpvLsAOH7wQpQqSdKD6RTg5OZaUpuWDPqS3SpjX9p+xK8JK73OFV+N7wDsAeY/He2pm5C2HHjE1IOV3oaM9/2j6SnMAWUSbk6nhE5iUkgAMdQk11/aBJ5lK9SM/DBnsHESwSSSlgpypgwuDSnVo+QN9TVgdYsE0pGYEgp8ujEAtW9Cx9IAk1UMqKuaXsrOwS5xTMw4KFKIStRcDc6WAYjd9I3GN7J4AMpUpAHAkD0Bb2jybYeEnLzGRLUspbysw96m1A8NsZsvac5swmkNQZmb3EKZSD2PzE8d3N1M7SYLBhpYSkf2IAzH0vzMYvtB23m4lKkABEoscrAmlnPNoK2H2IQgheNnIGolpWP/JX2ED9tNjSqTsLlypDTEIILAWWwsN50jF2hqJv/ABNFdgTJzluaa6DQwEt0kKFCC4iS1xwTnoqh+sWqKimYNwZoJS0zpJU3iao3EN7GFEqUVoBBqkM2tKj7+gizYswiYpI/UPpr6UiKZXjmp1FU9C56tCVG1iPzKC29VYj5Bk8Qe9QVZAFpAzEUf/cRod8DSVhSAk3S7fX9oKwM3+YHLUb10gfG4UylNvqDp84QxSL2/qLdeN4+xlapQoGq1/WKpYqDUVuNOMHBjUjQRbhMOFrSBQktU76OeEbvqAcIPMAx0o0KlZiRQV1dhwDV6iCNkTkywoKAd3f9SmHlBNEJu5qd0G4yWJ8+VLkPlCPESgjKxJWogBzTKaXJCRpC7assS1FKaAgUzpKiN68vlJvk0pe8eI3LtMkDFW3iGSMTKU4GbMVF1IlhgP7UORlo9amhs8LsVgCkZwClBsqYwfgAPNTcCOMXbPWtKM4AIFA7UJLgtZ3Bv9qAYucqYsqmKUo6qJc8h+IxUIbjqG2UMovuQKkfpBUdSqg6JH3J5RQpRNPbT0iSjujkpMOiCbjqe+u+IZR8MGY2XeOd1EwfidI4eYJ3ZNA5J3PGkm4CZgUI7xObP4lJI8ppR95H0grsrgJcsjETrJrLBsSP1nextxrpHO03acYjwSg5Ju0JyNu4H5mhdpuZ+UxW6SCkn0e1N8Rm/PnKOHCNU3JDke7RZiVBsxNGtv4ca6wfFiofuCndCsBjE5XUJaAkUzEuo8OAvzbjBE/tLKlICJSe8NySaB76XtaMnPmlRc/44CIJDQR0qMbb9SQ6x+l/ca7S7QKmgAy0MN4BPrSF+zpQVMLigB/aKVCGWxEeFR1dvQU+phpVcae0VBxM2bKN5uMNkYVld4nzS1JUBoSCS3/j7xte322xPw0vITkUUudxIdjuI+8Y3AkpUvi33jed2jE7MWlEsFaQEgW8QFFDV2Y9DuMSOx3S98YVQ1TzVnqkkBP6S7V+jwdhtqJSKyZR4jOkm91AuepjQYHBTZaZYcoZKQpJSakUVV2TwOoi/HzwCU5c1swIS4BFFHhVnjGzWaq4S4hwbiX/AK7mATh8MjMB4iEqmKPEODlH5hfmxIWFJlTUqJcfylc6ON27SG+y1ZcSvKAE92ElgGsk8ncH0MOpu0TLQXUQ1i7AdBC2yhDSr3Grp3Ze5lJCtoZSQnEhP+x0DXRLE1J9YFmbSxAGVap1bBS5hfgA7X0jYYTtBMKpaSrNmUkOCWqQHa4PCFfa6WJWIQcxIEyYfSbmP1EMx5SxoqBEZMTJ/wAoqRsXFOxkqS+imCvQ1i/C7LxSFZ0eBTXzgX6xp9rdpiJrDzVsQLE0NRo8UTO1WZKhMIQWbxAPXc19IUc2Q9L/AH9xgxce4/39TF4jZawSpZSBw/akDzMIQcrgqfyjzf8Abf0jRoxSFTB4wp7U/wBpuIFxC0f9RcAd2VkHcxQx+8UplfojxEPiQfxivAzO6mgqSRoXekE7eSBNSpNlgEcX+sX4vCIzlqghhy0hVtJamCT+jTc9+msGtO4YTcitjxkH8QoEKYo36xHaaqMeY+4irZ5pTW8MlyHHijGIRo3Ghy4jXcW4QOmLsjMbNWBf6RILseTj8/4i7OFB3oxhjX2OohCK2nsSrBqWtZly3GcsWfMQ48L6gFuDgRb2h2MMNMCHJcPUQ77G7KfPilAZEJLCul1PpGc27tEz5qlqN6DlALkZ8+1eh395K2NVxbm7PUHQoZRWmo5Pb29Y069gS5eCM4upZSL2S5oAN7a84yBFo3mKx+bZxCQAyAFb6FvzAaxnXZt6J5ntGqsWv4mCQbncInhU1Vyf0jsqW6S14+w131IP1ismJRaYEzU4lFOLGDtkbOQpAmLWGTUywCVFmd6MEub1irEinr0gD+KWJYlpH9QAPrQlx1pXhECAkTr5/aYXtbEqxEwgeGUkZQE2pRkiKhJSiiQ31MQGIQnKhLcSaCDf4cFaEg1UQA9vEWFY1rHE3EqjnzFW01qlpSwYKdlFtLsPu30MJpiyS5JPONf/AKghAmSAhsolnL/xzEIPUB+ZMZFUVYlpZy8+U5CT4kBHFCJZo47mHSacyQ02HNAdO4v+YWLgnZRPeW0gMgtDKNM23KI+mYbxKI1grsr2j/hpxCgSg0IvyvSlSOZ3wvUol6V5wKcLUm4NeMRqBVNOxmBYe0T0yZ2qUU5pchKqVmFctI4OHep3ekIdvKVMEvEMhE1LpWEqYKSWJ0Dh8zjcU3jIyJKiClyBTVhyIjgxUyUVFKjVgavZ/ap9Y96ZvgyfaqiyI3weJyLW4AKwGBIH91CdDW0C47EqU4A0qSXTWEqp5Lkp1fSIIJAo8NGAXumf6o7dojcbWUhKSDLz0UsqEwkqCnukszNV98R25tRWISlSgkKKpy1ZXbxqSWD6Bi1YXpNPpAoURakMCLJnY+ZoMUrvk5kozVOZSt6q24eoeBwlBRlISogf+m4UOJdnbg8K5eJUlqm4o7jga2MVKUTXXeIwYq8wzqBXXPmES5wS7Zgd43b4mnFOoLrd9xszxXlNxe1dYpUhhDKBi7YCHyscXOtKcOEV46eVXZ+G6BpBNW0iC1vXTfGBBdzWzMUoy/BYjIbtpD6TiXBseRBJZqxl0CrVN7QVhsRkVc+/wwGbEG58xmk1Jx8HqNMUlK05rac+m+B/4cJSWJrxia8U7MQ3vEicw4NrCF3KKMsYJkax3NFgscE7MWnUgj14xhUSsxD2eNDiFf8A8Chumj0LfOkL8FK8IeMwewO3yZLkxeo6r9JVPlOQSLBhGxxcpH/T8o8wlVPufeMxOGkNMRNKcGXN0t62HtC89vs+8eMYQk/SZnCJ8BPFo+Eqr/LxZhksjnWJKSwiy+ZMqewXNbtKclCQ8tKkKetQoF3oriCKFxSFcgpbwsWcAKbOBU2sbs43aQ8x2HzylJHNPMfCOsZRuY+sT4SrrUp1Ssj7h1CZqGJZjw0g2ROUTLIIBSQRz09DA+FUFBirxaOLxyqXDkF3ZjzoYNhfEFTQv5lnaPEImzimUAQgIl94aUQGOVIoAVZi9SdGF0cyUAS1eMGLw2UUciKswt9oarfEibGB3KMHKSVMssPmukW4/Z3dsoF0nXduf8x1UuOjFKSnK5y7m03HhwgrYmxMCJtIYfmALFBHcPPUk+G54RKaBcQdsGYJc5KyHaodoNjSkxKg7wAa+sJkTZg/qobizHqIMQSIeYjaEqdQOFE6/G19oUqkmWo3Kbilo527d2KnbxNtHJuQKtwd+MWKlJUKho+ExF8zcGiaWNQYE2JQGBgv/Tk6M0Cr2fdgrw3YGnG1obzUpCXzVpRt5AiWCxKkEkVFiDY8I0ZWHIg5MaMKAmcMrLenMU9bRWuVdxy+CH2KGelhuEArwiRvJ5/tD0y33I3wkCLxhqUEUgMLQzMoaA+sDqwea/Tj8FekMDjzFtiNcCBd4zetoipmcg/SLwjKTQkVckfQGmkCTyTUgpGmpPr/AIhg5kzEgcywKS1iOv3aJIlAgF6a+nK8Cgk2giWnU1LdIIioKtu7EqWpjQERU5MXpl5i5frB0jDA/pr8rGFws1MLZDxAUIV+n5QQ1wiGS5qY4ml4nh8ZLSoKWAQP0k3MT5GLDgSzHjGLm5PHJKcKv/etID8K0iqQrwgcIr2xttU+hAEseVIHqX1hb35ZtI8mJtvu7uANQqvf0jBU3jFmPnHupUs0zEq5gUH3hZIbqYN2+7oOiUgA/wDHw/UGC2gOBBbKWQtKFrahaKV4hjAqlaxWTFASSvnPieoztzwj2lg65gGPz1h/O8p5wHtTyp5D7RzMAo3O1qSCkzUl0kFy4+fiLp+NWoioLbwPSOTfv+IlK8vzfFho8mc5WP8AGfSZqSC5blbh94GxCBo2scm3MQxFuv5jVTmLbLYqpAJ+PEVovXlEkWMdFh83wzqKBuUIDQdhcMDbXcPn0gf9ocbA1gcjULh4VBajKFYCYmoUQORgeXiZoNyW0r8MaOfb1+sJU/1Dz+8JV7u5W+ILW01BV43NwI4NE5eMKVPpV4vx36ucJjpDkVWHUnyO2M9xvO2ilQS39wg+ViGBDOCesZtOkOZNxzEKy4lA4lOn1DOTckjaErVRB5GJKxsonzdWV+IRY3znmYljrjkPpBjTr3Zk7a1wSKE1Wz1yppyg8mb6ac4R7ZHczqTEzA7jKRTgWpaKNhf1Uc/zC/F+dXOATBtyHniup7LqmbGD5uMZmMSpzUlqJIp1/u1vSKFys1V2GguY+k+QxCb5IYFA6mHIWFtzxLpMgGoonh8r9IJYM1+n3gbdHUeUwBW/MoRwo6l6EJ3RYrLSvvA4t0iSLQJWMXJ9JwovHysMk8YmInqYzkTbB7EonSUhqDrFKwn+0Od0GTfvA6o1TAyMPAEFMkNaKJks6knnBkXIhgfmQ5CD4iVQiBbf7xtNm6c412B0g/U+klJn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5126" name="Picture 6" descr="File:Tizian 0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2786058"/>
            <a:ext cx="1652734" cy="2928958"/>
          </a:xfrm>
          <a:prstGeom prst="rect">
            <a:avLst/>
          </a:prstGeom>
          <a:noFill/>
        </p:spPr>
      </p:pic>
      <p:pic>
        <p:nvPicPr>
          <p:cNvPr id="5128" name="Picture 8" descr="http://www.lafinestradistefania.it/wp-content/uploads/2012/08/dove-andare-a-vedere-le-stelle-cadent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143248"/>
            <a:ext cx="1928794" cy="22145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3073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642910" y="-28577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 COSTELLAZIONI</a:t>
            </a:r>
          </a:p>
        </p:txBody>
      </p:sp>
      <p:sp>
        <p:nvSpPr>
          <p:cNvPr id="6" name="Rettangolo 5"/>
          <p:cNvSpPr/>
          <p:nvPr/>
        </p:nvSpPr>
        <p:spPr>
          <a:xfrm>
            <a:off x="0" y="642918"/>
            <a:ext cx="9144000" cy="92333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dirty="0" smtClean="0"/>
              <a:t>Una </a:t>
            </a:r>
            <a:r>
              <a:rPr lang="it-IT" b="1" dirty="0" smtClean="0"/>
              <a:t>costellazione</a:t>
            </a:r>
            <a:r>
              <a:rPr lang="it-IT" dirty="0" smtClean="0"/>
              <a:t> è ognuna delle 88 parti in cui la sfera celeste è convenzionalmente suddivisa allo scopo di mappare le stelle. I raggruppamenti così formati sono delle entità esclusivamente prospettiche, a cui la moderna astronomia non riconosce alcun reale significato</a:t>
            </a:r>
            <a:endParaRPr lang="it-IT" dirty="0"/>
          </a:p>
        </p:txBody>
      </p:sp>
      <p:sp>
        <p:nvSpPr>
          <p:cNvPr id="7" name="Nuvola 6"/>
          <p:cNvSpPr/>
          <p:nvPr/>
        </p:nvSpPr>
        <p:spPr>
          <a:xfrm>
            <a:off x="214282" y="1785926"/>
            <a:ext cx="4572000" cy="1405533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it-IT" b="1" dirty="0" smtClean="0"/>
              <a:t>Le </a:t>
            </a:r>
            <a:r>
              <a:rPr lang="it-IT" b="1" dirty="0" smtClean="0">
                <a:solidFill>
                  <a:srgbClr val="FFC000"/>
                </a:solidFill>
              </a:rPr>
              <a:t>dodici</a:t>
            </a:r>
            <a:r>
              <a:rPr lang="it-IT" b="1" dirty="0" smtClean="0"/>
              <a:t> costellazioni che intersecano l'eclittica compongono </a:t>
            </a:r>
            <a:r>
              <a:rPr lang="it-IT" b="1" dirty="0" smtClean="0">
                <a:solidFill>
                  <a:srgbClr val="FFC000"/>
                </a:solidFill>
              </a:rPr>
              <a:t>lo zodiaco</a:t>
            </a:r>
            <a:r>
              <a:rPr lang="it-IT" b="1" dirty="0" smtClean="0">
                <a:solidFill>
                  <a:schemeClr val="tx1"/>
                </a:solidFill>
              </a:rPr>
              <a:t>.</a:t>
            </a:r>
            <a:endParaRPr lang="it-IT" b="1" dirty="0">
              <a:solidFill>
                <a:srgbClr val="FFC000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5715008" y="1857364"/>
            <a:ext cx="34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L'</a:t>
            </a:r>
            <a:r>
              <a:rPr lang="it-IT" b="1" dirty="0" smtClean="0">
                <a:solidFill>
                  <a:srgbClr val="FFFF00"/>
                </a:solidFill>
              </a:rPr>
              <a:t>eclittica</a:t>
            </a:r>
            <a:r>
              <a:rPr lang="it-IT" dirty="0" smtClean="0">
                <a:solidFill>
                  <a:srgbClr val="FFFF00"/>
                </a:solidFill>
              </a:rPr>
              <a:t> è il percorso apparente che il Sole compie in un anno rispetto allo sfondo della sfera celeste.</a:t>
            </a:r>
            <a:endParaRPr lang="it-IT" dirty="0">
              <a:solidFill>
                <a:srgbClr val="FFFF00"/>
              </a:solidFill>
            </a:endParaRPr>
          </a:p>
        </p:txBody>
      </p:sp>
      <p:cxnSp>
        <p:nvCxnSpPr>
          <p:cNvPr id="11" name="Connettore 2 10"/>
          <p:cNvCxnSpPr/>
          <p:nvPr/>
        </p:nvCxnSpPr>
        <p:spPr>
          <a:xfrm flipV="1">
            <a:off x="3500430" y="2143116"/>
            <a:ext cx="2214578" cy="285752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http://web.tiscalinet.it/saro_alioto/ors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4357694"/>
            <a:ext cx="2500298" cy="1647738"/>
          </a:xfrm>
          <a:prstGeom prst="rect">
            <a:avLst/>
          </a:prstGeom>
          <a:noFill/>
        </p:spPr>
      </p:pic>
      <p:pic>
        <p:nvPicPr>
          <p:cNvPr id="4100" name="Picture 4" descr="http://www.caicarpi.it/cms/media/photo/GRANDE%20CARRO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50862" y="4286256"/>
            <a:ext cx="2493138" cy="1857388"/>
          </a:xfrm>
          <a:prstGeom prst="rect">
            <a:avLst/>
          </a:prstGeom>
          <a:noFill/>
        </p:spPr>
      </p:pic>
      <p:sp>
        <p:nvSpPr>
          <p:cNvPr id="4102" name="AutoShape 6" descr="data:image/jpeg;base64,/9j/4AAQSkZJRgABAQAAAQABAAD/2wCEAAkGBxQSEhAUEBQQFRQVFBUQFBQUFA8PEBQUFBQWFhQUFBQYHCggGBolHBQUITEhJSkrLi4uFx8zODMsNygtLisBCgoKDg0OGhAQGiwkHyQsLCwsLCwsLCwsLCwsLCwsLCwsLCwsLCwsLCwsLywsLCwsLCwsLCwsLCwsLCwsLCwsLP/AABEIAMIBBAMBIgACEQEDEQH/xAAbAAABBQEBAAAAAAAAAAAAAAAAAQIDBAUGB//EAD8QAAEEAAQEBAQDBwEHBQAAAAEAAgMRBBIhMQUTQVEGImFxFDKBkUKhwQcVIzNSYrHRU3JzgpLS0yQ2dKKy/8QAGQEAAwEBAQAAAAAAAAAAAAAAAAECAwQF/8QAJxEAAgIDAQACAQMFAQAAAAAAAAECEQMSMSETQVEEIqEjMmGB0RT/2gAMAwEAAhEDEQA/APE0qApn4Z4yBzXAvAcwEEFzXGmlo6g0V7SiZkK0OGQxOD+a4tppLKF5njUNOugOuqqQYdzyQxrnECzlBNCwLNdLI+6ZaeoCv3TEpQqSECEIVIASoQqQAhBSIsBaQQhKG2pYDUoT4IHPcGsa5zjoGtBc4+wCTIddDoaO+h10ProfsURVugJsKNVpwtoKvhcOQ0OIdlJoOo5SddAfofsp3OXSuUceZ26I59QVmuYrc0tKvdmx9k3w1xJpDoNnCgbrU3baPT32U8UCZEyvbQrShZlAvc6+wR59E5ZNEQiUrWKWCLMaFddyANBe6dEG35jQo6gXrWgQcjk2Q0nNCCnBMlsUhNenEqKSSkCSZE8KNz02WVVZJ0zqjBsJXaqIv7JjjaRFnSo0TNmQog1KgKRPhuHvka9zGkhgBea0aCas/XRbWF8TNY5r3QtL28mjUQ/lRxM/osH+G4ituYd6Cwo8Q5oLQTR0cOh91AVyyxJ9NLOjh8RRNDh8ODYLTfKGmcO1pgu6Fg6WBQA0WdxviMcxj5UIiyNyGjmLuxOg1HdZiEljin4FghKpIYsxqwNCbJoaC69zsr1EQpUqRLUBWGiD9U6V+Yk0BZuhoB6AdkxOY2yB309E6AaUifMzKSLBo1YNg+oPZMUMYJ16JqFIFvh2N5Ly4AG45Y6IaR/Ejcy9Qds1+tV1W2PEkeUsGHblLo5CP4NEsLqYf4fygONde5Nm+ZStKWqcrYHa4bxBF5bwzTlNtssGuVwdYawDzF1kChfsFiYpwc5xaMoLiQ3+kE2G/TZZrMQQrLJ7C6oxS4cs4yuyPEKGNovevzTy0vcA0FxOwCsRBsZ3a949jFH/AOR35e6JSrw2gqR6D4U8JQT4KSaeQNc0F7GixzGgXo061dbXuVyE72lzqIIs9z91Q/e7y5zi52ump3Fjf31UTp7Ou/Q9x6rPHBpttiyx2Ro5kMcLF3XWt660qJmSNxK2OT4mXy4Wauul710tLaqMkTuYglwJnvVDEzqSWVUJTZTNsWP8jnTErX4Zwds0LSHHmOkkGz3ZWxiK6Y1pLiTM32AvoVhpFErfDqSSOoPhPzgB+ZgbE9xyv1zMzPyuqsujgHbE0N1Bxjw06JkkooRtLAATbi1zWeYfV1EVoueQoUZX0Y4OSpqFtYqLHLHVQdU+UEbqJTNiiOmcCSWjKCdG2TXpZ3TUJ8UZOyzivaRTYwoClkipOw8Vq9HZOyqyCkK/iMLQ0VEhOSFGalwRIlSLJssEiELNuxiJQhCQEk2W/JmqhvV3Wu3S7UaErReg3Og7oAFawuHJGYkMZsXHr6NH4nen3pP5LYv5vmf/ALMHQf8AEcP/AMjXuQoZpy824+gA0a0dmgaAK4W+CZNLitC2IFrTuT/Mf/vHt/aNPfdVnGhSdPKXEkgC+gAaPsFGtnEBtp4cmlBCzumBI+S00FNTq0WmwqJ2Sp5lVS0ocrTRDgiaSRQIJQhspKhEJ5iNZqNXV9L7X3TFBQIQhAAhCEAaxAI2WdOwA6K+DQVXlW5XVnPjdMgay1dw0BAsKzhsN6LShw2iEkjLL+oXEZww1obhqv3tbHIpQyMRZy/OzIkfRVDEmza2MVGFnTRJv07MM0USEJ70wLnmqZ1oAEobZob7Ja+6eGbEd6+qzYyN7CCQRRGhB0II3BQQpWR3Zd7kn12+qn+HDfNNYvVsY0kd2J/oHqdew6pWBBh8M591QA+ZztGN9z+m6mdiRHpDd7GQ6PPowfgH5+vRRYnEl9DRrR8rG6MH06n1Oqroq+gKFLCaIPbUKIJ7St8YmSTkuJcdyST7ndRJxckWraJQKTlWD3H+EwALqfBXBefMxshaITo57rYADvTiKPXRYzaSso5lsOpvYb/elHI6yu58e8Egwk3Kgka4Hz5jepOulCjV1uuPxEdbfkiDU1shN06KlISlIqQxUISKgHZzVdN66JqEqAEUjZPKW03Ug3XmFdAe3+gUaEgFQkQqsC4XG1PCNU1wSwHVUcsuGrhQtBhpZsLlZEilnnzXpPJIqz3qOSRQvehIIwI53KhiTporjwqkgVI7MXhnlKBfunZDamGF7mvsspY7O3ZDRAXUR7fVdV4C8OHGz8oloFZs1g1WozD9U7wF4e+Nn5RLRYzZrBrLqLH03VrxFGeHSfDYd4trgZXggFzgdgN6Gn2C5Zu3oulopeK+FtwMroYy18jDq8ltNP8AYzq7+47dB1XJSk2STZOpJsk/UrQ4pizKc0htx3dqXWPXss0hXjg69ENKRPLdEmVW40KxEoKlgwrn3lBIG7tmj3cdApuVGz53F5/pZo36yH9AfdJSoCs0EkAAknQAak+wVr4LL/NcGf2/PJ/0Db6kJjsc6iI6jadKZYJ93nzH70q4WibYFv4lrf5TBf8AXJT3fRvyj7H3T3414GrnFx1JJJodgqbdNUwuU16BqS48v+Y3VjXXS9FXnOmmyrMcpXuoLZIiS9sgQhKAiihEUniMp4hKeotkQJVYGFclOEKNRbx/JWRStswZ6qwYR2RqS8qRm5ULS5CEUifmRWZNZVhqzmupSNnKSY5Y74arJVJzlmNnUzXpnPLEWjKlDlWYVZIGW7811VdO9/oglxohlcq7ypHqIpmsVQ7CYe9SrEXCpJ5BHAxz3nUNAJcaF6D6JMOxxF2GsGhcdgew6ud6BbPCuLvgcH4YuY4aZzXMP/aD2H1JUzbapdHs4y2fCsZ5MGRE3M1+Yc1wsC7FRtPYHc9SOwFwcZgmc8HENkzuAIJBzH+4dwf9VNPPK5+fmSgk5jT3iz91f4rxXEYtzHTSv8rBGACWChtYGhWag078Kf6iFGazwpieSJuU/lE5bo/N7Km/grwLcYwPV4dR/wCS108uIk+HZE57izO5waSSLAZR/M/dVJMUeWYr8lh9d3AVf50qWxl/6lZhOhiApz3uPXIzT/qeQfyWnheJYNmElj+Hc7EEh0ckha4NGxFADp7qhytSVm4yUue5xqydaAA+wROCkvTfFOxmIxLn1mJIGw0DR7NGg+ibC0G8xy6E7E2QNB9dlGhZUbCoSITsBx2TUJU0rAE600JVadCJYYS40FqxYBoy2DXWtyOtX1TODNH16rWdors4c+eSlqjMZgdddldZgQpm6q1E1Js5ZZZSKwwQoa6m7FbdtU5uDV6GEuc1rBbnENA7kmgrhwTxnIY4hoLi4NflppDXEWATRP0+ihzon9zMj4JUcVh8ppdH8M7Lmyu3a0DK7MS6stCuthZHERTiDdjQgggiuhHROMrGm0ZRahSPCVWbbHPlutHT9F0cnha5JGska1jGyHM7mvLuUHAuAbGKBe3Ll1cNSMw1OFjDZCa3FvGz3jzcz5nDz7Zt/m9VjNSvxnpxdo3MN4ZeWSOJzERmRjWFwJIYH0bZr5XNIA3Olg3VbH8OfA8MeWEloeCwktLSSNLAO7XDUdFm/Fv/AK5Ni35nbHcb7KxBO5xt7nOPdxLj33PufuqhtfrJyf2lgRkBISpc4coZNFqca96KYydgddFJ8O2P+Zq7/Zg1X/EcNv8AdGvst6DjQgwsmG5TOa8hxl/HH/Y07g1vXeui51oUJt9NG9R0hc8gu6CgAAGtHZoGwVrCRGx2TcO1aLQAFXDly5XwixAACfEVDO606M6IMGv2k3EJ6ji/5z+YH6LKc8q3xOJxbG78IZ+bpJCPyCownROPDqjBJWNdJSt4LAwyxeZwbKZHf05sjWsIDA6RrbJcfm6NNGxrQxEgWdK6ylPh1YY/Z0c3A4MxyTjI1kbrPKyvOQ8wg8zMG5mkbWC8aULScZ4HCxuIkjmi8rm8uJpz5muEd+bOTmBeffKTpsOaQuXWTd2dIJUiUBXQgASlCcBqtVwQMjJuhaRzaWjhMY7DvdlLHGiywA9uVwo5SR67qg86ojFgaHBSAXWtlxC57BiiCVstltU0ed+phc7LmHKtFU4HK30UM5CbCylrmuFW1wcL2tpsf4V08RfkLCGEFoabDrIbWQmju3KKqttbWU1SZlLimUm0Wn8bkHSIgnUFpIJz5ydT1dZ+ulaLN4hijI8vdVmrrQaAAfkAkxDlWcqjFLgW30gk3SprkKzVIwJDaYglCh+nqoeyMlaGCw/U/Wt69FVwTtStWOUClaXhz5pteIj5Vvpt1el1mr1rqrs+BfhiTKKeDTGmj5t8x9ACD7keqiZFmN7AeZzuzR1HrsB6kKPG4kyuBddNAYwb5WN+Vt9d/uSVLuzOL8srtF77/mVO+HLWoNi9DdX0PYpIGq1Jh9iqMpTpjGMpWGutMA01TQ6kGD9B4sqQRmkgKfzaQJtkfEzWQdo2fmM36rNcKC2OJRgu9mRj/wCjVh417mprh1Yv3OiniH6qFK42kUSdnelSCkilfMSGtJ0beUdrNn81GoGIlQhNAKEWgJVaEKnsYmBOa5aEsuRhTxmlSjfqFqYaIEbJM5cvnSzhtVfjKqYeKlZBWcjgl3wkQVEXpXzChQN62b37UOikCN+qgcpXFQPeqQ0QuCVMc5Co2SMBPhaCQHGh1NZq+iYhTR6o6I0VoYfUir1IAHUn0WedewV+F/KYHfjeDk/tbsX+51A+p7Kk/DOcbNTEzNa3lt6G3kbOf2B7DUe9lUbWfzyposSOqdGDxNGphmjqrjphVBZMcysMfopo5Zwd+j5ZVFnTXJiClFE7ZESyKqHUVbihL6G+o+oJpDZXxlriJcHuNHKDlujVtABF/ZUMTFmHutTieNBDm5AMkshDtczyXdfQfqskYgkAEmgSQOgJ3/wPsiLdF6U7RnOwbuybiWAZQAQa81m7PcdhtotCbEBtdfRZuImLzZTaR0Y5Sl0iQhCijYEJUiKAVCEKkIW0JEK9gHArZwE7n0XG9Ks9hoAsjD/ML7ro8PCBsENnL+qmlGizEnPco7pRveszzUD3qMyKN71C6RBtGBOZVE+RVzKmOkQaxxkpehVXSoQbfGUVNFhXOLQGkl3yijbvbuoFocL4pJBJHKw+aMgsvzAEajQ9EndeHYbfBPCZljnknc2IQjOWPOR8oH4WA679fVc3iZi9xc6rPbQChQA9AAB9Fc4zxmTEzPmkPnebdWgJ66LNKUFJesATmOpNSkLVCLMM+uyvMKo4OGzauBNnLlSukSkpAEoSkaKDAjeAur/Z6IBOHYi+W0FzhoQa61v9VyLySlM9U0dDZPcqJx2VG8PDpvHs8HPf8MCIvwkUQb11vXquSc8Kaacke1/UWqjz2Txx1VGnSKff3W1wzws6aBs5xGCha57o2txE3Je/IG5nNGU2PMBaxZNU17zoCSQNACSQLNmu2pKeSMnx0axfh1o/Z5MYTiBieG8kO5Zl+I/hh/8ATmy7rP4j4UfFA+cYjAzMY5jHCCbnSAvvKS0N0GnVdRB/7Yl/+c3/AA1ectkIBAJAdVi6Bo2L76rmxPJJv3jrhboaheh/sn4bhy6STGj+HO791w3RHNnY4udrtlaAL7yBcRxnhr8NPNBL88T3Ru9cp0I9CKP1WscqlNw/AqKaF6Z4NxJ/cnF3HKXwmNsTy1jnxh+jgxxFhebNJBBF2DYPqOqrHNzclXHQMYlC7z9oM5OD4NsOZhTLIQ1rS94dlzPIGpodVd8I497OC8SkGXmQzYZsT3RxSOjbJI1rw0uadCLU/M9FKuuv5oGjjuHYUVZ1K0houy8OTNx2Ex4xTIudh4fiYsQ2OOKTS/4bywAOBIG4/EfRZHhyQtxmGrZ00bHAgEFrngFpB3BR817WvUeXlTlJe9MVxVaR66n9oz64hi2Cg1jwxjWgNa1vLYaAHqSU3wRinBvFBoQzh2JxDA5rHZJWcsNkbY0cLKXyf01Oghi/fqcfI9VXTDuPuF137PuGtxWKmDmxyStw800EUtGOWcAZA8fiFkmvRZmI8W4tonhxdvDo3wviliijdE5zSGuaMgMbmmjQpJ5Htqlw68eJVbOec9RukURckWxqoDy9CYhBdCJVJhYs72NJrM5rb1IFmr0W/P4Y80xEjWRsDi3NzJHHKXAXlYPmyPOgJFa9LlyS6M5xSQssrei8LScuUmi9ro2AAuDQXOc14cMluLSG7aEEkE0qUmDdBK+KTKSA020ktIc0PaQa6hwVRkm/CJtqNiR4VrhqNVHi4zmtxJ0A17AUB9lMXUmvNq7OZSlfRYiAEAqu9pUsQTBr7J2lOMgCaAmPClmVJsa5+6ruKe9QuSOiKFzqNxTHFNzINlEdaRxTbXQDws8vY1jmEFrS55dE1oLmNecvmJc0cyMZu7ghzUelJHV4J1eGZCQHAY9po3R+XQ0vNqtejcPx98LlwDsM4sFYoyMxULpS/Owt8uSmtLSSLu2jS1zOBiGBxEMmKw7pMuWeOPmiNrgHHLnIY4uFt202XNhdb/m20OR0PiD4TDR4HBzSYxk2FYJ5OQyB7RiZw2RxLnSA5mjI3b8Kf+1qCPENwXFMPfLxcfLkJAaRPD5fMATTiARuf5a47jmKOJxE85DmmWR0paXcwgvcSRmoaC6Gmy2+E+JRHgJsBPBzopJOcxwm5L4XUNWeR3UXr3KSwyjrNev7/wB9FujW8EebgvHmD5gIZCOuUE2fyK89B0W94b4/JgZnPhDXMe10UsMnmjlidux9V9x/gkKZvEMBnL24CW7sROxjnYcfaIPI9M31WsVLHOTq0/RbJo0vHbf/AE3BI/xNwDXOHUCR5Lb+xWp4MYxvBeL85jpGc7C21r+S4+dtEPo1Ro7dFy3E+JOxT3zTG5XECgA2NrGimMY0bAAAAdu5WzwjxGyHBYjCGAvE7mvfJzsjgWVkyN5ZAAyjcncrOWOXxqP+b/mzF5vWbvD8Mybhs/7uEjJGPD8ZA54mmkhaLY5jwBbGmzlre+wvA4FiAMVhHE0BPESfTmN1VPgnF5cJOyfDuyvaevmDmndj+4I3++im8ScRine57cMcO9xt7Wyl8RcfmIjLAW32uk1BpuP0/v8A6csqlUvtGl+0pxj4rjTsRIx4sXvFGQdd1X8GyeTjLz8o4XiGE9M0r4wwfUg/ZR8S8Vx4psfx+HdLLG0RjERTfDyvYNhI0sc1x9dCsfifiEGA4bCxciFzhJLcjp5pnN+TmSEDyjcNaAL1UJS0UGvwdUIrbYzMNjJIXtlhc9j43BzXtsFp6G/uPVejs4jDx/DYhuIjZFxLDQOnZOwZWzxx/MHj7CjtdjqFwPAeMRQtxEeIw/PjmaxpAlMEjHMdma9jw06+hCtReI4sPFOzAQSRPmYYZJ5ZhPKInEF8cYbGxrLoAnU12Rli5PxerjOiKpHNoSJV1JiBCRCNhitPZTtxkgqpJBRJHmdoXfMRrueqrgpURpgTjFyaeeTQNA8ztA35RvsOnZW8NKX2XEl3UklxPTUn2WarOEfVq1RnkVxNAkJY4gVUjdZV/DjupOOa1Qs0NpjoMoabBu9NbFd1O7RRu13TM4yZGHWmvCSq1Sv1Qy/sqyqu8qzMFSkUnVj9BzDWajRNA0aJG4tRpS81XTt0TVNm9ChX38TkaajlmDba7VxBzMa0A6HplAHoAs9Kl0C9+9p6rmy7EfM7Zxsj7gJJsY+Ugyvc8gUC4lxAsmh9SfuqSc1ypJCfpbaVKToqrHqywqrOeSoexifkQxyDIlZk2yRjVK1qrtmUnOCDOSZOmzSAglxcX37iutne9kwSBRvQxRXpWlKpylWpiqTykduNF3gvL5hMwBaI5XgGspe2JxYDqLtwArqaC13cGwoaR8Q0vzsp2eCgw5w4gZtbpvq225qFrmEqyabd2bHWDg2FcIm/EQM0Je4yRh+rn0CQSCRbRpoasFczI8s5jGuBaTlJFEODToQe3VQ2hNJr7ARCVCdAInIQnABFLEkQrJfC3h1pRIQg4sw4pDsUqEzBFd6VnyoQhmv0Vp1RmQhSzpxERSIQoZ0AlQhCAEIQqQChWIyhCZEx9pCUIQZjb1TyUITY2K0qW0IQZyIZlUchClm2Pg1CEKTQUIQhVEBUIQrE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4" name="AutoShape 8" descr="data:image/jpeg;base64,/9j/4AAQSkZJRgABAQAAAQABAAD/2wCEAAkGBxQSEhAUEBQQFRQVFBUQFBQUFA8PEBQUFBQWFhQUFBQYHCggGBolHBQUITEhJSkrLi4uFx8zODMsNygtLisBCgoKDg0OGhAQGiwkHyQsLCwsLCwsLCwsLCwsLCwsLCwsLCwsLCwsLCwsLywsLCwsLCwsLCwsLCwsLCwsLCwsLP/AABEIAMIBBAMBIgACEQEDEQH/xAAbAAABBQEBAAAAAAAAAAAAAAAAAQIDBAUGB//EAD8QAAEEAAQEBAQDBwEHBQAAAAEAAgMRBBIhMQUTQVEGImFxFDKBkUKhwQcVIzNSYrHRU3JzgpLS0yQ2dKKy/8QAGQEAAwEBAQAAAAAAAAAAAAAAAAECAwQF/8QAJxEAAgIDAQACAQMFAQAAAAAAAAECEQMSMSETQVEEIqEjMmGB0RT/2gAMAwEAAhEDEQA/APE0qApn4Z4yBzXAvAcwEEFzXGmlo6g0V7SiZkK0OGQxOD+a4tppLKF5njUNOugOuqqQYdzyQxrnECzlBNCwLNdLI+6ZaeoCv3TEpQqSECEIVIASoQqQAhBSIsBaQQhKG2pYDUoT4IHPcGsa5zjoGtBc4+wCTIddDoaO+h10ProfsURVugJsKNVpwtoKvhcOQ0OIdlJoOo5SddAfofsp3OXSuUceZ26I59QVmuYrc0tKvdmx9k3w1xJpDoNnCgbrU3baPT32U8UCZEyvbQrShZlAvc6+wR59E5ZNEQiUrWKWCLMaFddyANBe6dEG35jQo6gXrWgQcjk2Q0nNCCnBMlsUhNenEqKSSkCSZE8KNz02WVVZJ0zqjBsJXaqIv7JjjaRFnSo0TNmQog1KgKRPhuHvka9zGkhgBea0aCas/XRbWF8TNY5r3QtL28mjUQ/lRxM/osH+G4ituYd6Cwo8Q5oLQTR0cOh91AVyyxJ9NLOjh8RRNDh8ODYLTfKGmcO1pgu6Fg6WBQA0WdxviMcxj5UIiyNyGjmLuxOg1HdZiEljin4FghKpIYsxqwNCbJoaC69zsr1EQpUqRLUBWGiD9U6V+Yk0BZuhoB6AdkxOY2yB309E6AaUifMzKSLBo1YNg+oPZMUMYJ16JqFIFvh2N5Ly4AG45Y6IaR/Ejcy9Qds1+tV1W2PEkeUsGHblLo5CP4NEsLqYf4fygONde5Nm+ZStKWqcrYHa4bxBF5bwzTlNtssGuVwdYawDzF1kChfsFiYpwc5xaMoLiQ3+kE2G/TZZrMQQrLJ7C6oxS4cs4yuyPEKGNovevzTy0vcA0FxOwCsRBsZ3a949jFH/AOR35e6JSrw2gqR6D4U8JQT4KSaeQNc0F7GixzGgXo061dbXuVyE72lzqIIs9z91Q/e7y5zi52ump3Fjf31UTp7Ou/Q9x6rPHBpttiyx2Ro5kMcLF3XWt660qJmSNxK2OT4mXy4Wauul710tLaqMkTuYglwJnvVDEzqSWVUJTZTNsWP8jnTErX4Zwds0LSHHmOkkGz3ZWxiK6Y1pLiTM32AvoVhpFErfDqSSOoPhPzgB+ZgbE9xyv1zMzPyuqsujgHbE0N1Bxjw06JkkooRtLAATbi1zWeYfV1EVoueQoUZX0Y4OSpqFtYqLHLHVQdU+UEbqJTNiiOmcCSWjKCdG2TXpZ3TUJ8UZOyzivaRTYwoClkipOw8Vq9HZOyqyCkK/iMLQ0VEhOSFGalwRIlSLJssEiELNuxiJQhCQEk2W/JmqhvV3Wu3S7UaErReg3Og7oAFawuHJGYkMZsXHr6NH4nen3pP5LYv5vmf/ALMHQf8AEcP/AMjXuQoZpy824+gA0a0dmgaAK4W+CZNLitC2IFrTuT/Mf/vHt/aNPfdVnGhSdPKXEkgC+gAaPsFGtnEBtp4cmlBCzumBI+S00FNTq0WmwqJ2Sp5lVS0ocrTRDgiaSRQIJQhspKhEJ5iNZqNXV9L7X3TFBQIQhAAhCEAaxAI2WdOwA6K+DQVXlW5XVnPjdMgay1dw0BAsKzhsN6LShw2iEkjLL+oXEZww1obhqv3tbHIpQyMRZy/OzIkfRVDEmza2MVGFnTRJv07MM0USEJ70wLnmqZ1oAEobZob7Ja+6eGbEd6+qzYyN7CCQRRGhB0II3BQQpWR3Zd7kn12+qn+HDfNNYvVsY0kd2J/oHqdew6pWBBh8M591QA+ZztGN9z+m6mdiRHpDd7GQ6PPowfgH5+vRRYnEl9DRrR8rG6MH06n1Oqroq+gKFLCaIPbUKIJ7St8YmSTkuJcdyST7ndRJxckWraJQKTlWD3H+EwALqfBXBefMxshaITo57rYADvTiKPXRYzaSso5lsOpvYb/elHI6yu58e8Egwk3Kgka4Hz5jepOulCjV1uuPxEdbfkiDU1shN06KlISlIqQxUISKgHZzVdN66JqEqAEUjZPKW03Ug3XmFdAe3+gUaEgFQkQqsC4XG1PCNU1wSwHVUcsuGrhQtBhpZsLlZEilnnzXpPJIqz3qOSRQvehIIwI53KhiTporjwqkgVI7MXhnlKBfunZDamGF7mvsspY7O3ZDRAXUR7fVdV4C8OHGz8oloFZs1g1WozD9U7wF4e+Nn5RLRYzZrBrLqLH03VrxFGeHSfDYd4trgZXggFzgdgN6Gn2C5Zu3oulopeK+FtwMroYy18jDq8ltNP8AYzq7+47dB1XJSk2STZOpJsk/UrQ4pizKc0htx3dqXWPXss0hXjg69ENKRPLdEmVW40KxEoKlgwrn3lBIG7tmj3cdApuVGz53F5/pZo36yH9AfdJSoCs0EkAAknQAak+wVr4LL/NcGf2/PJ/0Db6kJjsc6iI6jadKZYJ93nzH70q4WibYFv4lrf5TBf8AXJT3fRvyj7H3T3414GrnFx1JJJodgqbdNUwuU16BqS48v+Y3VjXXS9FXnOmmyrMcpXuoLZIiS9sgQhKAiihEUniMp4hKeotkQJVYGFclOEKNRbx/JWRStswZ6qwYR2RqS8qRm5ULS5CEUifmRWZNZVhqzmupSNnKSY5Y74arJVJzlmNnUzXpnPLEWjKlDlWYVZIGW7811VdO9/oglxohlcq7ypHqIpmsVQ7CYe9SrEXCpJ5BHAxz3nUNAJcaF6D6JMOxxF2GsGhcdgew6ud6BbPCuLvgcH4YuY4aZzXMP/aD2H1JUzbapdHs4y2fCsZ5MGRE3M1+Yc1wsC7FRtPYHc9SOwFwcZgmc8HENkzuAIJBzH+4dwf9VNPPK5+fmSgk5jT3iz91f4rxXEYtzHTSv8rBGACWChtYGhWag078Kf6iFGazwpieSJuU/lE5bo/N7Km/grwLcYwPV4dR/wCS108uIk+HZE57izO5waSSLAZR/M/dVJMUeWYr8lh9d3AVf50qWxl/6lZhOhiApz3uPXIzT/qeQfyWnheJYNmElj+Hc7EEh0ckha4NGxFADp7qhytSVm4yUue5xqydaAA+wROCkvTfFOxmIxLn1mJIGw0DR7NGg+ibC0G8xy6E7E2QNB9dlGhZUbCoSITsBx2TUJU0rAE600JVadCJYYS40FqxYBoy2DXWtyOtX1TODNH16rWdors4c+eSlqjMZgdddldZgQpm6q1E1Js5ZZZSKwwQoa6m7FbdtU5uDV6GEuc1rBbnENA7kmgrhwTxnIY4hoLi4NflppDXEWATRP0+ihzon9zMj4JUcVh8ppdH8M7Lmyu3a0DK7MS6stCuthZHERTiDdjQgggiuhHROMrGm0ZRahSPCVWbbHPlutHT9F0cnha5JGska1jGyHM7mvLuUHAuAbGKBe3Ll1cNSMw1OFjDZCa3FvGz3jzcz5nDz7Zt/m9VjNSvxnpxdo3MN4ZeWSOJzERmRjWFwJIYH0bZr5XNIA3Olg3VbH8OfA8MeWEloeCwktLSSNLAO7XDUdFm/Fv/AK5Ni35nbHcb7KxBO5xt7nOPdxLj33PufuqhtfrJyf2lgRkBISpc4coZNFqca96KYydgddFJ8O2P+Zq7/Zg1X/EcNv8AdGvst6DjQgwsmG5TOa8hxl/HH/Y07g1vXeui51oUJt9NG9R0hc8gu6CgAAGtHZoGwVrCRGx2TcO1aLQAFXDly5XwixAACfEVDO606M6IMGv2k3EJ6ji/5z+YH6LKc8q3xOJxbG78IZ+bpJCPyCownROPDqjBJWNdJSt4LAwyxeZwbKZHf05sjWsIDA6RrbJcfm6NNGxrQxEgWdK6ylPh1YY/Z0c3A4MxyTjI1kbrPKyvOQ8wg8zMG5mkbWC8aULScZ4HCxuIkjmi8rm8uJpz5muEd+bOTmBeffKTpsOaQuXWTd2dIJUiUBXQgASlCcBqtVwQMjJuhaRzaWjhMY7DvdlLHGiywA9uVwo5SR67qg86ojFgaHBSAXWtlxC57BiiCVstltU0ed+phc7LmHKtFU4HK30UM5CbCylrmuFW1wcL2tpsf4V08RfkLCGEFoabDrIbWQmju3KKqttbWU1SZlLimUm0Wn8bkHSIgnUFpIJz5ydT1dZ+ulaLN4hijI8vdVmrrQaAAfkAkxDlWcqjFLgW30gk3SprkKzVIwJDaYglCh+nqoeyMlaGCw/U/Wt69FVwTtStWOUClaXhz5pteIj5Vvpt1el1mr1rqrs+BfhiTKKeDTGmj5t8x9ACD7keqiZFmN7AeZzuzR1HrsB6kKPG4kyuBddNAYwb5WN+Vt9d/uSVLuzOL8srtF77/mVO+HLWoNi9DdX0PYpIGq1Jh9iqMpTpjGMpWGutMA01TQ6kGD9B4sqQRmkgKfzaQJtkfEzWQdo2fmM36rNcKC2OJRgu9mRj/wCjVh417mprh1Yv3OiniH6qFK42kUSdnelSCkilfMSGtJ0beUdrNn81GoGIlQhNAKEWgJVaEKnsYmBOa5aEsuRhTxmlSjfqFqYaIEbJM5cvnSzhtVfjKqYeKlZBWcjgl3wkQVEXpXzChQN62b37UOikCN+qgcpXFQPeqQ0QuCVMc5Co2SMBPhaCQHGh1NZq+iYhTR6o6I0VoYfUir1IAHUn0WedewV+F/KYHfjeDk/tbsX+51A+p7Kk/DOcbNTEzNa3lt6G3kbOf2B7DUe9lUbWfzyposSOqdGDxNGphmjqrjphVBZMcysMfopo5Zwd+j5ZVFnTXJiClFE7ZESyKqHUVbihL6G+o+oJpDZXxlriJcHuNHKDlujVtABF/ZUMTFmHutTieNBDm5AMkshDtczyXdfQfqskYgkAEmgSQOgJ3/wPsiLdF6U7RnOwbuybiWAZQAQa81m7PcdhtotCbEBtdfRZuImLzZTaR0Y5Sl0iQhCijYEJUiKAVCEKkIW0JEK9gHArZwE7n0XG9Ks9hoAsjD/ML7ro8PCBsENnL+qmlGizEnPco7pRveszzUD3qMyKN71C6RBtGBOZVE+RVzKmOkQaxxkpehVXSoQbfGUVNFhXOLQGkl3yijbvbuoFocL4pJBJHKw+aMgsvzAEajQ9EndeHYbfBPCZljnknc2IQjOWPOR8oH4WA679fVc3iZi9xc6rPbQChQA9AAB9Fc4zxmTEzPmkPnebdWgJ66LNKUFJesATmOpNSkLVCLMM+uyvMKo4OGzauBNnLlSukSkpAEoSkaKDAjeAur/Z6IBOHYi+W0FzhoQa61v9VyLySlM9U0dDZPcqJx2VG8PDpvHs8HPf8MCIvwkUQb11vXquSc8Kaacke1/UWqjz2Txx1VGnSKff3W1wzws6aBs5xGCha57o2txE3Je/IG5nNGU2PMBaxZNU17zoCSQNACSQLNmu2pKeSMnx0axfh1o/Z5MYTiBieG8kO5Zl+I/hh/8ATmy7rP4j4UfFA+cYjAzMY5jHCCbnSAvvKS0N0GnVdRB/7Yl/+c3/AA1ectkIBAJAdVi6Bo2L76rmxPJJv3jrhboaheh/sn4bhy6STGj+HO791w3RHNnY4udrtlaAL7yBcRxnhr8NPNBL88T3Ru9cp0I9CKP1WscqlNw/AqKaF6Z4NxJ/cnF3HKXwmNsTy1jnxh+jgxxFhebNJBBF2DYPqOqrHNzclXHQMYlC7z9oM5OD4NsOZhTLIQ1rS94dlzPIGpodVd8I497OC8SkGXmQzYZsT3RxSOjbJI1rw0uadCLU/M9FKuuv5oGjjuHYUVZ1K0houy8OTNx2Ex4xTIudh4fiYsQ2OOKTS/4bywAOBIG4/EfRZHhyQtxmGrZ00bHAgEFrngFpB3BR817WvUeXlTlJe9MVxVaR66n9oz64hi2Cg1jwxjWgNa1vLYaAHqSU3wRinBvFBoQzh2JxDA5rHZJWcsNkbY0cLKXyf01Oghi/fqcfI9VXTDuPuF137PuGtxWKmDmxyStw800EUtGOWcAZA8fiFkmvRZmI8W4tonhxdvDo3wviliijdE5zSGuaMgMbmmjQpJ5Htqlw68eJVbOec9RukURckWxqoDy9CYhBdCJVJhYs72NJrM5rb1IFmr0W/P4Y80xEjWRsDi3NzJHHKXAXlYPmyPOgJFa9LlyS6M5xSQssrei8LScuUmi9ro2AAuDQXOc14cMluLSG7aEEkE0qUmDdBK+KTKSA020ktIc0PaQa6hwVRkm/CJtqNiR4VrhqNVHi4zmtxJ0A17AUB9lMXUmvNq7OZSlfRYiAEAqu9pUsQTBr7J2lOMgCaAmPClmVJsa5+6ruKe9QuSOiKFzqNxTHFNzINlEdaRxTbXQDws8vY1jmEFrS55dE1oLmNecvmJc0cyMZu7ghzUelJHV4J1eGZCQHAY9po3R+XQ0vNqtejcPx98LlwDsM4sFYoyMxULpS/Owt8uSmtLSSLu2jS1zOBiGBxEMmKw7pMuWeOPmiNrgHHLnIY4uFt202XNhdb/m20OR0PiD4TDR4HBzSYxk2FYJ5OQyB7RiZw2RxLnSA5mjI3b8Kf+1qCPENwXFMPfLxcfLkJAaRPD5fMATTiARuf5a47jmKOJxE85DmmWR0paXcwgvcSRmoaC6Gmy2+E+JRHgJsBPBzopJOcxwm5L4XUNWeR3UXr3KSwyjrNev7/wB9FujW8EebgvHmD5gIZCOuUE2fyK89B0W94b4/JgZnPhDXMe10UsMnmjlidux9V9x/gkKZvEMBnL24CW7sROxjnYcfaIPI9M31WsVLHOTq0/RbJo0vHbf/AE3BI/xNwDXOHUCR5Lb+xWp4MYxvBeL85jpGc7C21r+S4+dtEPo1Ro7dFy3E+JOxT3zTG5XECgA2NrGimMY0bAAAAdu5WzwjxGyHBYjCGAvE7mvfJzsjgWVkyN5ZAAyjcncrOWOXxqP+b/mzF5vWbvD8Mybhs/7uEjJGPD8ZA54mmkhaLY5jwBbGmzlre+wvA4FiAMVhHE0BPESfTmN1VPgnF5cJOyfDuyvaevmDmndj+4I3++im8ScRine57cMcO9xt7Wyl8RcfmIjLAW32uk1BpuP0/v8A6csqlUvtGl+0pxj4rjTsRIx4sXvFGQdd1X8GyeTjLz8o4XiGE9M0r4wwfUg/ZR8S8Vx4psfx+HdLLG0RjERTfDyvYNhI0sc1x9dCsfifiEGA4bCxciFzhJLcjp5pnN+TmSEDyjcNaAL1UJS0UGvwdUIrbYzMNjJIXtlhc9j43BzXtsFp6G/uPVejs4jDx/DYhuIjZFxLDQOnZOwZWzxx/MHj7CjtdjqFwPAeMRQtxEeIw/PjmaxpAlMEjHMdma9jw06+hCtReI4sPFOzAQSRPmYYZJ5ZhPKInEF8cYbGxrLoAnU12Rli5PxerjOiKpHNoSJV1JiBCRCNhitPZTtxkgqpJBRJHmdoXfMRrueqrgpURpgTjFyaeeTQNA8ztA35RvsOnZW8NKX2XEl3UklxPTUn2WarOEfVq1RnkVxNAkJY4gVUjdZV/DjupOOa1Qs0NpjoMoabBu9NbFd1O7RRu13TM4yZGHWmvCSq1Sv1Qy/sqyqu8qzMFSkUnVj9BzDWajRNA0aJG4tRpS81XTt0TVNm9ChX38TkaajlmDba7VxBzMa0A6HplAHoAs9Kl0C9+9p6rmy7EfM7Zxsj7gJJsY+Ugyvc8gUC4lxAsmh9SfuqSc1ypJCfpbaVKToqrHqywqrOeSoexifkQxyDIlZk2yRjVK1qrtmUnOCDOSZOmzSAglxcX37iutne9kwSBRvQxRXpWlKpylWpiqTykduNF3gvL5hMwBaI5XgGspe2JxYDqLtwArqaC13cGwoaR8Q0vzsp2eCgw5w4gZtbpvq225qFrmEqyabd2bHWDg2FcIm/EQM0Je4yRh+rn0CQSCRbRpoasFczI8s5jGuBaTlJFEODToQe3VQ2hNJr7ARCVCdAInIQnABFLEkQrJfC3h1pRIQg4sw4pDsUqEzBFd6VnyoQhmv0Vp1RmQhSzpxERSIQoZ0AlQhCAEIQqQChWIyhCZEx9pCUIQZjb1TyUITY2K0qW0IQZyIZlUchClm2Pg1CEKTQUIQhVEBUIQrE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6" name="AutoShape 10" descr="data:image/jpeg;base64,/9j/4AAQSkZJRgABAQAAAQABAAD/2wCEAAkGBxQSEhAUEBQQFRQVFBUQFBQUFA8PEBQUFBQWFhQUFBQYHCggGBolHBQUITEhJSkrLi4uFx8zODMsNygtLisBCgoKDg0OGhAQGiwkHyQsLCwsLCwsLCwsLCwsLCwsLCwsLCwsLCwsLCwsLywsLCwsLCwsLCwsLCwsLCwsLCwsLP/AABEIAMIBBAMBIgACEQEDEQH/xAAbAAABBQEBAAAAAAAAAAAAAAAAAQIDBAUGB//EAD8QAAEEAAQEBAQDBwEHBQAAAAEAAgMRBBIhMQUTQVEGImFxFDKBkUKhwQcVIzNSYrHRU3JzgpLS0yQ2dKKy/8QAGQEAAwEBAQAAAAAAAAAAAAAAAAECAwQF/8QAJxEAAgIDAQACAQMFAQAAAAAAAAECEQMSMSETQVEEIqEjMmGB0RT/2gAMAwEAAhEDEQA/APE0qApn4Z4yBzXAvAcwEEFzXGmlo6g0V7SiZkK0OGQxOD+a4tppLKF5njUNOugOuqqQYdzyQxrnECzlBNCwLNdLI+6ZaeoCv3TEpQqSECEIVIASoQqQAhBSIsBaQQhKG2pYDUoT4IHPcGsa5zjoGtBc4+wCTIddDoaO+h10ProfsURVugJsKNVpwtoKvhcOQ0OIdlJoOo5SddAfofsp3OXSuUceZ26I59QVmuYrc0tKvdmx9k3w1xJpDoNnCgbrU3baPT32U8UCZEyvbQrShZlAvc6+wR59E5ZNEQiUrWKWCLMaFddyANBe6dEG35jQo6gXrWgQcjk2Q0nNCCnBMlsUhNenEqKSSkCSZE8KNz02WVVZJ0zqjBsJXaqIv7JjjaRFnSo0TNmQog1KgKRPhuHvka9zGkhgBea0aCas/XRbWF8TNY5r3QtL28mjUQ/lRxM/osH+G4ituYd6Cwo8Q5oLQTR0cOh91AVyyxJ9NLOjh8RRNDh8ODYLTfKGmcO1pgu6Fg6WBQA0WdxviMcxj5UIiyNyGjmLuxOg1HdZiEljin4FghKpIYsxqwNCbJoaC69zsr1EQpUqRLUBWGiD9U6V+Yk0BZuhoB6AdkxOY2yB309E6AaUifMzKSLBo1YNg+oPZMUMYJ16JqFIFvh2N5Ly4AG45Y6IaR/Ejcy9Qds1+tV1W2PEkeUsGHblLo5CP4NEsLqYf4fygONde5Nm+ZStKWqcrYHa4bxBF5bwzTlNtssGuVwdYawDzF1kChfsFiYpwc5xaMoLiQ3+kE2G/TZZrMQQrLJ7C6oxS4cs4yuyPEKGNovevzTy0vcA0FxOwCsRBsZ3a949jFH/AOR35e6JSrw2gqR6D4U8JQT4KSaeQNc0F7GixzGgXo061dbXuVyE72lzqIIs9z91Q/e7y5zi52ump3Fjf31UTp7Ou/Q9x6rPHBpttiyx2Ro5kMcLF3XWt660qJmSNxK2OT4mXy4Wauul710tLaqMkTuYglwJnvVDEzqSWVUJTZTNsWP8jnTErX4Zwds0LSHHmOkkGz3ZWxiK6Y1pLiTM32AvoVhpFErfDqSSOoPhPzgB+ZgbE9xyv1zMzPyuqsujgHbE0N1Bxjw06JkkooRtLAATbi1zWeYfV1EVoueQoUZX0Y4OSpqFtYqLHLHVQdU+UEbqJTNiiOmcCSWjKCdG2TXpZ3TUJ8UZOyzivaRTYwoClkipOw8Vq9HZOyqyCkK/iMLQ0VEhOSFGalwRIlSLJssEiELNuxiJQhCQEk2W/JmqhvV3Wu3S7UaErReg3Og7oAFawuHJGYkMZsXHr6NH4nen3pP5LYv5vmf/ALMHQf8AEcP/AMjXuQoZpy824+gA0a0dmgaAK4W+CZNLitC2IFrTuT/Mf/vHt/aNPfdVnGhSdPKXEkgC+gAaPsFGtnEBtp4cmlBCzumBI+S00FNTq0WmwqJ2Sp5lVS0ocrTRDgiaSRQIJQhspKhEJ5iNZqNXV9L7X3TFBQIQhAAhCEAaxAI2WdOwA6K+DQVXlW5XVnPjdMgay1dw0BAsKzhsN6LShw2iEkjLL+oXEZww1obhqv3tbHIpQyMRZy/OzIkfRVDEmza2MVGFnTRJv07MM0USEJ70wLnmqZ1oAEobZob7Ja+6eGbEd6+qzYyN7CCQRRGhB0II3BQQpWR3Zd7kn12+qn+HDfNNYvVsY0kd2J/oHqdew6pWBBh8M591QA+ZztGN9z+m6mdiRHpDd7GQ6PPowfgH5+vRRYnEl9DRrR8rG6MH06n1Oqroq+gKFLCaIPbUKIJ7St8YmSTkuJcdyST7ndRJxckWraJQKTlWD3H+EwALqfBXBefMxshaITo57rYADvTiKPXRYzaSso5lsOpvYb/elHI6yu58e8Egwk3Kgka4Hz5jepOulCjV1uuPxEdbfkiDU1shN06KlISlIqQxUISKgHZzVdN66JqEqAEUjZPKW03Ug3XmFdAe3+gUaEgFQkQqsC4XG1PCNU1wSwHVUcsuGrhQtBhpZsLlZEilnnzXpPJIqz3qOSRQvehIIwI53KhiTporjwqkgVI7MXhnlKBfunZDamGF7mvsspY7O3ZDRAXUR7fVdV4C8OHGz8oloFZs1g1WozD9U7wF4e+Nn5RLRYzZrBrLqLH03VrxFGeHSfDYd4trgZXggFzgdgN6Gn2C5Zu3oulopeK+FtwMroYy18jDq8ltNP8AYzq7+47dB1XJSk2STZOpJsk/UrQ4pizKc0htx3dqXWPXss0hXjg69ENKRPLdEmVW40KxEoKlgwrn3lBIG7tmj3cdApuVGz53F5/pZo36yH9AfdJSoCs0EkAAknQAak+wVr4LL/NcGf2/PJ/0Db6kJjsc6iI6jadKZYJ93nzH70q4WibYFv4lrf5TBf8AXJT3fRvyj7H3T3414GrnFx1JJJodgqbdNUwuU16BqS48v+Y3VjXXS9FXnOmmyrMcpXuoLZIiS9sgQhKAiihEUniMp4hKeotkQJVYGFclOEKNRbx/JWRStswZ6qwYR2RqS8qRm5ULS5CEUifmRWZNZVhqzmupSNnKSY5Y74arJVJzlmNnUzXpnPLEWjKlDlWYVZIGW7811VdO9/oglxohlcq7ypHqIpmsVQ7CYe9SrEXCpJ5BHAxz3nUNAJcaF6D6JMOxxF2GsGhcdgew6ud6BbPCuLvgcH4YuY4aZzXMP/aD2H1JUzbapdHs4y2fCsZ5MGRE3M1+Yc1wsC7FRtPYHc9SOwFwcZgmc8HENkzuAIJBzH+4dwf9VNPPK5+fmSgk5jT3iz91f4rxXEYtzHTSv8rBGACWChtYGhWag078Kf6iFGazwpieSJuU/lE5bo/N7Km/grwLcYwPV4dR/wCS108uIk+HZE57izO5waSSLAZR/M/dVJMUeWYr8lh9d3AVf50qWxl/6lZhOhiApz3uPXIzT/qeQfyWnheJYNmElj+Hc7EEh0ckha4NGxFADp7qhytSVm4yUue5xqydaAA+wROCkvTfFOxmIxLn1mJIGw0DR7NGg+ibC0G8xy6E7E2QNB9dlGhZUbCoSITsBx2TUJU0rAE600JVadCJYYS40FqxYBoy2DXWtyOtX1TODNH16rWdors4c+eSlqjMZgdddldZgQpm6q1E1Js5ZZZSKwwQoa6m7FbdtU5uDV6GEuc1rBbnENA7kmgrhwTxnIY4hoLi4NflppDXEWATRP0+ihzon9zMj4JUcVh8ppdH8M7Lmyu3a0DK7MS6stCuthZHERTiDdjQgggiuhHROMrGm0ZRahSPCVWbbHPlutHT9F0cnha5JGska1jGyHM7mvLuUHAuAbGKBe3Ll1cNSMw1OFjDZCa3FvGz3jzcz5nDz7Zt/m9VjNSvxnpxdo3MN4ZeWSOJzERmRjWFwJIYH0bZr5XNIA3Olg3VbH8OfA8MeWEloeCwktLSSNLAO7XDUdFm/Fv/AK5Ni35nbHcb7KxBO5xt7nOPdxLj33PufuqhtfrJyf2lgRkBISpc4coZNFqca96KYydgddFJ8O2P+Zq7/Zg1X/EcNv8AdGvst6DjQgwsmG5TOa8hxl/HH/Y07g1vXeui51oUJt9NG9R0hc8gu6CgAAGtHZoGwVrCRGx2TcO1aLQAFXDly5XwixAACfEVDO606M6IMGv2k3EJ6ji/5z+YH6LKc8q3xOJxbG78IZ+bpJCPyCownROPDqjBJWNdJSt4LAwyxeZwbKZHf05sjWsIDA6RrbJcfm6NNGxrQxEgWdK6ylPh1YY/Z0c3A4MxyTjI1kbrPKyvOQ8wg8zMG5mkbWC8aULScZ4HCxuIkjmi8rm8uJpz5muEd+bOTmBeffKTpsOaQuXWTd2dIJUiUBXQgASlCcBqtVwQMjJuhaRzaWjhMY7DvdlLHGiywA9uVwo5SR67qg86ojFgaHBSAXWtlxC57BiiCVstltU0ed+phc7LmHKtFU4HK30UM5CbCylrmuFW1wcL2tpsf4V08RfkLCGEFoabDrIbWQmju3KKqttbWU1SZlLimUm0Wn8bkHSIgnUFpIJz5ydT1dZ+ulaLN4hijI8vdVmrrQaAAfkAkxDlWcqjFLgW30gk3SprkKzVIwJDaYglCh+nqoeyMlaGCw/U/Wt69FVwTtStWOUClaXhz5pteIj5Vvpt1el1mr1rqrs+BfhiTKKeDTGmj5t8x9ACD7keqiZFmN7AeZzuzR1HrsB6kKPG4kyuBddNAYwb5WN+Vt9d/uSVLuzOL8srtF77/mVO+HLWoNi9DdX0PYpIGq1Jh9iqMpTpjGMpWGutMA01TQ6kGD9B4sqQRmkgKfzaQJtkfEzWQdo2fmM36rNcKC2OJRgu9mRj/wCjVh417mprh1Yv3OiniH6qFK42kUSdnelSCkilfMSGtJ0beUdrNn81GoGIlQhNAKEWgJVaEKnsYmBOa5aEsuRhTxmlSjfqFqYaIEbJM5cvnSzhtVfjKqYeKlZBWcjgl3wkQVEXpXzChQN62b37UOikCN+qgcpXFQPeqQ0QuCVMc5Co2SMBPhaCQHGh1NZq+iYhTR6o6I0VoYfUir1IAHUn0WedewV+F/KYHfjeDk/tbsX+51A+p7Kk/DOcbNTEzNa3lt6G3kbOf2B7DUe9lUbWfzyposSOqdGDxNGphmjqrjphVBZMcysMfopo5Zwd+j5ZVFnTXJiClFE7ZESyKqHUVbihL6G+o+oJpDZXxlriJcHuNHKDlujVtABF/ZUMTFmHutTieNBDm5AMkshDtczyXdfQfqskYgkAEmgSQOgJ3/wPsiLdF6U7RnOwbuybiWAZQAQa81m7PcdhtotCbEBtdfRZuImLzZTaR0Y5Sl0iQhCijYEJUiKAVCEKkIW0JEK9gHArZwE7n0XG9Ks9hoAsjD/ML7ro8PCBsENnL+qmlGizEnPco7pRveszzUD3qMyKN71C6RBtGBOZVE+RVzKmOkQaxxkpehVXSoQbfGUVNFhXOLQGkl3yijbvbuoFocL4pJBJHKw+aMgsvzAEajQ9EndeHYbfBPCZljnknc2IQjOWPOR8oH4WA679fVc3iZi9xc6rPbQChQA9AAB9Fc4zxmTEzPmkPnebdWgJ66LNKUFJesATmOpNSkLVCLMM+uyvMKo4OGzauBNnLlSukSkpAEoSkaKDAjeAur/Z6IBOHYi+W0FzhoQa61v9VyLySlM9U0dDZPcqJx2VG8PDpvHs8HPf8MCIvwkUQb11vXquSc8Kaacke1/UWqjz2Txx1VGnSKff3W1wzws6aBs5xGCha57o2txE3Je/IG5nNGU2PMBaxZNU17zoCSQNACSQLNmu2pKeSMnx0axfh1o/Z5MYTiBieG8kO5Zl+I/hh/8ATmy7rP4j4UfFA+cYjAzMY5jHCCbnSAvvKS0N0GnVdRB/7Yl/+c3/AA1ectkIBAJAdVi6Bo2L76rmxPJJv3jrhboaheh/sn4bhy6STGj+HO791w3RHNnY4udrtlaAL7yBcRxnhr8NPNBL88T3Ru9cp0I9CKP1WscqlNw/AqKaF6Z4NxJ/cnF3HKXwmNsTy1jnxh+jgxxFhebNJBBF2DYPqOqrHNzclXHQMYlC7z9oM5OD4NsOZhTLIQ1rS94dlzPIGpodVd8I497OC8SkGXmQzYZsT3RxSOjbJI1rw0uadCLU/M9FKuuv5oGjjuHYUVZ1K0houy8OTNx2Ex4xTIudh4fiYsQ2OOKTS/4bywAOBIG4/EfRZHhyQtxmGrZ00bHAgEFrngFpB3BR817WvUeXlTlJe9MVxVaR66n9oz64hi2Cg1jwxjWgNa1vLYaAHqSU3wRinBvFBoQzh2JxDA5rHZJWcsNkbY0cLKXyf01Oghi/fqcfI9VXTDuPuF137PuGtxWKmDmxyStw800EUtGOWcAZA8fiFkmvRZmI8W4tonhxdvDo3wviliijdE5zSGuaMgMbmmjQpJ5Htqlw68eJVbOec9RukURckWxqoDy9CYhBdCJVJhYs72NJrM5rb1IFmr0W/P4Y80xEjWRsDi3NzJHHKXAXlYPmyPOgJFa9LlyS6M5xSQssrei8LScuUmi9ro2AAuDQXOc14cMluLSG7aEEkE0qUmDdBK+KTKSA020ktIc0PaQa6hwVRkm/CJtqNiR4VrhqNVHi4zmtxJ0A17AUB9lMXUmvNq7OZSlfRYiAEAqu9pUsQTBr7J2lOMgCaAmPClmVJsa5+6ruKe9QuSOiKFzqNxTHFNzINlEdaRxTbXQDws8vY1jmEFrS55dE1oLmNecvmJc0cyMZu7ghzUelJHV4J1eGZCQHAY9po3R+XQ0vNqtejcPx98LlwDsM4sFYoyMxULpS/Owt8uSmtLSSLu2jS1zOBiGBxEMmKw7pMuWeOPmiNrgHHLnIY4uFt202XNhdb/m20OR0PiD4TDR4HBzSYxk2FYJ5OQyB7RiZw2RxLnSA5mjI3b8Kf+1qCPENwXFMPfLxcfLkJAaRPD5fMATTiARuf5a47jmKOJxE85DmmWR0paXcwgvcSRmoaC6Gmy2+E+JRHgJsBPBzopJOcxwm5L4XUNWeR3UXr3KSwyjrNev7/wB9FujW8EebgvHmD5gIZCOuUE2fyK89B0W94b4/JgZnPhDXMe10UsMnmjlidux9V9x/gkKZvEMBnL24CW7sROxjnYcfaIPI9M31WsVLHOTq0/RbJo0vHbf/AE3BI/xNwDXOHUCR5Lb+xWp4MYxvBeL85jpGc7C21r+S4+dtEPo1Ro7dFy3E+JOxT3zTG5XECgA2NrGimMY0bAAAAdu5WzwjxGyHBYjCGAvE7mvfJzsjgWVkyN5ZAAyjcncrOWOXxqP+b/mzF5vWbvD8Mybhs/7uEjJGPD8ZA54mmkhaLY5jwBbGmzlre+wvA4FiAMVhHE0BPESfTmN1VPgnF5cJOyfDuyvaevmDmndj+4I3++im8ScRine57cMcO9xt7Wyl8RcfmIjLAW32uk1BpuP0/v8A6csqlUvtGl+0pxj4rjTsRIx4sXvFGQdd1X8GyeTjLz8o4XiGE9M0r4wwfUg/ZR8S8Vx4psfx+HdLLG0RjERTfDyvYNhI0sc1x9dCsfifiEGA4bCxciFzhJLcjp5pnN+TmSEDyjcNaAL1UJS0UGvwdUIrbYzMNjJIXtlhc9j43BzXtsFp6G/uPVejs4jDx/DYhuIjZFxLDQOnZOwZWzxx/MHj7CjtdjqFwPAeMRQtxEeIw/PjmaxpAlMEjHMdma9jw06+hCtReI4sPFOzAQSRPmYYZJ5ZhPKInEF8cYbGxrLoAnU12Rli5PxerjOiKpHNoSJV1JiBCRCNhitPZTtxkgqpJBRJHmdoXfMRrueqrgpURpgTjFyaeeTQNA8ztA35RvsOnZW8NKX2XEl3UklxPTUn2WarOEfVq1RnkVxNAkJY4gVUjdZV/DjupOOa1Qs0NpjoMoabBu9NbFd1O7RRu13TM4yZGHWmvCSq1Sv1Qy/sqyqu8qzMFSkUnVj9BzDWajRNA0aJG4tRpS81XTt0TVNm9ChX38TkaajlmDba7VxBzMa0A6HplAHoAs9Kl0C9+9p6rmy7EfM7Zxsj7gJJsY+Ugyvc8gUC4lxAsmh9SfuqSc1ypJCfpbaVKToqrHqywqrOeSoexifkQxyDIlZk2yRjVK1qrtmUnOCDOSZOmzSAglxcX37iutne9kwSBRvQxRXpWlKpylWpiqTykduNF3gvL5hMwBaI5XgGspe2JxYDqLtwArqaC13cGwoaR8Q0vzsp2eCgw5w4gZtbpvq225qFrmEqyabd2bHWDg2FcIm/EQM0Je4yRh+rn0CQSCRbRpoasFczI8s5jGuBaTlJFEODToQe3VQ2hNJr7ARCVCdAInIQnABFLEkQrJfC3h1pRIQg4sw4pDsUqEzBFd6VnyoQhmv0Vp1RmQhSzpxERSIQoZ0AlQhCAEIQqQChWIyhCZEx9pCUIQZjb1TyUITY2K0qW0IQZyIZlUchClm2Pg1CEKTQUIQhVEBUIQrE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8" name="AutoShape 12" descr="data:image/jpeg;base64,/9j/4AAQSkZJRgABAQAAAQABAAD/2wCEAAkGBxQSEhAUEBQQFRQVFBUQFBQUFA8PEBQUFBQWFhQUFBQYHCggGBolHBQUITEhJSkrLi4uFx8zODMsNygtLisBCgoKDg0OGhAQGiwkHyQsLCwsLCwsLCwsLCwsLCwsLCwsLCwsLCwsLCwsLywsLCwsLCwsLCwsLCwsLCwsLCwsLP/AABEIAMIBBAMBIgACEQEDEQH/xAAbAAABBQEBAAAAAAAAAAAAAAAAAQIDBAUGB//EAD8QAAEEAAQEBAQDBwEHBQAAAAEAAgMRBBIhMQUTQVEGImFxFDKBkUKhwQcVIzNSYrHRU3JzgpLS0yQ2dKKy/8QAGQEAAwEBAQAAAAAAAAAAAAAAAAECAwQF/8QAJxEAAgIDAQACAQMFAQAAAAAAAAECEQMSMSETQVEEIqEjMmGB0RT/2gAMAwEAAhEDEQA/APE0qApn4Z4yBzXAvAcwEEFzXGmlo6g0V7SiZkK0OGQxOD+a4tppLKF5njUNOugOuqqQYdzyQxrnECzlBNCwLNdLI+6ZaeoCv3TEpQqSECEIVIASoQqQAhBSIsBaQQhKG2pYDUoT4IHPcGsa5zjoGtBc4+wCTIddDoaO+h10ProfsURVugJsKNVpwtoKvhcOQ0OIdlJoOo5SddAfofsp3OXSuUceZ26I59QVmuYrc0tKvdmx9k3w1xJpDoNnCgbrU3baPT32U8UCZEyvbQrShZlAvc6+wR59E5ZNEQiUrWKWCLMaFddyANBe6dEG35jQo6gXrWgQcjk2Q0nNCCnBMlsUhNenEqKSSkCSZE8KNz02WVVZJ0zqjBsJXaqIv7JjjaRFnSo0TNmQog1KgKRPhuHvka9zGkhgBea0aCas/XRbWF8TNY5r3QtL28mjUQ/lRxM/osH+G4ituYd6Cwo8Q5oLQTR0cOh91AVyyxJ9NLOjh8RRNDh8ODYLTfKGmcO1pgu6Fg6WBQA0WdxviMcxj5UIiyNyGjmLuxOg1HdZiEljin4FghKpIYsxqwNCbJoaC69zsr1EQpUqRLUBWGiD9U6V+Yk0BZuhoB6AdkxOY2yB309E6AaUifMzKSLBo1YNg+oPZMUMYJ16JqFIFvh2N5Ly4AG45Y6IaR/Ejcy9Qds1+tV1W2PEkeUsGHblLo5CP4NEsLqYf4fygONde5Nm+ZStKWqcrYHa4bxBF5bwzTlNtssGuVwdYawDzF1kChfsFiYpwc5xaMoLiQ3+kE2G/TZZrMQQrLJ7C6oxS4cs4yuyPEKGNovevzTy0vcA0FxOwCsRBsZ3a949jFH/AOR35e6JSrw2gqR6D4U8JQT4KSaeQNc0F7GixzGgXo061dbXuVyE72lzqIIs9z91Q/e7y5zi52ump3Fjf31UTp7Ou/Q9x6rPHBpttiyx2Ro5kMcLF3XWt660qJmSNxK2OT4mXy4Wauul710tLaqMkTuYglwJnvVDEzqSWVUJTZTNsWP8jnTErX4Zwds0LSHHmOkkGz3ZWxiK6Y1pLiTM32AvoVhpFErfDqSSOoPhPzgB+ZgbE9xyv1zMzPyuqsujgHbE0N1Bxjw06JkkooRtLAATbi1zWeYfV1EVoueQoUZX0Y4OSpqFtYqLHLHVQdU+UEbqJTNiiOmcCSWjKCdG2TXpZ3TUJ8UZOyzivaRTYwoClkipOw8Vq9HZOyqyCkK/iMLQ0VEhOSFGalwRIlSLJssEiELNuxiJQhCQEk2W/JmqhvV3Wu3S7UaErReg3Og7oAFawuHJGYkMZsXHr6NH4nen3pP5LYv5vmf/ALMHQf8AEcP/AMjXuQoZpy824+gA0a0dmgaAK4W+CZNLitC2IFrTuT/Mf/vHt/aNPfdVnGhSdPKXEkgC+gAaPsFGtnEBtp4cmlBCzumBI+S00FNTq0WmwqJ2Sp5lVS0ocrTRDgiaSRQIJQhspKhEJ5iNZqNXV9L7X3TFBQIQhAAhCEAaxAI2WdOwA6K+DQVXlW5XVnPjdMgay1dw0BAsKzhsN6LShw2iEkjLL+oXEZww1obhqv3tbHIpQyMRZy/OzIkfRVDEmza2MVGFnTRJv07MM0USEJ70wLnmqZ1oAEobZob7Ja+6eGbEd6+qzYyN7CCQRRGhB0II3BQQpWR3Zd7kn12+qn+HDfNNYvVsY0kd2J/oHqdew6pWBBh8M591QA+ZztGN9z+m6mdiRHpDd7GQ6PPowfgH5+vRRYnEl9DRrR8rG6MH06n1Oqroq+gKFLCaIPbUKIJ7St8YmSTkuJcdyST7ndRJxckWraJQKTlWD3H+EwALqfBXBefMxshaITo57rYADvTiKPXRYzaSso5lsOpvYb/elHI6yu58e8Egwk3Kgka4Hz5jepOulCjV1uuPxEdbfkiDU1shN06KlISlIqQxUISKgHZzVdN66JqEqAEUjZPKW03Ug3XmFdAe3+gUaEgFQkQqsC4XG1PCNU1wSwHVUcsuGrhQtBhpZsLlZEilnnzXpPJIqz3qOSRQvehIIwI53KhiTporjwqkgVI7MXhnlKBfunZDamGF7mvsspY7O3ZDRAXUR7fVdV4C8OHGz8oloFZs1g1WozD9U7wF4e+Nn5RLRYzZrBrLqLH03VrxFGeHSfDYd4trgZXggFzgdgN6Gn2C5Zu3oulopeK+FtwMroYy18jDq8ltNP8AYzq7+47dB1XJSk2STZOpJsk/UrQ4pizKc0htx3dqXWPXss0hXjg69ENKRPLdEmVW40KxEoKlgwrn3lBIG7tmj3cdApuVGz53F5/pZo36yH9AfdJSoCs0EkAAknQAak+wVr4LL/NcGf2/PJ/0Db6kJjsc6iI6jadKZYJ93nzH70q4WibYFv4lrf5TBf8AXJT3fRvyj7H3T3414GrnFx1JJJodgqbdNUwuU16BqS48v+Y3VjXXS9FXnOmmyrMcpXuoLZIiS9sgQhKAiihEUniMp4hKeotkQJVYGFclOEKNRbx/JWRStswZ6qwYR2RqS8qRm5ULS5CEUifmRWZNZVhqzmupSNnKSY5Y74arJVJzlmNnUzXpnPLEWjKlDlWYVZIGW7811VdO9/oglxohlcq7ypHqIpmsVQ7CYe9SrEXCpJ5BHAxz3nUNAJcaF6D6JMOxxF2GsGhcdgew6ud6BbPCuLvgcH4YuY4aZzXMP/aD2H1JUzbapdHs4y2fCsZ5MGRE3M1+Yc1wsC7FRtPYHc9SOwFwcZgmc8HENkzuAIJBzH+4dwf9VNPPK5+fmSgk5jT3iz91f4rxXEYtzHTSv8rBGACWChtYGhWag078Kf6iFGazwpieSJuU/lE5bo/N7Km/grwLcYwPV4dR/wCS108uIk+HZE57izO5waSSLAZR/M/dVJMUeWYr8lh9d3AVf50qWxl/6lZhOhiApz3uPXIzT/qeQfyWnheJYNmElj+Hc7EEh0ckha4NGxFADp7qhytSVm4yUue5xqydaAA+wROCkvTfFOxmIxLn1mJIGw0DR7NGg+ibC0G8xy6E7E2QNB9dlGhZUbCoSITsBx2TUJU0rAE600JVadCJYYS40FqxYBoy2DXWtyOtX1TODNH16rWdors4c+eSlqjMZgdddldZgQpm6q1E1Js5ZZZSKwwQoa6m7FbdtU5uDV6GEuc1rBbnENA7kmgrhwTxnIY4hoLi4NflppDXEWATRP0+ihzon9zMj4JUcVh8ppdH8M7Lmyu3a0DK7MS6stCuthZHERTiDdjQgggiuhHROMrGm0ZRahSPCVWbbHPlutHT9F0cnha5JGska1jGyHM7mvLuUHAuAbGKBe3Ll1cNSMw1OFjDZCa3FvGz3jzcz5nDz7Zt/m9VjNSvxnpxdo3MN4ZeWSOJzERmRjWFwJIYH0bZr5XNIA3Olg3VbH8OfA8MeWEloeCwktLSSNLAO7XDUdFm/Fv/AK5Ni35nbHcb7KxBO5xt7nOPdxLj33PufuqhtfrJyf2lgRkBISpc4coZNFqca96KYydgddFJ8O2P+Zq7/Zg1X/EcNv8AdGvst6DjQgwsmG5TOa8hxl/HH/Y07g1vXeui51oUJt9NG9R0hc8gu6CgAAGtHZoGwVrCRGx2TcO1aLQAFXDly5XwixAACfEVDO606M6IMGv2k3EJ6ji/5z+YH6LKc8q3xOJxbG78IZ+bpJCPyCownROPDqjBJWNdJSt4LAwyxeZwbKZHf05sjWsIDA6RrbJcfm6NNGxrQxEgWdK6ylPh1YY/Z0c3A4MxyTjI1kbrPKyvOQ8wg8zMG5mkbWC8aULScZ4HCxuIkjmi8rm8uJpz5muEd+bOTmBeffKTpsOaQuXWTd2dIJUiUBXQgASlCcBqtVwQMjJuhaRzaWjhMY7DvdlLHGiywA9uVwo5SR67qg86ojFgaHBSAXWtlxC57BiiCVstltU0ed+phc7LmHKtFU4HK30UM5CbCylrmuFW1wcL2tpsf4V08RfkLCGEFoabDrIbWQmju3KKqttbWU1SZlLimUm0Wn8bkHSIgnUFpIJz5ydT1dZ+ulaLN4hijI8vdVmrrQaAAfkAkxDlWcqjFLgW30gk3SprkKzVIwJDaYglCh+nqoeyMlaGCw/U/Wt69FVwTtStWOUClaXhz5pteIj5Vvpt1el1mr1rqrs+BfhiTKKeDTGmj5t8x9ACD7keqiZFmN7AeZzuzR1HrsB6kKPG4kyuBddNAYwb5WN+Vt9d/uSVLuzOL8srtF77/mVO+HLWoNi9DdX0PYpIGq1Jh9iqMpTpjGMpWGutMA01TQ6kGD9B4sqQRmkgKfzaQJtkfEzWQdo2fmM36rNcKC2OJRgu9mRj/wCjVh417mprh1Yv3OiniH6qFK42kUSdnelSCkilfMSGtJ0beUdrNn81GoGIlQhNAKEWgJVaEKnsYmBOa5aEsuRhTxmlSjfqFqYaIEbJM5cvnSzhtVfjKqYeKlZBWcjgl3wkQVEXpXzChQN62b37UOikCN+qgcpXFQPeqQ0QuCVMc5Co2SMBPhaCQHGh1NZq+iYhTR6o6I0VoYfUir1IAHUn0WedewV+F/KYHfjeDk/tbsX+51A+p7Kk/DOcbNTEzNa3lt6G3kbOf2B7DUe9lUbWfzyposSOqdGDxNGphmjqrjphVBZMcysMfopo5Zwd+j5ZVFnTXJiClFE7ZESyKqHUVbihL6G+o+oJpDZXxlriJcHuNHKDlujVtABF/ZUMTFmHutTieNBDm5AMkshDtczyXdfQfqskYgkAEmgSQOgJ3/wPsiLdF6U7RnOwbuybiWAZQAQa81m7PcdhtotCbEBtdfRZuImLzZTaR0Y5Sl0iQhCijYEJUiKAVCEKkIW0JEK9gHArZwE7n0XG9Ks9hoAsjD/ML7ro8PCBsENnL+qmlGizEnPco7pRveszzUD3qMyKN71C6RBtGBOZVE+RVzKmOkQaxxkpehVXSoQbfGUVNFhXOLQGkl3yijbvbuoFocL4pJBJHKw+aMgsvzAEajQ9EndeHYbfBPCZljnknc2IQjOWPOR8oH4WA679fVc3iZi9xc6rPbQChQA9AAB9Fc4zxmTEzPmkPnebdWgJ66LNKUFJesATmOpNSkLVCLMM+uyvMKo4OGzauBNnLlSukSkpAEoSkaKDAjeAur/Z6IBOHYi+W0FzhoQa61v9VyLySlM9U0dDZPcqJx2VG8PDpvHs8HPf8MCIvwkUQb11vXquSc8Kaacke1/UWqjz2Txx1VGnSKff3W1wzws6aBs5xGCha57o2txE3Je/IG5nNGU2PMBaxZNU17zoCSQNACSQLNmu2pKeSMnx0axfh1o/Z5MYTiBieG8kO5Zl+I/hh/8ATmy7rP4j4UfFA+cYjAzMY5jHCCbnSAvvKS0N0GnVdRB/7Yl/+c3/AA1ectkIBAJAdVi6Bo2L76rmxPJJv3jrhboaheh/sn4bhy6STGj+HO791w3RHNnY4udrtlaAL7yBcRxnhr8NPNBL88T3Ru9cp0I9CKP1WscqlNw/AqKaF6Z4NxJ/cnF3HKXwmNsTy1jnxh+jgxxFhebNJBBF2DYPqOqrHNzclXHQMYlC7z9oM5OD4NsOZhTLIQ1rS94dlzPIGpodVd8I497OC8SkGXmQzYZsT3RxSOjbJI1rw0uadCLU/M9FKuuv5oGjjuHYUVZ1K0houy8OTNx2Ex4xTIudh4fiYsQ2OOKTS/4bywAOBIG4/EfRZHhyQtxmGrZ00bHAgEFrngFpB3BR817WvUeXlTlJe9MVxVaR66n9oz64hi2Cg1jwxjWgNa1vLYaAHqSU3wRinBvFBoQzh2JxDA5rHZJWcsNkbY0cLKXyf01Oghi/fqcfI9VXTDuPuF137PuGtxWKmDmxyStw800EUtGOWcAZA8fiFkmvRZmI8W4tonhxdvDo3wviliijdE5zSGuaMgMbmmjQpJ5Htqlw68eJVbOec9RukURckWxqoDy9CYhBdCJVJhYs72NJrM5rb1IFmr0W/P4Y80xEjWRsDi3NzJHHKXAXlYPmyPOgJFa9LlyS6M5xSQssrei8LScuUmi9ro2AAuDQXOc14cMluLSG7aEEkE0qUmDdBK+KTKSA020ktIc0PaQa6hwVRkm/CJtqNiR4VrhqNVHi4zmtxJ0A17AUB9lMXUmvNq7OZSlfRYiAEAqu9pUsQTBr7J2lOMgCaAmPClmVJsa5+6ruKe9QuSOiKFzqNxTHFNzINlEdaRxTbXQDws8vY1jmEFrS55dE1oLmNecvmJc0cyMZu7ghzUelJHV4J1eGZCQHAY9po3R+XQ0vNqtejcPx98LlwDsM4sFYoyMxULpS/Owt8uSmtLSSLu2jS1zOBiGBxEMmKw7pMuWeOPmiNrgHHLnIY4uFt202XNhdb/m20OR0PiD4TDR4HBzSYxk2FYJ5OQyB7RiZw2RxLnSA5mjI3b8Kf+1qCPENwXFMPfLxcfLkJAaRPD5fMATTiARuf5a47jmKOJxE85DmmWR0paXcwgvcSRmoaC6Gmy2+E+JRHgJsBPBzopJOcxwm5L4XUNWeR3UXr3KSwyjrNev7/wB9FujW8EebgvHmD5gIZCOuUE2fyK89B0W94b4/JgZnPhDXMe10UsMnmjlidux9V9x/gkKZvEMBnL24CW7sROxjnYcfaIPI9M31WsVLHOTq0/RbJo0vHbf/AE3BI/xNwDXOHUCR5Lb+xWp4MYxvBeL85jpGc7C21r+S4+dtEPo1Ro7dFy3E+JOxT3zTG5XECgA2NrGimMY0bAAAAdu5WzwjxGyHBYjCGAvE7mvfJzsjgWVkyN5ZAAyjcncrOWOXxqP+b/mzF5vWbvD8Mybhs/7uEjJGPD8ZA54mmkhaLY5jwBbGmzlre+wvA4FiAMVhHE0BPESfTmN1VPgnF5cJOyfDuyvaevmDmndj+4I3++im8ScRine57cMcO9xt7Wyl8RcfmIjLAW32uk1BpuP0/v8A6csqlUvtGl+0pxj4rjTsRIx4sXvFGQdd1X8GyeTjLz8o4XiGE9M0r4wwfUg/ZR8S8Vx4psfx+HdLLG0RjERTfDyvYNhI0sc1x9dCsfifiEGA4bCxciFzhJLcjp5pnN+TmSEDyjcNaAL1UJS0UGvwdUIrbYzMNjJIXtlhc9j43BzXtsFp6G/uPVejs4jDx/DYhuIjZFxLDQOnZOwZWzxx/MHj7CjtdjqFwPAeMRQtxEeIw/PjmaxpAlMEjHMdma9jw06+hCtReI4sPFOzAQSRPmYYZJ5ZhPKInEF8cYbGxrLoAnU12Rli5PxerjOiKpHNoSJV1JiBCRCNhitPZTtxkgqpJBRJHmdoXfMRrueqrgpURpgTjFyaeeTQNA8ztA35RvsOnZW8NKX2XEl3UklxPTUn2WarOEfVq1RnkVxNAkJY4gVUjdZV/DjupOOa1Qs0NpjoMoabBu9NbFd1O7RRu13TM4yZGHWmvCSq1Sv1Qy/sqyqu8qzMFSkUnVj9BzDWajRNA0aJG4tRpS81XTt0TVNm9ChX38TkaajlmDba7VxBzMa0A6HplAHoAs9Kl0C9+9p6rmy7EfM7Zxsj7gJJsY+Ugyvc8gUC4lxAsmh9SfuqSc1ypJCfpbaVKToqrHqywqrOeSoexifkQxyDIlZk2yRjVK1qrtmUnOCDOSZOmzSAglxcX37iutne9kwSBRvQxRXpWlKpylWpiqTykduNF3gvL5hMwBaI5XgGspe2JxYDqLtwArqaC13cGwoaR8Q0vzsp2eCgw5w4gZtbpvq225qFrmEqyabd2bHWDg2FcIm/EQM0Je4yRh+rn0CQSCRbRpoasFczI8s5jGuBaTlJFEODToQe3VQ2hNJr7ARCVCdAInIQnABFLEkQrJfC3h1pRIQg4sw4pDsUqEzBFd6VnyoQhmv0Vp1RmQhSzpxERSIQoZ0AlQhCAEIQqQChWIyhCZEx9pCUIQZjb1TyUITY2K0qW0IQZyIZlUchClm2Pg1CEKTQUIQhVEBUIQrE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10" name="AutoShape 14" descr="data:image/jpeg;base64,/9j/4AAQSkZJRgABAQAAAQABAAD/2wCEAAkGBxQTEhQUExQVFRQVFBcVFhcXFhcVGhQVGBgXGBgVGBgYHCggGBwnHBUVIjEiJSkrLi8uGB8zODMsNygtLisBCgoKBQUFDgUFDisZExkrKysrKysrKysrKysrKysrKysrKysrKysrKysrKysrKysrKysrKysrKysrKysrKysrK//AABEIAK8BHwMBIgACEQEDEQH/xAAcAAABBQEBAQAAAAAAAAAAAAAAAQIDBAUGBwj/xABCEAACAQIEBAMFBQUGBQUAAAABAhEAAwQSITEFE0FRBiJhMnGBkaEHFCNS8DNCYrHBFVNygrLRc5PS4fEkNEOSov/EABQBAQAAAAAAAAAAAAAAAAAAAAD/xAAUEQEAAAAAAAAAAAAAAAAAAAAA/9oADAMBAAIRAxEAPwDyrwxwb7xcynNlJCgIMzM7Biige9Krcd4Pcwt5rN1SrAAwwymGAIkdDBrZ4X44uYe/avWbNhRaCgLk9oKCAWbcsQTLfyqp418WXeJYjn3VRCFCKqbKo13OpMk0FTgfBjieZlaDbUPlAzO46lUBBbLuYkx03qxh/DxZ7do3ALty0l4LlJAR15mrTuLfniNtN6z+GcTewc1sgNKsDlBKss5WUkeUiTt9amscUuk2zzArWVAtuVGYBfZtyBJHQTprB0oNLhnhRr6q6XPI40OQkgi6lt8wDeUKLisTMQfSnYPwjzFRuegDmAcpKt+K9ryNPnPkLRocsnpWbb41fUeR8oGUAKigLluC4MunlOcAyNTHamtxy8Xt3M6h7Um3Fu2AuZmY+ULlPmYnUHegntcDBeypuqnNtJdzMIVA75PMxOgGpJ2iqXF+HNYuG24YMIkMpQgkT6gjsQSDuNKkt8VuAJ5h+HAUlFJChs4SSNVzawa1cN4dx2OsviUtG5asKLZMqgVVEhVUkSADOm00HMxUthxsdiRJjUe6urwXh60lpuf7f4RJW5bHLVpOgMyYjf4Vl3+AEXjbV0JDsFAzOxAPZFMmI2oK/FbdvmAWwUtsRBJLaaAn4ak9abxZghayl7m2kbyMAyq0jVgrajt8KsYbkqMty9mXqBbeQR1Ega1HasYbOJe86FhOW2F03gSTrFBkGiuk8Y+FruDuS1q4li7L2GfUtb3AYjZoIkHWueVZB/XyoGipr+JLRIHlUKIAGg7xufU0q3QFYFZJIhpPl7iOs+tV6AooooCaKKKAqbClcwz5is65SAY9JBE1DRQOffSY/W9NAqw18FFXKoImWEy07A6xp6d6iRyPlHwoGUUUUBRRRQFKKSK0uCFOaM9nnjK34eYpPlOsjtvQMxGItm1aRbYV1zZ3n9pLSunoNKoU5zTaAooooCiiigKKv8Vw6q8p7DgOnordPWDI+FUKApRSqtdvxDwcuDwNjG3LyXHvQBh4goxBMtrLZeqwNd6Cz4B+zpcfh7965iBY5aygMa6TzHnZJ0kdQa49rOHQwXe4Qf3BkU+5m1I+AqC7jXZmJZpbQ6xI7QOnptS43h121l5iMudBcWRvbbZtOlBKeIhf2VpE9T+I3zeQPgK0OE+LsVbDWufcFm7pdRTEgiJEbETOkTFc9QDQdc3HjbS5ZxFq3fYFMjtIJVSWUllILCDpM6aGp8R4ltPat5Dcw95SzBxBVWJ1YMsMM3XQ1h2mF7D5CBzLRkNrJtaykdYkH3A9qqcRw9tLpW3d5qCIcIUzaflJka+tBI/C7jSUK3epNtsx+KnzfStTwljsRg7v3q3Z5i2NHDoWRc4K6/lO+v8AvWW/DLi20vAEo5gOAYDAkZCejbGOxFdnwD7SHw3D7+Da0LpuSFdzMBxDZ5nNECNevpQU/tB8bYjiK2RcyC0kkZBE3CNS3YwYifnXPYTDJZKvfAaCGFiYLjf8Qj2FPzqxwjGNhRzYUu4IRWAIIOhuEHeNcvrNMxOKJlwlq4siW5eoLdGIIgnX360Db+Gt4h2awAjMZ5E7eltj7QHY6++se5bIJBBBGhB3B7Gro4gk62LfwLqf9X9K6ngfGsJds4i3iMJzLzWv/TvnOZWWSRmO2kEb7R1oOHqa7lyrGbNrmmIjTLEa95n0q0Rh263bfwW4PplqTDYWzM81WEEQ4e300MgEaHpQZVFdun2bYhuHNxAXLRtrLZQZLIDDOG236VxFAUUUUABV3E4EJbtvzLbcwE5FaWtwYhxGk7iqVLNAlFKRSUBRRRQXeFPaDNzkZ1NtguVgsXCPKxJ3APSqjnUxTaKBSacizOu31p+GwzXCFXUmYGg2Enf0Brpvsu4HZxvELVi+YtkMxExnKiQk+v8ASg5SKSvbvts8EYLCYRL+HtrZfmC2UUmHBBJME7iN68RoJsNh2ckKCSAWgdhqT8qiNKrxTaDurPiu3a4YeH3cMjlnzi8rqWVWhgRofOJj02NYGD4BcxDhcIDfLbIIDjrqpO0dQYrFmrfDOKXcPcW5ZuNbuLOVlMESIP0NBfu2RhZBg3wSpBgiyw0I9XBHuHv2yLl0kySSZnei9dZ2LMZZiSxO5JMkn4mo4oFBq5huKXUDhXIFy2bT9ZtmDk12Gg2qqiHeNBvSOZOgj03oG0opIooLeBxz2mlDEiD6rM5T6aVqXeAM6nEKCuE0m6RK2yZ/CMbsDpHurBrUteIMQuFbCC4fu7XOYUhdW01mJ6A/Cg6QeOT9yt8PFpDhlvI7Fx53VXV8pK7SQZMTGnrWJdZHuXbmUJh1uMVRJhiScqKSJ2I13gVmcPwhuNGwAlmOyr1Y/rtUmPxUkKultNFGnxY+pOv/AIoIcbeZ2ztpO2kCOgA7DajB4tkOmoO6nZh6/OmXsQzRJJyjKPRew9Khigu4rCiM6SyfVT2b/frVfDXSjqwOqkEe8Ulq6Qe47d/fTis+Ye8xOlBY4vZAfMohLgDp6Btx8DI+FURWpYOewynVrXnX/AdHHwgN86y4oNC3xq+LBw4uuLBbMbQJyFu5FUshOsadfSmqs1It9gpUE5WiR0MbT8zQRVdxtq0Ldo23ZnZTzVK5RbadAp/eBGtUqtHAXeVzeW/KzZc+U5c3bNtNBVqSw4DKSMwDAkbSAdR8aYRSUHR+NcVZv3Vv4bDrh7LoALa7B10bpudDpXOVqcMbmK9k9RnT/iKNvisj5VmtvQNpQKltquViSQwjKI0bXWT0gUWsSyqygwHgMNNQDI+tBDTlAg669B3ps0UChqlwuIa2wdGKsplWUwQe4PSoaKDU4x4hxOKg4i/culRC52Jyj0G1Zddf9mvhBeJYo2Wui2qoXJ3ZugCjqdQfgaw/EfC/uuKvYfMr8pymZdmjqP1vQZlFTXragLDAkjUQRlM7evfSoaAoopyrQTWbYyM0rIMZTMmQfMPdH1qEtoBSuIMUygWaEWSBEk0AU5DBB6jWgu4l0FpbfKy3FZi1ws0up2UoRAiDrVTDXMrAwGgzDCQfQjrW34s8VXccbPNVByLQtKUBBYaeZiTqdK5+g3uN4HCJh8NcsX2u37ik37ZWBZbSADHv71girf4Zt7srj4h5I0H5IE959KqUHd4Xi/D8IMI9m2+Jf28VbuwqFwNF1EMASYG0gHWsLjXGbV29ce3hrNtGYsqQfLP7sgjSZ6dqwacRQaiXFKNc+7IUVgrMGcAMwJUe11yt8jVv+zW1nBtoYMXG3ycyI1JOQ5tOlUcFjEWxctOjHPctvKsqwEFwRqp35ldBY8WAFrgw7kc0PqykD8AWchbJKzqZBB102mgy8RgltZWvYW4iEgTzZBkBomNCVIPuM9arcVcW8Tc5dt7KZpW05zMqEAhW/NIM1f4h4kS8LatZYC0yMAHAzZbSWzzAFhzNsENuASvYjN4zxT7xy2KZbi2ltuQdHyEhCBuITKp1M5Z02oH4e6FIuospPnTeFIgjX90gkT61U4nheXcKgyJlT3QiVPyIquhI6xOlemcS4tw67wO1at2icbbI6eZCG/EuFuqFZgdJ9KDzFWjakp91pP66aUygK6LhnGrz4Z8BnPJc8xEgftVOYCd4MHTvFc7U2GaDIMEaj3gigjfepVw/kzyIzFYkZtgZjtrvVriyAkXF9m6M0dm2dfn9CKz5oH2LhUggwQQR6EdaucVtgkXFELdGYDorT51+B+hrPrX4RcDKbZUOVPNRTszKPMmmuq/VaDIiin3d6ZQFFFFAUoFJSg0G9gOGtYxVu3dvjDkrm5qtmyK6EjVDoSNPjWJfMsdZ137+vx3pk0lAUUUUBWhwviLWCzKqnNba2cyhhD6EgHY9jWfWnxA2DZs8pXW6Fi7mKlXaT5lgyNCogjp8wpGz5Q+kSV3EyPTcbiizbBViWAIiFgy0nWCBAjfWmKhjbT9f7/WmA0DgYNPxN8u0mJgDaNAAB9AKjUTVvh2CNy9btFlQu4Us/lVZO7dhQVMtJXpWB4Jwz+xsRcuXgcajsFytPnXMERB+9bYTLe/tXC8JwVt7ii9c5VvzTcjNBCsVEdZIA+NBRikIro/BviO3gbrXLmEtYkxC8yfJuCQNQSdtRWBiruZ2aAuZico2WSTA9BtQLhbOZolVnqxgD3npU/E+INeYMwQFUW2MihQQggEgbnuetVE9KHWDrQJNaeE4rltG3EmGUGYEOIJZY8xHQyI9azAKt47htyytpnEC6guJqDKEkA6bag6GgqE0TSUUBNS2b5UggkEbVFRQXr6q4zIIO7L0B6lfT06VSNANbXC+H2b5Ga5ygFYt5S+qqSIA1MkAHtPvgMSnKKGFb5w9u1at3bLC9cZRzDl0w7nXJlPtH+LbSgTDYe0th1xTshID2VVQzZ9mzAxkUiN9dKzuVh/7y7/y1/6qqX7hLEkyTuSZJPeajoL/AC8P/eXf+Wv/AFVNhDYR1YXboKkH9mukf5qyqnuWQFUhgSRJAny+hkfyoLvia1aXE3ORm5JyvbzaHKyhtY9Say60eKarZbvaj4qzD/as6gKKKKAooooFy0lTviCUCwsAkgwAdY3PUaVBQFFFBFA90jt8KZU2Jvl2LGJPYBekbKIqGglGIbLkk5QSQJ0BIgmPcBUVFFA62YPr099avFmt3bo+7pc1VZzHO73Ms3GnqJBI9KzLK67TpXReBPEv9nYtcQba3YRkKnoGHtKeh0HwJoOcYx+v13rY4liF5FtcpBYLlkKAoWQzKQczZiDObaqvG75vXXvlUTnO75EIhZMkBZkDXrvUfDcIbjxldgAWbIMzBFEswHoPhQU2NJTrg1NS2bYKsSwBEQIJzd9dhG+tBHbWdzFMNW+FYE3rqWlKq1xgoLHKoJ2zE7CocTZKMyGJVipgyJBgweo0oIgaVjNJU1nDMyswGiRmOmkmB8zQQ0VK9hguaDlnLmjTNE5Z7xTM2kQPf1oG0UUUCgTU1xGtsMwKtAYToYOoI94NQA0rNO9BYv3OYZgA6TE6nv6U/h2Ma00jUEQynZlJ1B/WlVUaDpoau8sXF8ujgeYfmHcevcUBxDBqAHtmbbez3U/kb1H1GvuoVf4fi8kqwzW3gOvx0YfxCZHx703iGBKMIIZGGZHGgZf6HuOlBSomiig0W1w9s/luOvwIVh9c1ajeHU5gXmPkdDdtPlAzoLBvExPRhkOuhntFaHh/iWA/s2/hrto/fLlzNZun2VMAKS37gGoPea5t8TessozsrW1ZF/hV82YD0Odj/m9aDbPhFeWlzmkBrRvFSoY8tcOt9ykNqRnVYMbhtpis3h0C1avOzrbvPbRBCs0vml/KdVGXQQC20LE1mrxu+Nrrj2NjHsKVT5KSPcYqW3xHEEMwuNCKs7QqqSEgehcxG2Y96ClxLCGzduWiQTbd0JGxKMVJHppVanO0mSSSdyabQFFO5Z36f7/+DTSKByPHQH30hpKnuXwVUZVGXqBq2pMtr020iggooooH5tIjXvTKK6Dg3BLN3CYq++JS1ds5eXZMTezdv5afGgk8AYbEXMai4a2ly4UueS5GRlyHMGnp/WKx7mDfmXFy+ZM+YaeXJ7XXpHSocNiXtNmtuyMJhlYqR0MEajSo2ckk9Tv60FzifEObyvIicu0lvyCM+WfO3djOpr1rw346wWB4UrYbClsUByrrFJXO0nM93qp6KPdFeM5asLj7gttaDMLbMGZZOVmXYkdSJoIsTcLOzGJZixgQJJnQdBTbREjNMSJjeOsT1rT4fwxbiqSzAu5Rcq5gGhTLmdF8w77HtWZeSDFBZ4o1rmPyA4tE+QXIz5f4suk71TmrGGwj3DlRSzQTAEmAJJj0GtQUCUquRSUUEqtOhOm/pPfSp7vDbgVnVWa0rZTdVWNuenniBNU66jCeNMRa4c+AXJybjEsSvnAJBIB2MkfCg5eirC5MmzZ83plyx8801XoCnZDE02pWvkqqkkqs5R2nUx8aCKn27hBkGI26UyiguPeD6mA+ggADN66df51asY+Ry737OABAANsjQOABqdde49RUfB+GG86jMEXMoZyYjM0aaHXsKtcSwGvtKWM5WHs3YMR6ONN96CjisBy5zMMwIganOpk51O0afWqJrVwt0OOTd0ieWx/+M/lPXKT8jWfibJRirCGBgigjBrTw2KW4vLvbD2H1lPQ9Sv8ALp2rLooLGLwjWzBHuI1DDoQeoqDMa0MNjVI5d0Sn7pHtWyeqzuO69ffrUONwRQ7yCJVhsw7g/wBKCpVjC4RnbKok/ID1J6D1NTYHA5wWYhbamGY994UfvN6fyGtLi8cMuS2MludfzP6uR/LYUHVYDxLhcPw3E4LkrevXiCL0CASI0kT5IkHrmNcO1BNJQFFFFBYOCfl83I3LLFA8HKWAkrm2mDtVc1sWOIXMLcXl3AwtsWUaXLeZlgsFPlJgxMdKybjSSf8AtQNoBoooFIpUHWlL6RArV4Bc5ea+t23bu2Rmtq65+aScpVQQRIBnWg0fvNj7mqykgtKwM/MISHLROWQe3ukac7hMG91sttGdoLQoLGFEsYHQAE1HduEknuZrpPs/a2MQ7XMYcHFi5luASWJEcvYxIJ9e1Bz9vFOoYKxUMIYAkZvQ96hNS4xlLtlBCzoCc3169/jUQFBotxu7zBdVyjhOWGWFOWMsadwSK6f7KvBi8SxDq75LdpA7ACWbNoANdNdZrkeJYZbbZVdbg/MswdAetTcE41ewt0XbFxrbgESpiQQRB7jWgv8Ajzw8cBjbuGL8wJlKtEEqwkT6wda5+KsYzFPeuNcuMXd2zMzGSxPUmtnhXDwHW21oXmxFoiwq3FXLdb2GYkwI7HTf1ADAZYptWce7l25hJcGGmDqvljT3VWoCiiigKKIoigKlxNsKSAQwB0YSAfgQDS28MzKWA0BAJkbmYH0NRUGz4fxSBkS4cqm7bbNvlKMYJE+zDGe1WOKcWtiLaolxA7PnK8sszRqMh7ACe9c9NTYe2GMMwXfUyRoJA0B3OnxoNDm2Lh1V0OskOGB+DD+taWEs4a8Ml3Em06IcjvbIzQPLafWN9m6a1y81ftkXQBP4nQ/n9CejetBXxeGZGKsCpHQ/rUetV607WK05d4Fl6dGt/wCEn/SdPdvUOMwJUBlOe2dnH8mG6n0NBSrsvs3xeHTETjlz4RVZnBEhX2Ro7mYgVx6LWnjzy7Ysg+bR7n+IjRP8o+rHtQL4lx6Xb7myCtgMRZQ/uW50EVlJSUUDyBO81JeyQuXNMHNMRM6ZY9I361BRQFFFFA80OonTWtrw4ll8dh/vJXkvfQ3dgoUtqD2Hf0Ne7/bHw7ALwp2yWUcBfuxQIrFpGiEakRM+lB810VMlgtJUTlUsfQDc/WrGEw9s27rO5V1y8tQpYXCTDAtssCD6zQUaUNSga0/EoFYhWzDSGAInTsdaCKlFJW34LfDDG2TjAThs34gH/wCZjdc2WfSaCTw94WuYwotq5ZDvd5QV7mVpyM+eIPkhSJ76RUWDw6YfGBMTb5yWrxS6lszzArEFVbSZO1aP2h3cEca54cMtjKu0hS8alAdQu3x1rm8Liijq6+0rBh11G1Bv+MOCulx764W5h8K9wraDahYHsZgTJ0J3rma3vEHii9iVW2SVsqxZLQYlVYzJ11nU/OszhfDbuIuC1ZRrlxpyookmBJ+goIrV4BWXKCWiCZlYM6e+ozcNOv2SjMjAhlJVgRBVgYII7g0yKAJpKKebZjNBg9Y0ntP63oGUUUUHaeFOF4C5gcZcxV428RbCmyo6mPLA/elpEdK44ROopbBEjNMSJiJjrE9aS/GY5ZidJ3jpMdaBC/anC+cpXSCQToJkSBruNzpUdFAUA0UUEuGs5miVGh1YwNATv8PnFMmDTZpQJoLSNzD5iSxgLMan1J/nTsPiHssfXRlIkMOzDr+oqrctlTBBBG4Igj4VdtOLoytAYaBts3o39DQdJwDgti7ZvYpb6W2s6jD3Dq7dCG3KDTp0M1zWNwF0S7KWDGc4hgSdZLLIqPDu1q4G6qdR0I6qY6dKs4qbT57TFVcZkIJBg/umOoMj4UGYRSVo/wBphv2ttH7kDlvPfMuh+INPbB2mGZXa3Jgc1fKT1AuL6dwKDLoq7d4VcUZsuZfzJ51+YqmRQJRRRQKGqTOWganoBJMe7tUQFWMBdyXbbESFdWI7gGY+lBZvcJuouYgQNSAyll/xKDK1UGJbKUk5Sc0dM0RPvitdeUha4LqvmRwFhsxLgjzSoA3nesKgKfbWTvFMrY4Ry43HMgxzAOWDPc7+Wdx39KDPtWJBaQApE6gEyeg3O1QsddKt8Uycw8v2dPdMDNE6xMx6RUGKw5tsVbcGDqDr7xoaCKkoooCtDgHFHwt9L1tmVkJgoQGggggEgjYncGqAFJQWL98vcLsSzM2ZidyxMkn1kmu6+0XjHCr1jCrgLPLuIPxDkKQuWMjT7bTBza7b6158hgg+tSYm7mYmAJJMLoBPQCgip5umAsnKCSBJgE7mO+g+VMooCiiigKKKKAooooCip8FhHuutu2pZ3YKqjUliYApMZhmtuyOMrqSrA9GG4oIacq6E9qbRNA+7dLEsxLMdySST7yaZNFFBftXQ4CNoQPKx6fwt6evTWt3wlwYYu42Du3VsaNcR7mgV1Gq6kTmEfKuUDRtV+zdDqFYww9hvy/wt6evSe2wVcXZyOy7lSR8jFNN5iIkxMxJidpjvoPlWqbZvCG/bqNOnNUdD/GBt3HrWOVI3oJLF9lIKkqR1UkH6VcPFM37VEudyRlb/AOykfWs+Klw7KJzAnQxBjzRofdNBp4rC4f7sLqG6LhvFMjZWXKFknMIMyR0rGrQb/wBsn/Hf/QlZ9A620U7EXczFoAkzCjKB7gNqjpSKAmnZ9Iq1wnDJcuolx+WjNBfKXy765RqaZbwpd8qebUx0kCdddtBQVaWaGFJQPCiJJ+FJvTafZeDP60M/GgblpK2OKcYN2411UW0zqVcJAUg9AseUQBPfeshjQOtuRt10ppFIKczz0/XrQJl0mkq7Z4ncWy9gMRbuMrOukMyzlJ66SapUDkFS4lVB8hJECZXL5uoiTtUFFAUUUUBXQeB+DW8ZjLOHvXRZRyQXPWNlE6Sdq5+lBoOj+0HgNrBY25h7N3mooBnSVJElGjSR/UVzdKTSUG74N8RtgMUmJW2lwoCMr7QRGh6H1qlx/iZxOJu32VUN1y5VRAWegrT8BeGTxHGW8MH5YILM0TCrqYHU9qPtA8NHh2MfDZ84CqytESraiR0NBhtaGTNmE5oy6zETm7RUFFFAUUUUBSg0lFBoYbEZoDGCPZfqOoBM7T8qt4zCm6CYi8ol1iOYP7wD80anvuKxK0MLiWOUDRlPlaYKj8s66T+ulBSzaEdKYK6rxXxzCXL2fB4RLSZFBDyZf95oDRG3171i/wBrXB7IRP8ABbQfWJoHm0fuiNBy89xMaTkXSfgaq4rDZMpkEMoYag6GRrGxkHT3VLiOMXrlvlvcdrebPkJlc0RmjvFUpo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12" name="AutoShape 16" descr="data:image/jpeg;base64,/9j/4AAQSkZJRgABAQAAAQABAAD/2wCEAAkGBxQTEhQUExQVFRQVFBcVFhcXFhcVGhQVGBgXGBgVGBgYHCggGBwnHBUVIjEiJSkrLi8uGB8zODMsNygtLisBCgoKBQUFDgUFDisZExkrKysrKysrKysrKysrKysrKysrKysrKysrKysrKysrKysrKysrKysrKysrKysrKysrK//AABEIAK8BHwMBIgACEQEDEQH/xAAcAAABBQEBAQAAAAAAAAAAAAAAAQIDBAUGBwj/xABCEAACAQIEBAMFBQUGBQUAAAABAhEAAwQSITEFE0FRBiJhMnGBkaEHFCNS8DNCYrHBFVNygrLRc5PS4fEkNEOSov/EABQBAQAAAAAAAAAAAAAAAAAAAAD/xAAUEQEAAAAAAAAAAAAAAAAAAAAA/9oADAMBAAIRAxEAPwDyrwxwb7xcynNlJCgIMzM7Biige9Krcd4Pcwt5rN1SrAAwwymGAIkdDBrZ4X44uYe/avWbNhRaCgLk9oKCAWbcsQTLfyqp418WXeJYjn3VRCFCKqbKo13OpMk0FTgfBjieZlaDbUPlAzO46lUBBbLuYkx03qxh/DxZ7do3ALty0l4LlJAR15mrTuLfniNtN6z+GcTewc1sgNKsDlBKss5WUkeUiTt9amscUuk2zzArWVAtuVGYBfZtyBJHQTprB0oNLhnhRr6q6XPI40OQkgi6lt8wDeUKLisTMQfSnYPwjzFRuegDmAcpKt+K9ryNPnPkLRocsnpWbb41fUeR8oGUAKigLluC4MunlOcAyNTHamtxy8Xt3M6h7Um3Fu2AuZmY+ULlPmYnUHegntcDBeypuqnNtJdzMIVA75PMxOgGpJ2iqXF+HNYuG24YMIkMpQgkT6gjsQSDuNKkt8VuAJ5h+HAUlFJChs4SSNVzawa1cN4dx2OsviUtG5asKLZMqgVVEhVUkSADOm00HMxUthxsdiRJjUe6urwXh60lpuf7f4RJW5bHLVpOgMyYjf4Vl3+AEXjbV0JDsFAzOxAPZFMmI2oK/FbdvmAWwUtsRBJLaaAn4ak9abxZghayl7m2kbyMAyq0jVgrajt8KsYbkqMty9mXqBbeQR1Ega1HasYbOJe86FhOW2F03gSTrFBkGiuk8Y+FruDuS1q4li7L2GfUtb3AYjZoIkHWueVZB/XyoGipr+JLRIHlUKIAGg7xufU0q3QFYFZJIhpPl7iOs+tV6AooooCaKKKAqbClcwz5is65SAY9JBE1DRQOffSY/W9NAqw18FFXKoImWEy07A6xp6d6iRyPlHwoGUUUUBRRRQFKKSK0uCFOaM9nnjK34eYpPlOsjtvQMxGItm1aRbYV1zZ3n9pLSunoNKoU5zTaAooooCiiigKKv8Vw6q8p7DgOnordPWDI+FUKApRSqtdvxDwcuDwNjG3LyXHvQBh4goxBMtrLZeqwNd6Cz4B+zpcfh7965iBY5aygMa6TzHnZJ0kdQa49rOHQwXe4Qf3BkU+5m1I+AqC7jXZmJZpbQ6xI7QOnptS43h121l5iMudBcWRvbbZtOlBKeIhf2VpE9T+I3zeQPgK0OE+LsVbDWufcFm7pdRTEgiJEbETOkTFc9QDQdc3HjbS5ZxFq3fYFMjtIJVSWUllILCDpM6aGp8R4ltPat5Dcw95SzBxBVWJ1YMsMM3XQ1h2mF7D5CBzLRkNrJtaykdYkH3A9qqcRw9tLpW3d5qCIcIUzaflJka+tBI/C7jSUK3epNtsx+KnzfStTwljsRg7v3q3Z5i2NHDoWRc4K6/lO+v8AvWW/DLi20vAEo5gOAYDAkZCejbGOxFdnwD7SHw3D7+Da0LpuSFdzMBxDZ5nNECNevpQU/tB8bYjiK2RcyC0kkZBE3CNS3YwYifnXPYTDJZKvfAaCGFiYLjf8Qj2FPzqxwjGNhRzYUu4IRWAIIOhuEHeNcvrNMxOKJlwlq4siW5eoLdGIIgnX360Db+Gt4h2awAjMZ5E7eltj7QHY6++se5bIJBBBGhB3B7Gro4gk62LfwLqf9X9K6ngfGsJds4i3iMJzLzWv/TvnOZWWSRmO2kEb7R1oOHqa7lyrGbNrmmIjTLEa95n0q0Rh263bfwW4PplqTDYWzM81WEEQ4e300MgEaHpQZVFdun2bYhuHNxAXLRtrLZQZLIDDOG236VxFAUUUUABV3E4EJbtvzLbcwE5FaWtwYhxGk7iqVLNAlFKRSUBRRRQXeFPaDNzkZ1NtguVgsXCPKxJ3APSqjnUxTaKBSacizOu31p+GwzXCFXUmYGg2Enf0Brpvsu4HZxvELVi+YtkMxExnKiQk+v8ASg5SKSvbvts8EYLCYRL+HtrZfmC2UUmHBBJME7iN68RoJsNh2ckKCSAWgdhqT8qiNKrxTaDurPiu3a4YeH3cMjlnzi8rqWVWhgRofOJj02NYGD4BcxDhcIDfLbIIDjrqpO0dQYrFmrfDOKXcPcW5ZuNbuLOVlMESIP0NBfu2RhZBg3wSpBgiyw0I9XBHuHv2yLl0kySSZnei9dZ2LMZZiSxO5JMkn4mo4oFBq5huKXUDhXIFy2bT9ZtmDk12Gg2qqiHeNBvSOZOgj03oG0opIooLeBxz2mlDEiD6rM5T6aVqXeAM6nEKCuE0m6RK2yZ/CMbsDpHurBrUteIMQuFbCC4fu7XOYUhdW01mJ6A/Cg6QeOT9yt8PFpDhlvI7Fx53VXV8pK7SQZMTGnrWJdZHuXbmUJh1uMVRJhiScqKSJ2I13gVmcPwhuNGwAlmOyr1Y/rtUmPxUkKultNFGnxY+pOv/AIoIcbeZ2ztpO2kCOgA7DajB4tkOmoO6nZh6/OmXsQzRJJyjKPRew9Khigu4rCiM6SyfVT2b/frVfDXSjqwOqkEe8Ulq6Qe47d/fTis+Ye8xOlBY4vZAfMohLgDp6Btx8DI+FURWpYOewynVrXnX/AdHHwgN86y4oNC3xq+LBw4uuLBbMbQJyFu5FUshOsadfSmqs1It9gpUE5WiR0MbT8zQRVdxtq0Ldo23ZnZTzVK5RbadAp/eBGtUqtHAXeVzeW/KzZc+U5c3bNtNBVqSw4DKSMwDAkbSAdR8aYRSUHR+NcVZv3Vv4bDrh7LoALa7B10bpudDpXOVqcMbmK9k9RnT/iKNvisj5VmtvQNpQKltquViSQwjKI0bXWT0gUWsSyqygwHgMNNQDI+tBDTlAg669B3ps0UChqlwuIa2wdGKsplWUwQe4PSoaKDU4x4hxOKg4i/culRC52Jyj0G1Zddf9mvhBeJYo2Wui2qoXJ3ZugCjqdQfgaw/EfC/uuKvYfMr8pymZdmjqP1vQZlFTXragLDAkjUQRlM7evfSoaAoopyrQTWbYyM0rIMZTMmQfMPdH1qEtoBSuIMUygWaEWSBEk0AU5DBB6jWgu4l0FpbfKy3FZi1ws0up2UoRAiDrVTDXMrAwGgzDCQfQjrW34s8VXccbPNVByLQtKUBBYaeZiTqdK5+g3uN4HCJh8NcsX2u37ik37ZWBZbSADHv71girf4Zt7srj4h5I0H5IE959KqUHd4Xi/D8IMI9m2+Jf28VbuwqFwNF1EMASYG0gHWsLjXGbV29ce3hrNtGYsqQfLP7sgjSZ6dqwacRQaiXFKNc+7IUVgrMGcAMwJUe11yt8jVv+zW1nBtoYMXG3ycyI1JOQ5tOlUcFjEWxctOjHPctvKsqwEFwRqp35ldBY8WAFrgw7kc0PqykD8AWchbJKzqZBB102mgy8RgltZWvYW4iEgTzZBkBomNCVIPuM9arcVcW8Tc5dt7KZpW05zMqEAhW/NIM1f4h4kS8LatZYC0yMAHAzZbSWzzAFhzNsENuASvYjN4zxT7xy2KZbi2ltuQdHyEhCBuITKp1M5Z02oH4e6FIuospPnTeFIgjX90gkT61U4nheXcKgyJlT3QiVPyIquhI6xOlemcS4tw67wO1at2icbbI6eZCG/EuFuqFZgdJ9KDzFWjakp91pP66aUygK6LhnGrz4Z8BnPJc8xEgftVOYCd4MHTvFc7U2GaDIMEaj3gigjfepVw/kzyIzFYkZtgZjtrvVriyAkXF9m6M0dm2dfn9CKz5oH2LhUggwQQR6EdaucVtgkXFELdGYDorT51+B+hrPrX4RcDKbZUOVPNRTszKPMmmuq/VaDIiin3d6ZQFFFFAUoFJSg0G9gOGtYxVu3dvjDkrm5qtmyK6EjVDoSNPjWJfMsdZ137+vx3pk0lAUUUUBWhwviLWCzKqnNba2cyhhD6EgHY9jWfWnxA2DZs8pXW6Fi7mKlXaT5lgyNCogjp8wpGz5Q+kSV3EyPTcbiizbBViWAIiFgy0nWCBAjfWmKhjbT9f7/WmA0DgYNPxN8u0mJgDaNAAB9AKjUTVvh2CNy9btFlQu4Us/lVZO7dhQVMtJXpWB4Jwz+xsRcuXgcajsFytPnXMERB+9bYTLe/tXC8JwVt7ii9c5VvzTcjNBCsVEdZIA+NBRikIro/BviO3gbrXLmEtYkxC8yfJuCQNQSdtRWBiruZ2aAuZico2WSTA9BtQLhbOZolVnqxgD3npU/E+INeYMwQFUW2MihQQggEgbnuetVE9KHWDrQJNaeE4rltG3EmGUGYEOIJZY8xHQyI9azAKt47htyytpnEC6guJqDKEkA6bag6GgqE0TSUUBNS2b5UggkEbVFRQXr6q4zIIO7L0B6lfT06VSNANbXC+H2b5Ga5ygFYt5S+qqSIA1MkAHtPvgMSnKKGFb5w9u1at3bLC9cZRzDl0w7nXJlPtH+LbSgTDYe0th1xTshID2VVQzZ9mzAxkUiN9dKzuVh/7y7/y1/6qqX7hLEkyTuSZJPeajoL/AC8P/eXf+Wv/AFVNhDYR1YXboKkH9mukf5qyqnuWQFUhgSRJAny+hkfyoLvia1aXE3ORm5JyvbzaHKyhtY9Say60eKarZbvaj4qzD/as6gKKKKAooooFy0lTviCUCwsAkgwAdY3PUaVBQFFFBFA90jt8KZU2Jvl2LGJPYBekbKIqGglGIbLkk5QSQJ0BIgmPcBUVFFA62YPr099avFmt3bo+7pc1VZzHO73Ms3GnqJBI9KzLK67TpXReBPEv9nYtcQba3YRkKnoGHtKeh0HwJoOcYx+v13rY4liF5FtcpBYLlkKAoWQzKQczZiDObaqvG75vXXvlUTnO75EIhZMkBZkDXrvUfDcIbjxldgAWbIMzBFEswHoPhQU2NJTrg1NS2bYKsSwBEQIJzd9dhG+tBHbWdzFMNW+FYE3rqWlKq1xgoLHKoJ2zE7CocTZKMyGJVipgyJBgweo0oIgaVjNJU1nDMyswGiRmOmkmB8zQQ0VK9hguaDlnLmjTNE5Z7xTM2kQPf1oG0UUUCgTU1xGtsMwKtAYToYOoI94NQA0rNO9BYv3OYZgA6TE6nv6U/h2Ma00jUEQynZlJ1B/WlVUaDpoau8sXF8ujgeYfmHcevcUBxDBqAHtmbbez3U/kb1H1GvuoVf4fi8kqwzW3gOvx0YfxCZHx703iGBKMIIZGGZHGgZf6HuOlBSomiig0W1w9s/luOvwIVh9c1ajeHU5gXmPkdDdtPlAzoLBvExPRhkOuhntFaHh/iWA/s2/hrto/fLlzNZun2VMAKS37gGoPea5t8TessozsrW1ZF/hV82YD0Odj/m9aDbPhFeWlzmkBrRvFSoY8tcOt9ykNqRnVYMbhtpis3h0C1avOzrbvPbRBCs0vml/KdVGXQQC20LE1mrxu+Nrrj2NjHsKVT5KSPcYqW3xHEEMwuNCKs7QqqSEgehcxG2Y96ClxLCGzduWiQTbd0JGxKMVJHppVanO0mSSSdyabQFFO5Z36f7/+DTSKByPHQH30hpKnuXwVUZVGXqBq2pMtr020iggooooH5tIjXvTKK6Dg3BLN3CYq++JS1ds5eXZMTezdv5afGgk8AYbEXMai4a2ly4UueS5GRlyHMGnp/WKx7mDfmXFy+ZM+YaeXJ7XXpHSocNiXtNmtuyMJhlYqR0MEajSo2ckk9Tv60FzifEObyvIicu0lvyCM+WfO3djOpr1rw346wWB4UrYbClsUByrrFJXO0nM93qp6KPdFeM5asLj7gttaDMLbMGZZOVmXYkdSJoIsTcLOzGJZixgQJJnQdBTbREjNMSJjeOsT1rT4fwxbiqSzAu5Rcq5gGhTLmdF8w77HtWZeSDFBZ4o1rmPyA4tE+QXIz5f4suk71TmrGGwj3DlRSzQTAEmAJJj0GtQUCUquRSUUEqtOhOm/pPfSp7vDbgVnVWa0rZTdVWNuenniBNU66jCeNMRa4c+AXJybjEsSvnAJBIB2MkfCg5eirC5MmzZ83plyx8801XoCnZDE02pWvkqqkkqs5R2nUx8aCKn27hBkGI26UyiguPeD6mA+ggADN66df51asY+Ry737OABAANsjQOABqdde49RUfB+GG86jMEXMoZyYjM0aaHXsKtcSwGvtKWM5WHs3YMR6ONN96CjisBy5zMMwIganOpk51O0afWqJrVwt0OOTd0ieWx/+M/lPXKT8jWfibJRirCGBgigjBrTw2KW4vLvbD2H1lPQ9Sv8ALp2rLooLGLwjWzBHuI1DDoQeoqDMa0MNjVI5d0Sn7pHtWyeqzuO69ffrUONwRQ7yCJVhsw7g/wBKCpVjC4RnbKok/ID1J6D1NTYHA5wWYhbamGY994UfvN6fyGtLi8cMuS2MludfzP6uR/LYUHVYDxLhcPw3E4LkrevXiCL0CASI0kT5IkHrmNcO1BNJQFFFFBYOCfl83I3LLFA8HKWAkrm2mDtVc1sWOIXMLcXl3AwtsWUaXLeZlgsFPlJgxMdKybjSSf8AtQNoBoooFIpUHWlL6RArV4Bc5ea+t23bu2Rmtq65+aScpVQQRIBnWg0fvNj7mqykgtKwM/MISHLROWQe3ukac7hMG91sttGdoLQoLGFEsYHQAE1HduEknuZrpPs/a2MQ7XMYcHFi5luASWJEcvYxIJ9e1Bz9vFOoYKxUMIYAkZvQ96hNS4xlLtlBCzoCc3169/jUQFBotxu7zBdVyjhOWGWFOWMsadwSK6f7KvBi8SxDq75LdpA7ACWbNoANdNdZrkeJYZbbZVdbg/MswdAetTcE41ewt0XbFxrbgESpiQQRB7jWgv8Ajzw8cBjbuGL8wJlKtEEqwkT6wda5+KsYzFPeuNcuMXd2zMzGSxPUmtnhXDwHW21oXmxFoiwq3FXLdb2GYkwI7HTf1ADAZYptWce7l25hJcGGmDqvljT3VWoCiiigKKIoigKlxNsKSAQwB0YSAfgQDS28MzKWA0BAJkbmYH0NRUGz4fxSBkS4cqm7bbNvlKMYJE+zDGe1WOKcWtiLaolxA7PnK8sszRqMh7ACe9c9NTYe2GMMwXfUyRoJA0B3OnxoNDm2Lh1V0OskOGB+DD+taWEs4a8Ml3Em06IcjvbIzQPLafWN9m6a1y81ftkXQBP4nQ/n9CejetBXxeGZGKsCpHQ/rUetV607WK05d4Fl6dGt/wCEn/SdPdvUOMwJUBlOe2dnH8mG6n0NBSrsvs3xeHTETjlz4RVZnBEhX2Ro7mYgVx6LWnjzy7Ysg+bR7n+IjRP8o+rHtQL4lx6Xb7myCtgMRZQ/uW50EVlJSUUDyBO81JeyQuXNMHNMRM6ZY9I361BRQFFFFA80OonTWtrw4ll8dh/vJXkvfQ3dgoUtqD2Hf0Ne7/bHw7ALwp2yWUcBfuxQIrFpGiEakRM+lB810VMlgtJUTlUsfQDc/WrGEw9s27rO5V1y8tQpYXCTDAtssCD6zQUaUNSga0/EoFYhWzDSGAInTsdaCKlFJW34LfDDG2TjAThs34gH/wCZjdc2WfSaCTw94WuYwotq5ZDvd5QV7mVpyM+eIPkhSJ76RUWDw6YfGBMTb5yWrxS6lszzArEFVbSZO1aP2h3cEca54cMtjKu0hS8alAdQu3x1rm8Liijq6+0rBh11G1Bv+MOCulx764W5h8K9wraDahYHsZgTJ0J3rma3vEHii9iVW2SVsqxZLQYlVYzJ11nU/OszhfDbuIuC1ZRrlxpyookmBJ+goIrV4BWXKCWiCZlYM6e+ozcNOv2SjMjAhlJVgRBVgYII7g0yKAJpKKebZjNBg9Y0ntP63oGUUUUHaeFOF4C5gcZcxV428RbCmyo6mPLA/elpEdK44ROopbBEjNMSJiJjrE9aS/GY5ZidJ3jpMdaBC/anC+cpXSCQToJkSBruNzpUdFAUA0UUEuGs5miVGh1YwNATv8PnFMmDTZpQJoLSNzD5iSxgLMan1J/nTsPiHssfXRlIkMOzDr+oqrctlTBBBG4Igj4VdtOLoytAYaBts3o39DQdJwDgti7ZvYpb6W2s6jD3Dq7dCG3KDTp0M1zWNwF0S7KWDGc4hgSdZLLIqPDu1q4G6qdR0I6qY6dKs4qbT57TFVcZkIJBg/umOoMj4UGYRSVo/wBphv2ttH7kDlvPfMuh+INPbB2mGZXa3Jgc1fKT1AuL6dwKDLoq7d4VcUZsuZfzJ51+YqmRQJRRRQKGqTOWganoBJMe7tUQFWMBdyXbbESFdWI7gGY+lBZvcJuouYgQNSAyll/xKDK1UGJbKUk5Sc0dM0RPvitdeUha4LqvmRwFhsxLgjzSoA3nesKgKfbWTvFMrY4Ry43HMgxzAOWDPc7+Wdx39KDPtWJBaQApE6gEyeg3O1QsddKt8Uycw8v2dPdMDNE6xMx6RUGKw5tsVbcGDqDr7xoaCKkoooCtDgHFHwt9L1tmVkJgoQGggggEgjYncGqAFJQWL98vcLsSzM2ZidyxMkn1kmu6+0XjHCr1jCrgLPLuIPxDkKQuWMjT7bTBza7b6158hgg+tSYm7mYmAJJMLoBPQCgip5umAsnKCSBJgE7mO+g+VMooCiiigKKKKAooooCip8FhHuutu2pZ3YKqjUliYApMZhmtuyOMrqSrA9GG4oIacq6E9qbRNA+7dLEsxLMdySST7yaZNFFBftXQ4CNoQPKx6fwt6evTWt3wlwYYu42Du3VsaNcR7mgV1Gq6kTmEfKuUDRtV+zdDqFYww9hvy/wt6evSe2wVcXZyOy7lSR8jFNN5iIkxMxJidpjvoPlWqbZvCG/bqNOnNUdD/GBt3HrWOVI3oJLF9lIKkqR1UkH6VcPFM37VEudyRlb/AOykfWs+Klw7KJzAnQxBjzRofdNBp4rC4f7sLqG6LhvFMjZWXKFknMIMyR0rGrQb/wBsn/Hf/QlZ9A620U7EXczFoAkzCjKB7gNqjpSKAmnZ9Iq1wnDJcuolx+WjNBfKXy765RqaZbwpd8qebUx0kCdddtBQVaWaGFJQPCiJJ+FJvTafZeDP60M/GgblpK2OKcYN2411UW0zqVcJAUg9AseUQBPfeshjQOtuRt10ppFIKczz0/XrQJl0mkq7Z4ncWy9gMRbuMrOukMyzlJ66SapUDkFS4lVB8hJECZXL5uoiTtUFFAUUUUBXQeB+DW8ZjLOHvXRZRyQXPWNlE6Sdq5+lBoOj+0HgNrBY25h7N3mooBnSVJElGjSR/UVzdKTSUG74N8RtgMUmJW2lwoCMr7QRGh6H1qlx/iZxOJu32VUN1y5VRAWegrT8BeGTxHGW8MH5YILM0TCrqYHU9qPtA8NHh2MfDZ84CqytESraiR0NBhtaGTNmE5oy6zETm7RUFFFAUUUUBSg0lFBoYbEZoDGCPZfqOoBM7T8qt4zCm6CYi8ol1iOYP7wD80anvuKxK0MLiWOUDRlPlaYKj8s66T+ulBSzaEdKYK6rxXxzCXL2fB4RLSZFBDyZf95oDRG3171i/wBrXB7IRP8ABbQfWJoHm0fuiNBy89xMaTkXSfgaq4rDZMpkEMoYag6GRrGxkHT3VLiOMXrlvlvcdrebPkJlc0RmjvFUpo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14" name="AutoShape 18" descr="data:image/jpeg;base64,/9j/4AAQSkZJRgABAQAAAQABAAD/2wCEAAkGBxQQEhQUEhQUFRUXFRYVFRUXFxcXFRQXFRUYFxUWFBUYHCggGB4mHhcYITEhJSkrLi4uGB8zODMsNygtLisBCgoKDg0OGxAQGywkHyUsLCwsLCwsLCwsLCwsLCwsLCwsLCwsLCwsLCwsLCwsLCwsLCwsLCwsLCwsLCwsLCwsLP/AABEIAKYBLwMBEQACEQEDEQH/xAAcAAABBQEBAQAAAAAAAAAAAAAAAQIDBAUGBwj/xAA5EAACAQIEBAQEBQMEAgMAAAABAgMAEQQSITEFE0FRBiJhcRQygZEHI0Kh0VKxwTOC4fAkYhUWkv/EABsBAQEBAQEBAQEAAAAAAAAAAAABAgMEBQYH/8QAOREAAgECBAMFBQYGAwEAAAAAAAECAxEEEiExBUFREyIyYXGBkaHB0QYUFTNC4SNykrHw8UNSgjT/2gAMAwEAAhEDEQA/APD6hAoAoAoAoAoAoC7wVYjPEJywizjmFdSF62AF/trQHVw4fAvGmVsMJw6iRHfEx4fIzEXVpDnzAZdb21fQ2W9MXlcszYPhkcuWViqCNb2MrzmQy7sY7wgCPou5N7WsA0Dc7aFeH/43JHnyF81nyDGFAubTKWIYnLudbE6KbWLQvev/AKEgfhzxYdZDGjq4E7ZcRrGJZcxjKKC7sgiN3sBmIAHyq0HeuZniP4Pkr8PpIHF7NMwZCnmZuaihWzWFlv110qaBZr6nN0NGrh+Bu6I90UPm5YZ1VpMhseWu7a3UdzoKEuXR4OxGWR7w5YiRK3NS0ZUqrKx7guosL70sTMhZfB065SxiAYRsDzFIySuqI+nQ5ge9ulLDMmJi/CMsUzQs8XMUnMvMQMqhWdnZSfKoVSx7DftSwUk1dCR+EZmUMrRFSuZSJEIZfOLjXa8bgk7Ffali3RXxnhyWJGdihCLGzhXVmRZQDGzKNgcw+4pYXRjWoUSgOk8KrgrMMYbXawZTLzEXIbNGixlHJa3zkbbVTMs36TbwvDcFOr8po+YnNYKDiVjK5kWBZOZ52Ju5PLA2Gw1pa5i81yH8UxXD1DxwR4bMqhAZFmkUkST83JJEfMWy4cq5NgruARsLoVRk3dsqY98A7MUMCKOWkSZMUBluOY2Iy+Z5BrbKbHW50FQ1ZodNJwxXvEVssikArifMgxJJBuxDfkgAqUFy1w2hWmg7ws3/AMW0jsCmXKnLX/ykzuSplMhWMrGvzKoQdemlmhO/b/RzfiHkc0/DX5eVNLuQGyKZFUuAxUNexIF6hqLfMyaFCgCgCgCgCgCgCgCgCgChAoAoUKAKAKEChQoBaoNXwxhYpcTEmIMqxEtnMK5pAFRm8q2N9QL6GwubVl3SugZ2IC5my3K3OUkAEjoSASAbdL1eQIqAUUBoYfjU8actJHVNbKDtm+bL/Tf0oNC4vi7F5XVpS6uuVlezr/qJITkIykkoASQbgkGrcy4xepDJ4jxLXvNIbjXzE9S2x9WOvS5qFyovcQ4jj4linkknCy5jFKxP5gXyvZzqws1rHSxHS1TMm7DKkUP/ALHib350ntm0PlK6rtaxIttqe9W4shMT4gnkVkeRmVsuZSdDlFlvprbpfagsjMAv/NEVF3HcIlgWN5I3RZVzxMRpIv8AUvcbfcdxUzJ7AggwxYXtYdzYL9zpRySNxpykafEMJhxh4WheR5vN8QCo5Sm/5fKawJuL7326dYm767FdNrYxmFaOY2gCgCgCgCgCgCgCgCgCgCgCgChAoUt8P4dJOSIkZyq5mA6LcAsSdhdgL+tCbbmq3g/F2UiCQ5gSABc2Gxt67i17jUUsyZ49SufDeJvbkvfX+nTKQGza+W2Yb21IpYt0R47w/iIELywyIoYqWYWAYFgQfqrD6VbEUk9jMtUKJQoUAUBJBJlYGwNuh2PvQHUp4slGKfFYaOLCEIQFhRQo8qoQAwI13tbeubgsuWTvc7U9eS0VzK4qMNyIDAZeblb4hXtkD5vIIrakWvv6db1vvXfQ5uzMg1TIlAFAOWgNzBLhlwztIZfiTIvJGnJ5emdpP1X+a2vQetZldvTY3HTUk4vLG+Ewx58zSh5Q0JB5USXGUxHYXsCQOpO1tZFd96ckWTk4p8jna2cxbUB0vgqMSvJhuRFJLiE5cMkrlFw72LCQaEHb9ra3IOJuyv0NQvyJF8QTYKR0LLOVSTD5ZiZoUUnKwhUmw1BsRpYnSxplUl/lzebTzObmnLG5JPuSf71sxKTluafhnExRzxtiIzLFms8YYrnBFgMw1FjY/S3WsyTcWluEyWbA4Z4MRNzjFIsiiHDFS/MRmIYiX/1Hcfp9RROSsnr5lklyMOtMwIKA3uH+GHmhMwkhCqhkcF2zoiuUzMioTa46X3FWxlySaTuPg8Ku4QrJEebzOT/qDm8pA8mQmPy2uB58ovf3qWKSy+DZEzZpYRlWR2J5qgLEUDMM0YLC7gAgG5BAuRaliZkPxvgp4oEnaWPIwBLWkyrnCmIaIXLMGvbIALam9qoU1exz3EcG0EskT2zRyPG1jcZkYqbHqLg61DRWoAoAoAoAoAoBwWhDT4PxT4cTDIriWIwlXvaxkjck2sT/AKdtCCM1wQRRFksxdXxnigUIaO6W5Z5Ud48osoQ20AAAA28q9hVuZcUyLD+LMRGzNHykLiz5IkXP5g12sNwRcW2uaXGVWsR8Q8SzzoyOUs5BeyAM5Ukgsw1OpNQZVe5j0KSfDvlz5Wy5suaxy5rXy32vYg29aFCfDtGxV1ZWU2ZWBVlPYg6igI6AdGtzQI3YcTAuEaF4QZXkWRZ85DRxgWCcu1mubn/d7Ww0777HRRSV2yk3BpTC86Izwoyq8q6opc2AbqDcgfUdxe31sySgls7oza3YwPSFmICqSTYAAXJJNgAOuulQF7hXBJsTMIIo2MpJUJouq3LBi5AUix3I2qOSSuyqLexY4VwLmYkQTSxYa7MjSSugSMoGuG13uuX3IqOWl0ayO2bT3r6j5uESyXZMjIt9RIoCxjQO2YghTbQka66aiutOlKauiSkrmdjhZUW4IAY5hexux2vY20HSsuNnc1KbyKNvMqWo00cyWCLNf9z0HqaJPcqVzU8RYyB5T8JC0MOVfy3cyEsB5iWO+vTb72EUJLxGs7SyoyWa9WxhlluHuIRMQAhYopuLswBJsu9hbU+orSpyazcgN4fIqSRs651V1ZkvbOFYErmGq32v0vWbMqNHxUjGYyjDth4pQskKENkCMARkdgAwuTqNLk2rEehqbuYhrRgKAuwcYnRVVJpVVflUSOFXf5QDYbn70ArcZnIZTNKQ3zgyOVbQDzAtY6ADXsKDQmwviPExZ8k0gzhg12JvmILNqfmNh5t7aUJZDBxzEA3E8qk6krI4JuQSdG7gfagsuhQdrkk7k3+9CjKAKAXKe1AFqAShBbUBscC4hylxCfDxTc2LLmdSzQ2NzJGR8lu/oNe8ab5mkJx+XCsYvhUkQLEqy8xs2eUXzOltlP09hUjfmJIyK0ZChTR4ZwWbELK0UbOsKGWUiwEaDdjc++2uh7VmUlHcqVy34f4fHJiYI3V5s0qqYYiM7gnUByQq6db/AG3EbdtDo6cUty5xri+Igd8JGZIYIcS8scDFS8LqzKCXGpIG+pFyTrvVjFNKT1djKbW2hLxWU4vByYyeOd8S2JVWxeggKiMBYyq2AYADYDpruKylkkoLa2xbKSbv+5leG+GQ4iTLiJjBGFYtLkLqjAHIpA2zW3PtW5Oy0MWuRcOxUcEscgjEpRlbJJbltaxKsg3G/X6VLNo6fw0tL3LePwE+JmaRcPk5wadI0sEEZP6BfQC4Ft9RprXaNKVkkrnJvqSeHsVFlnixL4gRPESqQkZXnUjlGRT5SBrrWlhK9T8uDb9CqaRjHDHrYe5r6MeE1r3naK82jnnXI6LhvFvJhYYVhimilLJiVUc12dwV5rtpZTbXoFHrXGeBw0HmlXT8ops1Co+g3xPzocVLz5GedXzM6N5S5AbMjKABv0AtYjS1Wk+GRh4Zv3L3lnKpa19DAedf6fua7/fMFC2Whf1kzFp9TdwHiCFIUjaLRXzsoCMJhltZy2qm97EXsDXL79DX+GteQcPMg8UYY4SVYw8Eto0OeJs6DML5b9wb6ex61ijxScHJxhHV849NDpPvRinyKXCQ08qR5o0zuqZ38qJmNrsegrq+NYje0f6Uc+zRJxdjh5XiV45AjFTImqOVNroeq9q5/i1eTUmkvKyNZYpWRQONY/0/atx4xXX6Yv1iZyInwGMRZEMigqGBIUC5trbXTe30rf4tKWjp0/6Sdn5kvE+Lc98xRQAoVVBOVFA0VdNBubetZhj6Kup0Yv4DI+TKnNTsfvXSWKwE1rSa9H9Rln1LeM4o06xpJK7LGgjiVvMI0Gyr2/4HYVlUuGS8M5R9Vf8AsXvlQ4bswP7U/DqMnanWi/J6MmZ80NfDMOn+a5VOE4mOqjf0dy54l3gvAZsWZBElxFG0smoWyLuRmIufSvnVYOl41Y2lfVGvx/wcMJh8PN8TDLz1zctCLp5QTqT5gL2J01rjCpmk42ehrIZvHPDsuElMT5HYBSTG4dfMARYj3/6NTYzTLGlOWyLEeImfBNhBCMkb/ElxCTKLLkYvINkAI1I7a00zXL2dr5tDAK/tWzmGQ0BexPBZo4IsQ8bCGUssbm1mKkhrWNxqDva9ja9qzmTduYs0a/BcLh3SJpjFvigwMwRgVhRsPnUsDYurAEW3Fz0rRDTxnA+HZrLOAOhGJja4zT3vdCM2WOM6lVPMAuDvTKbZlYvg2GSCRhMGdY4GW00R5ryFOaghUFlCZmFy2uS9rbQvM5qhTZ8OcXlwrvyXy82NoZLBTdGG3mBtqBtWZrMjrSy5lm2McqRWjDTW4ii9CFiODq2g7/x3qN2NqF/Qk+NKhljZkVhlYBiM47Pb5h6bUt1DlpZbFaKdkYMrFWBBDAkEEbEEag1TJrJ4gf4Z4CkTZ5RMZWTNOCFtlWRibDc7X8za61nIr3Ckyo/Fpmi5JlcxFs3LzHJmtbNl2vbrVyq97Fc5SepYwXFMQmHlwyNaCZkaVbLZjGQV8xFxqBseleyhw6tiGpRjoub0Rzc0imI1HzG/oP5r3vBYSj+fVu+kdfiZzSeyOo4Z4jgjhiWzAq1mUHp5bzB98wt8mxIF9hXJYvD0/wAuOnnq/oXK2c9xrHcyaRkdmUnRmAVjoBchQANtrVyqcQrWywm8vTYuRGeWrxSnKWstSgr2rN7lub3BuKRCJ8PNHGVlaMc8qTLhVDgyNEBvcdNL261iSu73NX0sU+M4CNJXGHczQhvy5SpXMvTMp1U9NbbXtrVhJtLNoxldr8izw+DDLBK8zSify/DKoUxvr5zIdSLC1tte+oqNu6S9pVGyzcjGke9aMvcarWoQGa9ANoAoAoAoQ1ODYK5WaSGSTDxyJzyoYLlLDyGQaIzbD1Io2rW58jSRocX4lhGikjgwnLLTmSOUyu0iRWIEJUixHW9zv13MgpXTbDaI5Y4IcKgaPEJjObmYtZYuSV8oC6Ne9jtt11AHSFerCd4SsvIqUd5K5ntxJxppbtbSvbHiVX9dp/zK/u6GZd5aaLyOv4HNhZeSjJhy7CEFciXLGSQOCbXvlCXPqO5r0QrYaoruKi/I52aOSxXD5I7A2uUVrAi9mFxe2x7g60lwl1FmoSUvLZl7S2jNbheIMGExEiYsxSvbDthbHNNE9iz5tgNxt31FwD8qvh5wkoVIW9TrGaa3MXhs6RzK8qCVAwLR3yiQBgShI2B2+tZfNGblzi2NBldoY1hjZi6IvmyK2qqHOul/T2rml1O3aSirKxA07yR5WZmCHOoLEhM+jkAm2pyXtWiLvX0v8jOJqnIMxoBAaABQhf4NJEJozPnEQdC+S2fKG82W+l6j2NqVh3HEjE8ghz8vO2TmWz5Sbrmtpe1IPuq+5uqpZu96+808IuDhhgnIaWYT/mYZxliaJbG5e1zc2BHqRbS5zJtuy6GVHuuTMnjGOWaV3SNYkLEpEh8kYJvlWtRVlYy5N6FCqQW1ECWKAnXYdzXvw3Dq1ZZrWj1exhzSJC6rsMx7nb7V65VMFhtKazy6vb2IiUpeRFJMW3NeLEY+vXXflp02RpRSIya8d3axoSoAoAoAoBQaELvC8eYZUksrZWVijC6OFNyjjqpGhHrRq6saTsHGOIfESvJlRAzFgiCyIDsqDoKiioqyEpN7lGqQKAKAKAKAKAKA0MHxWWOJ4VkYRSMrSR/ocr8pZfT/AAOwqNJu7KnZ3LvExg0jhaBneVkJnRwQsT3tlQ2GcWvrfoO9gWZvU0mr3sU+M8anxj8zESGR8qpmIUeVdhZQB3+9EktjBn3qgVHINxQDnnZjcsSTuSbk/WtqpJcyEqYnSzeYf9619GlxOajlrLPHo/qYdNXutB3JVvl37GuzwmFxP/zu0v8ArJ7+jJmcfEXJsBIIQzIQFtYn+lr206C/U96+XUwtWEnFx2PQpxlTepVwS3Yiw1BHbUjTX3tXneiLDWS0v8yoRVObVnYbVAUAoNAOQi4ve1xe29utj3oDY8T8h5y+EWVYWClRKVL/ACgNmykgag9azDbU3Nyl3mUcULBRb5VHXXzeY39iSLelDU9FFFO1aOQ+FfMNAdRoTYHXYnoPWtKN3oDqfEHA4cMjOtmvKVUXPkUIGCj+r5tSb6Bdta+vSo4eh/Erq/SP1Obk3ojmJZyev06V5cVj6lfRuy5JaJew0opEV68N2zQlQBQBQBQBQBQBQBQC2oAtVsyC5aqi3qAy0yMohFRprcBaoAtQFjD4Zn2Hv2A7k9BVSuajFy2NCfCQRxAmQtKR8q2spvrmNjcex1ru6dGNPM5d7ouR6nSoRpZnJuXRfUyXrznjGUAUAUAUAUA9Wram1sQ7bE8UwzGZ+eCZYRHlyS6eUA2JQA/KCAbWzHtr9eGNhKmqc2rejv7zOTVHOx8PMcoEl0QMpdgPMq3DXAO5tqB10ryYrCOnFVYvNF80dErtxI+PjDCdxhDI0ObyGQAORYXuAAN729LbV8+N7a7llq7maapkSgCgFFAdNhcVhxDhskLNiI8QGlZzmhkQuWjTl317HQfq1NxbLWp0Sk1Yy+N474ieSURpGHYty0FkW/RRVirRSMz3M4VUYLkf5Qzfq3X0r79GMMHR7eou9Lwr5s5t5nYjlxzsGDMSGbM1+ra+Ynvqa+LUrSqNuT3OlrFY1yKJQBQBQBQBQBQCigHKhOwrpTpSm8sVdkbsScoL8x+g1Net4SNF/wAaSXktX+xM19gzKNlv7n+Kna4eG0W/V/JfUWYGbsB9v5qvGW8EYr2fUZep0/hzwVj8coeKMLH0kkIjQ3/p0uw9QCNK8GL4/HDK1Wdn0SV/ckajRvsaXE/wv4lAhYCOWwuRE92//LKt/pevFR+1VGrLKqjXqrGnQa5HEyl1OVhZgSCCBcEGxDAi4IPSvtffqzjun7Iv5HPKiWHDs4vkXL1Y+VR7tt9N60sVm0nTi/Zb5muzfIeOSu92P1CA/sx/apfCyeqcfbdfI0ssfNjZpnb5D5R+ldFH+2rLBznd0WpJdN/duR1PYUmJrwtNOzINqASgCgCgCgCgC9ALeqDo+OeJRimhtEIliw8eHyKxYNyrgPdtb2IFtbBRrXswGJ7CTUneL3Xl5EldrQwp4bH0OoNdcdhI0ZKVPWEtn8vUzGVy7wPgU2NaRIFDNHE8zAsq+RLBrFjv5hpXzJNRV2bSuZgFUBagEoDf8LYH4h5EEkMeWJ5QZXCLeKxADW1PW22hPSsTbSudITt/nuMIvet2MSk222T4OO5udhr/ABX0uGYSGIrqM/CtX6Lkc5vQZO+Y3rGOxDxFVz9iXRIRVkRGvAbEoQKAKAKFChAoAqpFJoI776AbmvThcPKrUtslq30RmTsOkl6LoP3PvXariuz7lDux+L82/kRLqQk14HJs0JeoU678LvDi8QxoSQXijUyyDWzAaKlxtdiv0DV4+IYtYXDyqe71NQjmdj6TjiVQAoAAAAAFgANAAOm1fzHEV51JuUpXbPYklohxFedSaKeVfjP4djWMY5I1zhgk2hswbyq5W9iwNhc9COwr9t9meIynJ4eburXj5fscKsbao8XnnLHU/wDHoB0r9fOVzzuTe5CTWAKrWrUJyi7xdmQnRg+h0boe/vX0aVSGJ7lXSfKXyf1MvTYhdbGvBWpypzcZKzRpO4yuZQoAoQKAKFChAoAvQpdw/mUr21Fff4a/vFOWFlzV4+TX1OU9HmR0KpBHwwtaIzvirAiRufFGsV7FAMpUkHrbzjc/L+ekmqluSud0nlujn3AkuVGo1I/uRTZm9JepSrRyEoBQaABQhag0Rz9K+1w+WTDV5reyXvMTXeSKpNfFOglAFAFAFAFAFAFAKKsdwWY9UNu+vtavo0M/3Opl6q/p/sy/EaOC8K4yePmRYeR03zAaEdxexI9q8DjJ8jnKvSi8spJP1MqeBkJDAgg2IIIIPYg6isHVWaundDI4yxsKqRbHpn4LYg4fFyRvlDTRWRS1mzIc1iOgy5vXTbWvmcZwqq4Z3ezv1O1OOV97Q9yhvbzWJ9Nv3r+cYlQuuzvbzPRpyJK8pTgfxqxyx8OaMkZpnjVR1sjiRiPbIPuK/S/ZejKeK7TlFO/t0OVV6Hz0a/fyVmeQbUKFAPWtxIS4z5voK9nEc3arPvlV/cZhsV68BsKAKAKAKAkghLkBRcmwA3JJNgAO9ASYvCvCxSRWRwbMjAqynsykXH1otdgQUBYwbecfX+1fQ4dVdPE05Lr/AH0MTV4mpxDhc0eGjmZCIZZJAj3FmaPykCxuNQ24/SbXrlj8qxdRLqzpCTVPLyMVGI2vevKwmdR4xxOAcQDA4eSIqlpyxuGbS3U3I8120vcaaVxpZ7tzenI00zlK6mCxhMI8zqkalnYhVRQSzE7AAb0em4CfCtGxVxlZSVZToyspsykHYg9KLUHQ4TgasjjOdIlmayAgqw/R5tWB8tjl1r7PD5RUJ0Wr50c5rW5h8VwQhkKAhrBTfT9QDWOUkXF7GxO1fLqU8rN3KZrkUSgCgCgCgCgCgFFAdr+F3BlxOIdpLFIlDZDszsbJcdhYn3Ar2YSUruN9GtT5PGcW8Lh88d3ojscckmElWM4hEw+bOkbEliqupMbOQWA1a2ttNdK6Si6crJ6Hx8LWp4qHaSg3NaX/AG2K/wCKHB4mjXFG4dSsZ2OdTew1OhB6jpftVxMItZy/Z7FTVeWHltq/aeXvjcv+mAl9yPmPu2/2sPSvBmtoj9i528KsRYTGvE6yRsyOrBlYHVWGxFTdNPUw2e0+FvxggdAuNRopAADIi5432BbKvmQ9bAEaH0FfkeIfZuVSWbDv/wAv5HeFZJWZq8T/ABa4fGpMTSTN0VY3TX1aQAD31rw4b7M4pu1S0V63/sV1o8jxXxZ4pn4lNzZjYKCI4wTkjXsuupNrltz7AAfscJgqWDp9nTXq+p55ScnqYRNeogUAqretRi5bELCIE1bfoP5r6VGisP3q2+6jzfr0Rlu+xBI1zevBXm51HKXM0lYZXIoUAUAUAUBLhp2jYMpIZSCpBsVKkEEHoQQDQGhjMU+KYySMXlbVmJ1fSw9rAAADoBa1qytNEdd15may1o5PQ6ThnhWR1WUSRZSgfXOCAxK+by6aq1/avq8OpxVaE57b29DEtrGLj3kB5chcZGYZCTZGJ89hsDca23tXlxks1eUmrXbNR2L/AAQYYR4hpzKJFjBw2QKVMpvbmk6gCwOltj6A+ObbtY2lzMVmPc1SOV9y1wrB8+VI86RhmVTJIbIgY2zMegFGSxoYpzgZyIZFZ43OWeJtLqfmjI6Hv/isK8l3jpmSWgQ+JpljxMZyyDE25rSLnkuHL3VybgksSTr9DrVyRun0MZm1ZlThXFGw4lCgHmpy2vfQE7i3WvZhMQ6FVTSuYkrogxMdtRsdq93E8PHSvS8E9fR80SD5MrGvjmxKAKAKAKAKAKAKA6r8PfEAwWJvJpFIuSQ75bG6vbfQ/sTvXWlV7OVzwcTwSxlB0+e69T1jiPDk4hCskZBKkMki+dVsQSGZbixt/wB2r6E8laN9mfkMNGvgKzTi2udkcX+JfiGNl5CSLJmIMigKyxFOiPve+41+l7VidWjlyTV/NM+5wjCSzuvKGXe193fqec5AdmH1Fv8AiuXYUZ+Cdv5lb47H6FyfNCcg9LH2Iq/h9T9NpejTJmQGBh0NZlga8d4sZl1E5Ldj9qz9zr8osZkAw7dq2uH4hq+V/D6i6F5HcqPr/FX7jJeOUV6sZhQqjc39v+aqpYen4pOXovmyO/IGmtoot/f71r772WlGOXz3fv8AoMt9yEtXglJyd2aG1koUAUAUAUAUAUA5WoDd45xd+ISmWRY1kyKto0yIQq2Fl/q0+uw2ArKjl0R00atzLmA8Rth1RGUMoXLlG5AZmAYkkHVjf/pr9BKEcLhYZ/G9bdF5+p59ZSduRz/EJuY7PcnMxbU3OpvrbS+vSvi1J55OR0Wg8taPc+Zv2UfyTXK2p1TtF67lKqcToV8HYg5v9LyNkkBlS8bhWYo+ujAI2ncW3oMxLH4IxLKWGQlXaNgGBylQh1I015iWG+p7GwjkkVeI+FZ8PG0kgUKj8tsroxVszLYhSdyhsfbvRqwTT2MOhosQy6WbY/tX1MDjlTi6NVXhLfy80c5RvqtxJocuu46Gs43AOj3oPNB7P6ljO+nMgtXzTQlChQBQBQgUAUKKDQATQBegEoBb0AXrSnJaJgL1rtZ9X7xoF6w5OW7IJUKLQCUIFAavh3h0WImCTTjDpZiZChcLZSV8oI3NhUlKyujUYtlWTCqD/qKfWzC/0y6U16G+zT/UjQ4b4eM6TOJoVEUfMIZiGkF7FYltdm9PbvUzW3QdJrmn6GO62Nq0zkMoDX4VwhJ4p3bERxNEiuiPfNMSbFY7bkad9x0uRmTtyNJJip4cmaCTEAAwxMqu4KkBnOVRa9zrbp1FM6vlNyhbmZWXWuig2c3oXcPHlsd26L29TX2qOHp4SCrYjxfpj82YTlJ5YmjxnF4YpByo5OaEIxLOwyO9xYxZTcDfe3TTcn49WtOrUlOXM7pqO6uQ8X8SSYsxmZUYxxJEtlC+SPbVbHqfT0riopbBVLckaHjXFcPcwDh0c0aiM8wSEnzEgi2Zjr81yPKbi3WpTU03nfoRz0S5HLot62YNdvFGKIIM0licxs1rsQQWuBfMQTc7mrcll0EXxNiRm/NfzElxcWcsFDFhaxJyJr/61BaPQhxXHp5UKPIzKbXU2sbEkXsNbFjb3oEkZt6FAUBPFORpuO1fRwnEJUHa1484vYxKCY9oQ2qn6da9dTBUcSs2FlZ84P5GczXiEXBsVLWNgwU97tfKLb62PSvkToyg2pK3qdNCPEwNG7IwsykqwuDYjcXGlc3FrcERFQoWoBKAKAKAKAKAKAKAKAKAKAW1AFqAu8GhjeeJZy6xFwHKAFwp3K5tPvR7XKtRvFljWZxCWaMMwQsLMVBIUsBsbWvUWqEo2bRak44WwiYXlQgJI0nNVbTPm/S7X1UdvRe1MqzXYTtsZRNUhocHw0kkiiON5CLsQiF2Cj5myjoB1270dt2VMk8Qx4dZnGDeSSHy5XkGV2uozXAA/VfoP80je3eDKUOGzdbdz0HuelRuxqNNy2NfAcTigimjaCOZpECLK+hhIJOaMW1+vYet8tN25CVk9P2HJh45cK8hncT81VEGVsjRZb8wv8osWIA9PXT10MHVrVEoxtHnJ6JElJy3KSQqovffrbX/AGjr719PtcPgXan36nXkvTqZjSc1eWiJsd4gkkw8WGKoI4WdkIW0jcw3bO/UX6e3YW+NUnKpUdSbbbNKSjpHYyuSSC1jlBALWJUE3sCdht+1QhFUIKKAUUINoUKAKAKAKAKAcp61U7O6Idj4bEqYZ8QRIic6NROLZCVuWik1vYgg3tlNrHtX1Y8VzWhXWa3vIqevdMbHRRPM7IwVSzFYwLgAnQA3tt0G1HhaeIf8GVn0lp7mdcsY+N+7X9ibhXFmwMyzRwxMyZrCZTIpzKV1UEDY714K+Ar0rqpFr0+pXUptd1GHI2Yk2AuSbAWAv0A6CuPI5kdQBQBQBQCgUAqoTsDRCzNjjPAfhTGGngfmRJL+WxcKHv5WsujC21ZUr8jpGC/U7BwTDYUyqMVJLydc5iUZx5Tltmv1t0o3K2m5XGK2dzOxkYVrC/Xff029Kt7nOUbOxXqkAG1W4NvE8YOJhhhZIU5COkbouVnzkMec36jcaHTUtvcmspWbZqOpFw7hkrcx1jkYRIWksrHIGFgXIHl3vr2NHLQsbKWupU+F/qITsCdfsAT+1DTpPd6FnxBh8NG6jCyvKnLQszpkIkN86gdhpr67m16Ru9zkZVaYN/wY2JOKjjwbMkst4rqwXysCXuT0sL/7RbW1YnlyvNsVDeM8EfAzvDPbmJbyobqQwBU37EHa1/as059qs0NTplitWy9w/gRmjVpCyZ3yoBlyonLLtKRrcCwuND67V9GjgJz8St66HOVW+xgMUW/6/XUD0Nq9iWCoJXvUl02ivXqcXmfkXeEeIZMKZCqQyCSJ4SsqB1Cva7KOjab/ALGvHjMdUxMcktIrlHRG4JRd0ZLyE7614jbk3uX+AcV+FmEuXNZJFFmykF42QMDYi4zXsQQbaiqiWurHQx+OssZQQnRVVWMzZtEZWaRgoLMcwuwKmyIBbKKGcmty5gfE2HjzTZW5rSTSNEbMsitEqRxTMEAkTMGbdSuYmztahJQbVjnuP+IBiVCiNlHNklu8gkZeYFAjQhFyRi3y2+1QsY25mFQolChQgUAUKFAKKEOg4DJhhEwfP8VzIjh2OX4ZAHGfn319dbja+l7yV76bG425m94h4PxHGz4wWE5jZXmGGb/x8wiWxjQkZmyja2a4PrXJTpQir6eu4s2jgyLV3uRxa3JI52H8b17qHEcRRWWMtOj1RzcEyQyg/Mv1Gler7/h6v51JesdPgTJJbMQxIdmt70eGwNRdyrl/mXzGaS3Q34U9LH2NYfB6z/LcZejQ7RcxjQt2P2ryVMDiKfig17DSkmMy+leVxa3NG3H4elXDLinssLSGIE6uXCl7csai4B1Ntva+Mybsjoo2fe0IcThJo1J5MqKPmZkcaHbMxAAHp/et9lPdorqJeEyyb1LWOVx0K/voLUtc0mdPx7gmHTB4fELjEknfyy4dcuaPQnUA3XKQFJYea9x68oSk6jjbTqanyucpaupyC1Ck2GvcW3uLbb3030pYJnonHJpxicbHxDFtDK+HACRjOs7BVMcbCKwA3Fz3P186UWk4q+p2vp3fccThOF867FwqrbMcrORe50RAT0OpsPXa/thTb1OTLHF/DT4YKSwYNcaDKQy2uCD73BFxXphw+tUdoK/wObmluZfw1t2A/evT+FZPzqkY+27+BO0vsiSCZYmDKWzKbgg5SCNiCNQfUVq3D6as3Kb9yHffkGI4g7sWJJY6lmJZie5Y6mp+Kdl3aFOMPZdjJfdkvDuMyQEsuVrqVIcErYkMbC+lyB79b14JYqrKeeTu/M0kkrFHESl2ZiBdmLEDQC5voOgrzyd3cpHUKFAFAFAFAFAFCBQoUAUAUAUBKMO+UvlbICFL2OUMQSFLbXsCbelBoR2oDS4Vx7EYUOsErxrIuWQKxXMvY223Oo11NZlGMvErlKxx7/1N9z/NWy6HSNapHZijGuDchT7ov8Usi9vJ72fqi3xfjInSFFghi5ceRmjWzTG988p/U38n0Aija5zlK5lVpGTosH4hR1wkOJhjMGHZrmJck8iu2ZgZL6n7e99ad5NuLszVx7Y/BiPEZI5+YZQcMWkBRIgxusoBBJy2Gl9RuNz6aeOxcLZaj8/8ZnLDoZL8Ue+mUew1t716HxKtJ3qJS9Vc3n/66ehEcRn3Rb+ldo8Tp/qowfwOTjJ82dpx3iUMkWIVZFYuuGCgfMxjPmt7V0+84W3ejp0T+HsIoyvZGHNwLlYePEyFRHKzooD3lzJvmS3lHqfTuL8JYnh98qpy/q0NqnKL7zM5sSiiwzAHexGvoTUj+H27+a/sLKcv02K+eP8A9v2rpfhvSfwOffC8fZv2qqXDd7TftJ3wDp/SfvWlieHL/il/UMs+pYw2XU5BZdTv9B9/7GsTx2Gj4KK9rOlOk3LV6EcmKObZQd9tfvWY8TyRSp04q3lf+5nLd3udPDLLhsLDiSkTxSuxQByJElivGWIXYam2nbbS/nXFa2bK/grHSUVLVb8zmuI8QMlgECKBYC7Mbb6sxJPoNh23vzqYqc+fxZjKihevPcoVAJQG9wPh8M6Wllii/PgUuzgOsTLKJWCkgMAeX6j2vVMybWxrSeHsCMhXEBiWjWRPiYFyKxfNKshX8wAKvlChrn2vbIwpT5o4/EKodgjZlDEKxFsyg6Nbpca2rJ0RHQoUAUAUAUAUAUAUAUAUAoNAdPwjxa0MUUbLzBFIzqDIwRsxQkSR2Ia2Q5TsCxNjVI43dy4fG14FgMblLjOxxDGWUBmYpK5TVDm1VcugGo1uuzPZ63JZPxAZpM/K2kEoHNYrcSvLlIKlcoL6ZQp8ouWGlB2elrhhfHvLVAsbHI2Ylpw7TXNysxMWoOgsuWwGhG9B2ZxLt/gfaobsMqiwVAFAKKAsRYNyAcjZWzZWIIU5dGIY6G3XtUbNRi2XuFSQ4eZHmUTorAvDmKq46qzj/F/7ipq1pobajFb6+RHjuJZmYxgRoWYqim+RSSQubdrDS57UUbb6k7WSVloZ7vftWjDk3uMoQKAKAVd6A2OIz4bkQLAJRKFc4kuVKM9xk5VtQAL723G+pqJO+ppSaVkY7G9a2M3NPw/xg4OdJhHHKUJPLkXNG11K+YA62vcdiBWZLMrFUrFDESZ2LWAub2Aso9AOg9KpCKgCgCgCgCgCgCgCgCgCgCgCgCgCqUKAKAKAKAKAKAKAKAKAKAKhBRQq3OpkllxHDVL4mMxYWUJFh2YCX80AlkUC7AG+pJ2NtBWNFPbct+7Yy+DcGbE81r5UiCs7WZiodsq2RASddz0H0B6Wuc5SUbHR4v8ADx4c+eeL8sFmtmIyBGfOthcjKvb9QHQ2uU5xrKWtmM4d4FErW54sI1kYiOQaSKHjRWZcuexBK3uBmOuUimVCVWy2GP4Hyc8vNcQ85Wyo4zPDG8hCFwAwtG1yNjYdb0yhVb203OOrJ2aENAJQBQG7w7w+ZIVmZ8qszquWOSQnlhS2bIDl+YAX3+lWxhy1sbA8AyBZiZAOS2ST8uW2YK7MIzl/MtkI03LL0NMpntUmk1uQ4vwS0QjLPfmrnjCxykkFQQJDltEbm1m23OmtMoVVSbstixL+HzqcpmTOCwKqGZgQ8cdsu+pk0Jtex7i9yk7VdDkeIYflSPHcHKxW4vZrdRcA2O49DWTqndXK1ChQBQBQBQBQBQBQBQBQBVKFAFAFAFAFAFAFAFAFAFAFAFAFALmoC9w7jM2HDCF8mYqW8qm5S+UgsDYjMdqLQy4p7kD46Rr5nY3JJuzHU7nfrc/ehbIBjZALZ2t2zH+aFGti3IsXYjsWJGu+hPrQWIaAKAKAKAlixDKCFYgHcAkA+9t6Ad8bJp520tbzNpba2tCWQHGSajO2u/mOultdddO9BYHxjndmNrbknbbc0FiKRyxJJJJ3J1J+tCjaAKAKAKAKAKAKAKAKAKA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4116" name="Picture 20" descr="http://www.iljournal.it/wp-content/uploads/2012/10/gioco17_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071942"/>
            <a:ext cx="4076719" cy="22444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1828799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it-IT" b="1" dirty="0" smtClean="0">
                <a:solidFill>
                  <a:srgbClr val="FFFF00"/>
                </a:solidFill>
              </a:rPr>
              <a:t>La </a:t>
            </a:r>
            <a:r>
              <a:rPr lang="it-IT" b="1" dirty="0" smtClean="0">
                <a:solidFill>
                  <a:srgbClr val="FFFF00"/>
                </a:solidFill>
              </a:rPr>
              <a:t>maggior parte delle stelle è identificata da un numero di catalogo; solo una piccola parte di esse, in genere le più luminose, ha un nome vero e proprio che deriva spesso dalla denominazione originale araba o latina dell'astro. Molti di questi nomi sono dovuti </a:t>
            </a:r>
            <a:r>
              <a:rPr lang="it-IT" b="1" dirty="0" smtClean="0">
                <a:solidFill>
                  <a:srgbClr val="FFFF00"/>
                </a:solidFill>
              </a:rPr>
              <a:t>a:</a:t>
            </a:r>
            <a:endParaRPr lang="it-IT" b="1" dirty="0">
              <a:solidFill>
                <a:srgbClr val="FFFF00"/>
              </a:solidFill>
            </a:endParaRPr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0" y="-142892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 NOMI DELLE STELLE</a:t>
            </a:r>
          </a:p>
        </p:txBody>
      </p:sp>
      <p:sp>
        <p:nvSpPr>
          <p:cNvPr id="5" name="Rettangolo arrotondato 4"/>
          <p:cNvSpPr/>
          <p:nvPr/>
        </p:nvSpPr>
        <p:spPr>
          <a:xfrm>
            <a:off x="428596" y="2857496"/>
            <a:ext cx="2214578" cy="5000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/>
                </a:solidFill>
              </a:rPr>
              <a:t>MITI</a:t>
            </a: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3357554" y="2857496"/>
            <a:ext cx="2214578" cy="5000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/>
                </a:solidFill>
              </a:rPr>
              <a:t>POSIZIONE</a:t>
            </a: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7" name="Rettangolo arrotondato 6"/>
          <p:cNvSpPr/>
          <p:nvPr/>
        </p:nvSpPr>
        <p:spPr>
          <a:xfrm>
            <a:off x="6286512" y="2857496"/>
            <a:ext cx="2214578" cy="5000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/>
                </a:solidFill>
              </a:rPr>
              <a:t>PERIODO IN CUI COMPAIONO</a:t>
            </a:r>
            <a:endParaRPr lang="it-IT" b="1" dirty="0">
              <a:solidFill>
                <a:schemeClr val="tx1"/>
              </a:solidFill>
            </a:endParaRPr>
          </a:p>
        </p:txBody>
      </p:sp>
      <p:cxnSp>
        <p:nvCxnSpPr>
          <p:cNvPr id="9" name="Connettore 2 8"/>
          <p:cNvCxnSpPr/>
          <p:nvPr/>
        </p:nvCxnSpPr>
        <p:spPr>
          <a:xfrm rot="5400000">
            <a:off x="1106463" y="3678239"/>
            <a:ext cx="642942" cy="158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/>
          <p:cNvCxnSpPr/>
          <p:nvPr/>
        </p:nvCxnSpPr>
        <p:spPr>
          <a:xfrm rot="5400000">
            <a:off x="7037405" y="3678239"/>
            <a:ext cx="642942" cy="158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/>
          <p:cNvCxnSpPr/>
          <p:nvPr/>
        </p:nvCxnSpPr>
        <p:spPr>
          <a:xfrm rot="5400000">
            <a:off x="4108447" y="3678239"/>
            <a:ext cx="642942" cy="158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tangolo 11"/>
          <p:cNvSpPr/>
          <p:nvPr/>
        </p:nvSpPr>
        <p:spPr>
          <a:xfrm>
            <a:off x="3143240" y="3943183"/>
            <a:ext cx="27146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/>
              <a:t>Deneb - α </a:t>
            </a:r>
            <a:r>
              <a:rPr lang="it-IT" b="1" dirty="0" err="1" smtClean="0"/>
              <a:t>Cygni</a:t>
            </a:r>
            <a:r>
              <a:rPr lang="it-IT" b="1" dirty="0" smtClean="0"/>
              <a:t> -, che significa </a:t>
            </a:r>
            <a:r>
              <a:rPr lang="it-IT" b="1" i="1" dirty="0" smtClean="0"/>
              <a:t>la coda</a:t>
            </a:r>
            <a:r>
              <a:rPr lang="it-IT" b="1" dirty="0" smtClean="0"/>
              <a:t> poiché corrisponde alla coda del Cigno celeste</a:t>
            </a:r>
            <a:endParaRPr lang="it-IT" b="1" dirty="0"/>
          </a:p>
        </p:txBody>
      </p:sp>
      <p:sp>
        <p:nvSpPr>
          <p:cNvPr id="13" name="Rettangolo 12"/>
          <p:cNvSpPr/>
          <p:nvPr/>
        </p:nvSpPr>
        <p:spPr>
          <a:xfrm>
            <a:off x="5929322" y="3929066"/>
            <a:ext cx="30003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/>
              <a:t>Sirio, il cui nome deriva dal greco </a:t>
            </a:r>
            <a:r>
              <a:rPr lang="it-IT" b="1" i="1" dirty="0" err="1" smtClean="0"/>
              <a:t>séirios</a:t>
            </a:r>
            <a:r>
              <a:rPr lang="it-IT" b="1" dirty="0" smtClean="0"/>
              <a:t>, che significa </a:t>
            </a:r>
            <a:r>
              <a:rPr lang="it-IT" b="1" i="1" dirty="0" smtClean="0"/>
              <a:t>ardente</a:t>
            </a:r>
            <a:r>
              <a:rPr lang="it-IT" b="1" dirty="0" smtClean="0"/>
              <a:t>, </a:t>
            </a:r>
            <a:r>
              <a:rPr lang="it-IT" b="1" i="1" dirty="0" smtClean="0"/>
              <a:t>scottatore</a:t>
            </a:r>
            <a:r>
              <a:rPr lang="it-IT" b="1" dirty="0" smtClean="0"/>
              <a:t>. Infatti gli antichi greci associavano la stella al periodo di maggior caldo durante l'estate. </a:t>
            </a:r>
            <a:endParaRPr lang="it-IT" b="1" dirty="0"/>
          </a:p>
        </p:txBody>
      </p:sp>
      <p:sp>
        <p:nvSpPr>
          <p:cNvPr id="14" name="Rettangolo 13"/>
          <p:cNvSpPr/>
          <p:nvPr/>
        </p:nvSpPr>
        <p:spPr>
          <a:xfrm>
            <a:off x="0" y="5750028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200" b="1" dirty="0" smtClean="0">
                <a:solidFill>
                  <a:srgbClr val="FFFF00"/>
                </a:solidFill>
              </a:rPr>
              <a:t>La sola organizzazione abilitata dalla comunità scientifica a conferire i nomi alle stelle, e più in generale a tutti i corpi celesti, è l'Unione Astronomica Internazionale.</a:t>
            </a:r>
            <a:endParaRPr lang="it-IT" sz="2200" b="1" dirty="0">
              <a:solidFill>
                <a:srgbClr val="FFFF00"/>
              </a:solidFill>
            </a:endParaRPr>
          </a:p>
        </p:txBody>
      </p:sp>
      <p:pic>
        <p:nvPicPr>
          <p:cNvPr id="2050" name="Picture 2" descr="File:Orion Bel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4286256"/>
            <a:ext cx="1905013" cy="1428760"/>
          </a:xfrm>
          <a:prstGeom prst="rect">
            <a:avLst/>
          </a:prstGeom>
          <a:noFill/>
        </p:spPr>
      </p:pic>
      <p:sp>
        <p:nvSpPr>
          <p:cNvPr id="15" name="Rettangolo 14"/>
          <p:cNvSpPr/>
          <p:nvPr/>
        </p:nvSpPr>
        <p:spPr>
          <a:xfrm>
            <a:off x="142844" y="4000504"/>
            <a:ext cx="271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/>
              <a:t>LA CINTURA </a:t>
            </a:r>
            <a:r>
              <a:rPr lang="it-IT" b="1" dirty="0" err="1" smtClean="0"/>
              <a:t>DI</a:t>
            </a:r>
            <a:r>
              <a:rPr lang="it-IT" b="1" dirty="0" smtClean="0"/>
              <a:t> ORIONE</a:t>
            </a:r>
            <a:endParaRPr lang="it-IT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  <p:bldP spid="7" grpId="0" animBg="1"/>
      <p:bldP spid="12" grpId="0"/>
      <p:bldP spid="13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609600" y="-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SIAMO</a:t>
            </a:r>
            <a:r>
              <a:rPr kumimoji="0" lang="it-IT" sz="44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POLVERE </a:t>
            </a:r>
            <a:r>
              <a:rPr kumimoji="0" lang="it-IT" sz="4400" b="1" i="0" u="none" strike="noStrike" kern="1200" cap="none" spc="0" normalizeH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</a:t>
            </a:r>
            <a:r>
              <a:rPr kumimoji="0" lang="it-IT" sz="44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STELLE</a:t>
            </a:r>
            <a:endParaRPr kumimoji="0" lang="it-IT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1285860"/>
            <a:ext cx="9144000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500" b="1" i="1" dirty="0" smtClean="0">
                <a:solidFill>
                  <a:srgbClr val="FFFF00"/>
                </a:solidFill>
              </a:rPr>
              <a:t>«La vita comincia col processo di formazione delle stelle. Noi siamo fatti di polvere di stelle: ogni atomo di ogni elemento presente nel nostro corpo è stato prodotto all'interno delle stelle, è stato poi disseminato nell'universo per mezzo di grandi esplosioni stellari, ed è stato infine riciclato per diventare parte di noi stessi.»</a:t>
            </a:r>
            <a:endParaRPr lang="it-IT" sz="2500" b="1" i="1" dirty="0">
              <a:solidFill>
                <a:srgbClr val="FFFF00"/>
              </a:solidFill>
            </a:endParaRPr>
          </a:p>
        </p:txBody>
      </p:sp>
      <p:sp>
        <p:nvSpPr>
          <p:cNvPr id="6" name="Freccia in giù 5"/>
          <p:cNvSpPr/>
          <p:nvPr/>
        </p:nvSpPr>
        <p:spPr>
          <a:xfrm>
            <a:off x="4357686" y="3286124"/>
            <a:ext cx="928694" cy="1357322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Nuvola 7"/>
          <p:cNvSpPr/>
          <p:nvPr/>
        </p:nvSpPr>
        <p:spPr>
          <a:xfrm>
            <a:off x="1571604" y="4357694"/>
            <a:ext cx="3429024" cy="2500306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</a:rPr>
              <a:t>G</a:t>
            </a:r>
            <a:r>
              <a:rPr lang="it-IT" b="1" dirty="0" smtClean="0">
                <a:solidFill>
                  <a:schemeClr val="tx1"/>
                </a:solidFill>
              </a:rPr>
              <a:t>li atomi del nostro corpo provengono per lo più da stelle della Via Lattea vecchie 6 miliardi di anni </a:t>
            </a: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7" name="Nuvola 6"/>
          <p:cNvSpPr/>
          <p:nvPr/>
        </p:nvSpPr>
        <p:spPr>
          <a:xfrm>
            <a:off x="4714876" y="4643446"/>
            <a:ext cx="2500330" cy="2000264"/>
          </a:xfrm>
          <a:prstGeom prst="cloud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/>
                </a:solidFill>
              </a:rPr>
              <a:t>Il 10% degli atomi proviene da galassie vicine alla nostra!</a:t>
            </a:r>
            <a:endParaRPr lang="it-IT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8" grpId="0" animBg="1"/>
      <p:bldP spid="7" grpId="0" animBg="1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1261</Words>
  <Application>Microsoft Office PowerPoint</Application>
  <PresentationFormat>Presentazione su schermo (4:3)</PresentationFormat>
  <Paragraphs>119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18" baseType="lpstr">
      <vt:lpstr>Tema di Office</vt:lpstr>
      <vt:lpstr>LE STELLE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LA VIA LATTEA</vt:lpstr>
      <vt:lpstr>CURIOSITÀ </vt:lpstr>
      <vt:lpstr>Diapositiva 12</vt:lpstr>
      <vt:lpstr>Diapositiva 13</vt:lpstr>
      <vt:lpstr>Diapositiva 14</vt:lpstr>
      <vt:lpstr>Diapositiva 15</vt:lpstr>
      <vt:lpstr>Diapositiva 16</vt:lpstr>
      <vt:lpstr>Diapositiva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Natasha Crepaldi</dc:creator>
  <cp:lastModifiedBy>Natasha Crepaldi</cp:lastModifiedBy>
  <cp:revision>50</cp:revision>
  <dcterms:created xsi:type="dcterms:W3CDTF">2014-04-30T14:01:26Z</dcterms:created>
  <dcterms:modified xsi:type="dcterms:W3CDTF">2014-05-01T17:00:07Z</dcterms:modified>
</cp:coreProperties>
</file>