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8" r:id="rId3"/>
    <p:sldId id="262" r:id="rId4"/>
    <p:sldId id="263" r:id="rId5"/>
    <p:sldId id="270" r:id="rId6"/>
    <p:sldId id="267" r:id="rId7"/>
    <p:sldId id="271" r:id="rId8"/>
    <p:sldId id="257" r:id="rId9"/>
    <p:sldId id="272" r:id="rId10"/>
    <p:sldId id="269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96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EA-21D2-41D4-BB46-322BDC90FBBE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DAE1-37C4-408C-A130-82B6109FDF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EA-21D2-41D4-BB46-322BDC90FBBE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DAE1-37C4-408C-A130-82B6109FDF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EA-21D2-41D4-BB46-322BDC90FBBE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DAE1-37C4-408C-A130-82B6109FDF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EA-21D2-41D4-BB46-322BDC90FBBE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DAE1-37C4-408C-A130-82B6109FDF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EA-21D2-41D4-BB46-322BDC90FBBE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DAE1-37C4-408C-A130-82B6109FDF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EA-21D2-41D4-BB46-322BDC90FBBE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DAE1-37C4-408C-A130-82B6109FDF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EA-21D2-41D4-BB46-322BDC90FBBE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DAE1-37C4-408C-A130-82B6109FDF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EA-21D2-41D4-BB46-322BDC90FBBE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DAE1-37C4-408C-A130-82B6109FDF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EA-21D2-41D4-BB46-322BDC90FBBE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DAE1-37C4-408C-A130-82B6109FDF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EA-21D2-41D4-BB46-322BDC90FBBE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DAE1-37C4-408C-A130-82B6109FDF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EA-21D2-41D4-BB46-322BDC90FBBE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DAE1-37C4-408C-A130-82B6109FDFB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35000"/>
            <a:lum/>
          </a:blip>
          <a:srcRect/>
          <a:stretch>
            <a:fillRect l="-41000" r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3B5EA-21D2-41D4-BB46-322BDC90FBBE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EDAE1-37C4-408C-A130-82B6109FDFB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5072066" y="2619391"/>
            <a:ext cx="647700" cy="3024187"/>
            <a:chOff x="3286" y="1661"/>
            <a:chExt cx="408" cy="1905"/>
          </a:xfrm>
        </p:grpSpPr>
        <p:sp>
          <p:nvSpPr>
            <p:cNvPr id="30737" name="AutoShape 28"/>
            <p:cNvSpPr>
              <a:spLocks noChangeArrowheads="1"/>
            </p:cNvSpPr>
            <p:nvPr/>
          </p:nvSpPr>
          <p:spPr bwMode="auto">
            <a:xfrm>
              <a:off x="3286" y="1661"/>
              <a:ext cx="408" cy="1905"/>
            </a:xfrm>
            <a:prstGeom prst="can">
              <a:avLst>
                <a:gd name="adj" fmla="val 3860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738" name="AutoShape 29"/>
            <p:cNvSpPr>
              <a:spLocks noChangeArrowheads="1"/>
            </p:cNvSpPr>
            <p:nvPr/>
          </p:nvSpPr>
          <p:spPr bwMode="auto">
            <a:xfrm>
              <a:off x="3309" y="2936"/>
              <a:ext cx="363" cy="590"/>
            </a:xfrm>
            <a:prstGeom prst="can">
              <a:avLst>
                <a:gd name="adj" fmla="val 13439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739" name="AutoShape 30"/>
            <p:cNvSpPr>
              <a:spLocks noChangeArrowheads="1"/>
            </p:cNvSpPr>
            <p:nvPr/>
          </p:nvSpPr>
          <p:spPr bwMode="auto">
            <a:xfrm>
              <a:off x="3308" y="2915"/>
              <a:ext cx="363" cy="56"/>
            </a:xfrm>
            <a:prstGeom prst="can">
              <a:avLst>
                <a:gd name="adj" fmla="val 8269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740" name="AutoShape 31"/>
            <p:cNvSpPr>
              <a:spLocks noChangeArrowheads="1"/>
            </p:cNvSpPr>
            <p:nvPr/>
          </p:nvSpPr>
          <p:spPr bwMode="auto">
            <a:xfrm>
              <a:off x="3308" y="1988"/>
              <a:ext cx="363" cy="948"/>
            </a:xfrm>
            <a:prstGeom prst="can">
              <a:avLst>
                <a:gd name="adj" fmla="val 21594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94946" name="Text Box 34"/>
          <p:cNvSpPr txBox="1">
            <a:spLocks noChangeArrowheads="1"/>
          </p:cNvSpPr>
          <p:nvPr/>
        </p:nvSpPr>
        <p:spPr bwMode="auto">
          <a:xfrm>
            <a:off x="6357950" y="4500570"/>
            <a:ext cx="25002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200" b="1" dirty="0">
                <a:latin typeface="Arial" charset="0"/>
              </a:rPr>
              <a:t>Globuli </a:t>
            </a:r>
            <a:r>
              <a:rPr lang="it-IT" sz="1200" b="1" dirty="0" smtClean="0">
                <a:latin typeface="Arial" charset="0"/>
              </a:rPr>
              <a:t>bianchi e piastrine- meno di 1</a:t>
            </a:r>
            <a:r>
              <a:rPr lang="it-IT" sz="1200" b="1" dirty="0">
                <a:latin typeface="Arial" charset="0"/>
              </a:rPr>
              <a:t>%</a:t>
            </a:r>
          </a:p>
        </p:txBody>
      </p:sp>
      <p:sp>
        <p:nvSpPr>
          <p:cNvPr id="294947" name="Text Box 35"/>
          <p:cNvSpPr txBox="1">
            <a:spLocks noChangeArrowheads="1"/>
          </p:cNvSpPr>
          <p:nvPr/>
        </p:nvSpPr>
        <p:spPr bwMode="auto">
          <a:xfrm>
            <a:off x="5786446" y="5080827"/>
            <a:ext cx="335755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200" b="1" dirty="0">
                <a:latin typeface="Arial" charset="0"/>
              </a:rPr>
              <a:t>Globuli </a:t>
            </a:r>
            <a:r>
              <a:rPr lang="it-IT" sz="1200" b="1" dirty="0" smtClean="0">
                <a:latin typeface="Arial" charset="0"/>
              </a:rPr>
              <a:t> rossi</a:t>
            </a:r>
            <a:r>
              <a:rPr lang="it-IT" sz="1200" b="1" dirty="0">
                <a:latin typeface="Arial" charset="0"/>
              </a:rPr>
              <a:t> </a:t>
            </a:r>
            <a:r>
              <a:rPr lang="it-IT" sz="1200" b="1" dirty="0" smtClean="0">
                <a:latin typeface="Arial" charset="0"/>
              </a:rPr>
              <a:t>- quasi 45%</a:t>
            </a:r>
            <a:endParaRPr lang="it-IT" sz="1200" b="1" dirty="0">
              <a:latin typeface="Arial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785786" y="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IL SANGUE</a:t>
            </a:r>
            <a:endParaRPr 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2143108" y="3405209"/>
            <a:ext cx="1672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2563" indent="-182563"/>
            <a:r>
              <a:rPr lang="it-IT" b="1" dirty="0" smtClean="0">
                <a:latin typeface="Arial" charset="0"/>
              </a:rPr>
              <a:t>Plasma (55%)</a:t>
            </a:r>
            <a:endParaRPr lang="it-IT" b="1" dirty="0">
              <a:latin typeface="Arial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1000100" y="4905407"/>
            <a:ext cx="2941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2563" indent="-182563"/>
            <a:r>
              <a:rPr lang="it-IT" b="1" dirty="0" smtClean="0">
                <a:latin typeface="Arial" charset="0"/>
              </a:rPr>
              <a:t>Parte corpuscolata (55%)</a:t>
            </a:r>
            <a:endParaRPr lang="it-IT" b="1" dirty="0">
              <a:latin typeface="Arial" charset="0"/>
            </a:endParaRPr>
          </a:p>
        </p:txBody>
      </p:sp>
      <p:sp>
        <p:nvSpPr>
          <p:cNvPr id="22" name="Parentesi graffa aperta 21"/>
          <p:cNvSpPr/>
          <p:nvPr/>
        </p:nvSpPr>
        <p:spPr>
          <a:xfrm>
            <a:off x="4071934" y="2619391"/>
            <a:ext cx="857256" cy="1928826"/>
          </a:xfrm>
          <a:prstGeom prst="leftBrac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Parentesi graffa aperta 22"/>
          <p:cNvSpPr/>
          <p:nvPr/>
        </p:nvSpPr>
        <p:spPr>
          <a:xfrm>
            <a:off x="4143372" y="4548217"/>
            <a:ext cx="847732" cy="1071570"/>
          </a:xfrm>
          <a:prstGeom prst="leftBrac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5" name="Connettore 2 24"/>
          <p:cNvCxnSpPr/>
          <p:nvPr/>
        </p:nvCxnSpPr>
        <p:spPr>
          <a:xfrm>
            <a:off x="5715008" y="4643446"/>
            <a:ext cx="642942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>
            <a:off x="5715008" y="5214950"/>
            <a:ext cx="642942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ttangolo arrotondato 26"/>
          <p:cNvSpPr/>
          <p:nvPr/>
        </p:nvSpPr>
        <p:spPr>
          <a:xfrm>
            <a:off x="285720" y="642918"/>
            <a:ext cx="8572560" cy="1643074"/>
          </a:xfrm>
          <a:prstGeom prst="roundRect">
            <a:avLst/>
          </a:prstGeom>
          <a:solidFill>
            <a:srgbClr val="D1D969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Il sangue è un TESSUTO LIQUIDO di colore rosso che circola all’interno di una fitta rete di vasi, sospinto dalle contrazioni del cuore.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28" name="Rettangolo arrotondato 27"/>
          <p:cNvSpPr/>
          <p:nvPr/>
        </p:nvSpPr>
        <p:spPr>
          <a:xfrm>
            <a:off x="1571636" y="6000768"/>
            <a:ext cx="6786578" cy="785794"/>
          </a:xfrm>
          <a:prstGeom prst="roundRect">
            <a:avLst/>
          </a:prstGeom>
          <a:solidFill>
            <a:srgbClr val="FF0000"/>
          </a:solidFill>
          <a:ln w="76200">
            <a:solidFill>
              <a:srgbClr val="D1D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solidFill>
                  <a:srgbClr val="D1D969"/>
                </a:solidFill>
              </a:rPr>
              <a:t>Massa : 13 = litri di SANGUE</a:t>
            </a:r>
            <a:endParaRPr lang="it-IT" sz="3200" b="1" dirty="0">
              <a:solidFill>
                <a:srgbClr val="D1D969"/>
              </a:solidFill>
            </a:endParaRPr>
          </a:p>
        </p:txBody>
      </p:sp>
      <p:pic>
        <p:nvPicPr>
          <p:cNvPr id="5122" name="Picture 2" descr="http://superagatoide.altervista.org/images/capillar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72198" y="2428868"/>
            <a:ext cx="2573390" cy="13978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4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94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46" grpId="0"/>
      <p:bldP spid="294947" grpId="0"/>
      <p:bldP spid="20" grpId="0"/>
      <p:bldP spid="21" grpId="0"/>
      <p:bldP spid="22" grpId="0" animBg="1"/>
      <p:bldP spid="23" grpId="0" animBg="1"/>
      <p:bldP spid="27" grpId="0" animBg="1"/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85786" y="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LE FUNZIONI DEL SANGUE</a:t>
            </a:r>
            <a:endParaRPr 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Rettangolo arrotondato 2"/>
          <p:cNvSpPr/>
          <p:nvPr/>
        </p:nvSpPr>
        <p:spPr>
          <a:xfrm>
            <a:off x="857224" y="642918"/>
            <a:ext cx="7572428" cy="5786478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it-IT" sz="2600" b="1" dirty="0" smtClean="0">
                <a:solidFill>
                  <a:schemeClr val="bg1"/>
                </a:solidFill>
              </a:rPr>
              <a:t> Distribuisce principi nutritivi a tutto il corpo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it-IT" sz="2600" b="1" dirty="0" smtClean="0">
                <a:solidFill>
                  <a:schemeClr val="bg1"/>
                </a:solidFill>
              </a:rPr>
              <a:t>Distribuisce ossigeno a tutto il corpo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it-IT" sz="2600" b="1" dirty="0" smtClean="0">
                <a:solidFill>
                  <a:schemeClr val="bg1"/>
                </a:solidFill>
              </a:rPr>
              <a:t>Raccoglie l’anidride carbonica e la porta ai polmoni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it-IT" sz="2600" b="1" dirty="0" smtClean="0">
                <a:solidFill>
                  <a:schemeClr val="bg1"/>
                </a:solidFill>
              </a:rPr>
              <a:t>Rimuove i rifiuti di ogni cellula e li porta ai reni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it-IT" sz="2600" b="1" dirty="0" smtClean="0">
                <a:solidFill>
                  <a:schemeClr val="bg1"/>
                </a:solidFill>
              </a:rPr>
              <a:t>Trasporta le cellule adibite alla difesa del nostro organismo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it-IT" sz="2600" b="1" dirty="0" smtClean="0">
                <a:solidFill>
                  <a:schemeClr val="bg1"/>
                </a:solidFill>
              </a:rPr>
              <a:t>Mantiene la giusta temperatura corporea</a:t>
            </a:r>
            <a:endParaRPr lang="it-IT" sz="2600" b="1" dirty="0">
              <a:solidFill>
                <a:schemeClr val="bg1"/>
              </a:solidFill>
            </a:endParaRPr>
          </a:p>
        </p:txBody>
      </p:sp>
      <p:pic>
        <p:nvPicPr>
          <p:cNvPr id="24578" name="Picture 2" descr="http://www.avisvimercate.it/img/sangueDonaz/sangue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233943">
            <a:off x="214282" y="214290"/>
            <a:ext cx="1495425" cy="1524001"/>
          </a:xfrm>
          <a:prstGeom prst="rect">
            <a:avLst/>
          </a:prstGeom>
          <a:noFill/>
        </p:spPr>
      </p:pic>
      <p:pic>
        <p:nvPicPr>
          <p:cNvPr id="5" name="Picture 2" descr="http://www.avisvimercate.it/img/sangueDonaz/sangue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97017" flipH="1">
            <a:off x="7746711" y="5248715"/>
            <a:ext cx="1294256" cy="1524001"/>
          </a:xfrm>
          <a:prstGeom prst="rect">
            <a:avLst/>
          </a:prstGeom>
          <a:noFill/>
        </p:spPr>
      </p:pic>
      <p:pic>
        <p:nvPicPr>
          <p:cNvPr id="7" name="Picture 2" descr="http://www.avisvimercate.it/img/sangueDonaz/sangue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9819110" flipH="1">
            <a:off x="7364749" y="77564"/>
            <a:ext cx="1294256" cy="1524001"/>
          </a:xfrm>
          <a:prstGeom prst="rect">
            <a:avLst/>
          </a:prstGeom>
          <a:noFill/>
        </p:spPr>
      </p:pic>
      <p:pic>
        <p:nvPicPr>
          <p:cNvPr id="9" name="Picture 2" descr="http://www.avisvimercate.it/img/sangueDonaz/sangue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97017">
            <a:off x="316443" y="4883634"/>
            <a:ext cx="1461240" cy="1524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25" name="Rectangle 21"/>
          <p:cNvSpPr>
            <a:spLocks noChangeArrowheads="1"/>
          </p:cNvSpPr>
          <p:nvPr/>
        </p:nvSpPr>
        <p:spPr bwMode="auto">
          <a:xfrm>
            <a:off x="0" y="6453188"/>
            <a:ext cx="91440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endParaRPr lang="it-IT" sz="1200" b="1">
              <a:solidFill>
                <a:schemeClr val="accent2"/>
              </a:solidFill>
              <a:latin typeface="Arial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it-IT" sz="1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      </a:t>
            </a:r>
            <a:endParaRPr lang="it-IT" sz="120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31749" name="Rectangle 23"/>
          <p:cNvSpPr>
            <a:spLocks noChangeArrowheads="1"/>
          </p:cNvSpPr>
          <p:nvPr/>
        </p:nvSpPr>
        <p:spPr bwMode="auto">
          <a:xfrm>
            <a:off x="0" y="2071678"/>
            <a:ext cx="9144000" cy="45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4625" indent="-174625" algn="ctr">
              <a:spcBef>
                <a:spcPct val="20000"/>
              </a:spcBef>
            </a:pPr>
            <a:r>
              <a:rPr lang="it-IT" sz="2800" b="1" dirty="0">
                <a:latin typeface="Arial" charset="0"/>
              </a:rPr>
              <a:t>Il plasma è un liquido </a:t>
            </a:r>
            <a:endParaRPr lang="it-IT" sz="2800" b="1" dirty="0" smtClean="0">
              <a:latin typeface="Arial" charset="0"/>
            </a:endParaRPr>
          </a:p>
          <a:p>
            <a:pPr marL="174625" indent="-174625" algn="ctr">
              <a:spcBef>
                <a:spcPct val="20000"/>
              </a:spcBef>
            </a:pPr>
            <a:r>
              <a:rPr lang="it-IT" sz="2800" b="1" dirty="0" smtClean="0">
                <a:latin typeface="Arial" charset="0"/>
              </a:rPr>
              <a:t>di </a:t>
            </a:r>
            <a:r>
              <a:rPr lang="it-IT" sz="2800" b="1" dirty="0">
                <a:latin typeface="Arial" charset="0"/>
              </a:rPr>
              <a:t>colore </a:t>
            </a:r>
            <a:r>
              <a:rPr lang="it-IT" sz="2800" b="1" dirty="0" smtClean="0">
                <a:latin typeface="Arial" charset="0"/>
              </a:rPr>
              <a:t>giallo </a:t>
            </a:r>
            <a:endParaRPr lang="it-IT" sz="2800" b="1" dirty="0">
              <a:latin typeface="Arial" charset="0"/>
            </a:endParaRPr>
          </a:p>
        </p:txBody>
      </p:sp>
      <p:sp>
        <p:nvSpPr>
          <p:cNvPr id="226328" name="Rectangle 24"/>
          <p:cNvSpPr>
            <a:spLocks noChangeArrowheads="1"/>
          </p:cNvSpPr>
          <p:nvPr/>
        </p:nvSpPr>
        <p:spPr bwMode="auto">
          <a:xfrm>
            <a:off x="468313" y="3644900"/>
            <a:ext cx="8229600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it-IT" sz="1200">
              <a:latin typeface="Arial" charset="0"/>
            </a:endParaRPr>
          </a:p>
        </p:txBody>
      </p:sp>
      <p:sp>
        <p:nvSpPr>
          <p:cNvPr id="226338" name="Rectangle 34"/>
          <p:cNvSpPr>
            <a:spLocks noChangeArrowheads="1"/>
          </p:cNvSpPr>
          <p:nvPr/>
        </p:nvSpPr>
        <p:spPr bwMode="auto">
          <a:xfrm>
            <a:off x="0" y="0"/>
            <a:ext cx="1428728" cy="922330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174625" indent="-174625" algn="ctr">
              <a:lnSpc>
                <a:spcPct val="120000"/>
              </a:lnSpc>
            </a:pPr>
            <a:r>
              <a:rPr lang="it-IT" sz="2000" b="1" dirty="0">
                <a:solidFill>
                  <a:schemeClr val="bg1"/>
                </a:solidFill>
                <a:latin typeface="Arial" charset="0"/>
              </a:rPr>
              <a:t>Acqua </a:t>
            </a:r>
          </a:p>
          <a:p>
            <a:pPr marL="174625" indent="-174625" algn="ctr">
              <a:lnSpc>
                <a:spcPct val="120000"/>
              </a:lnSpc>
            </a:pPr>
            <a:r>
              <a:rPr lang="it-IT" sz="2000" b="1" dirty="0" smtClean="0">
                <a:solidFill>
                  <a:schemeClr val="bg1"/>
                </a:solidFill>
                <a:latin typeface="Arial" charset="0"/>
              </a:rPr>
              <a:t>90%</a:t>
            </a:r>
            <a:endParaRPr lang="it-IT" sz="20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26348" name="Rectangle 44"/>
          <p:cNvSpPr>
            <a:spLocks noChangeArrowheads="1"/>
          </p:cNvSpPr>
          <p:nvPr/>
        </p:nvSpPr>
        <p:spPr bwMode="auto">
          <a:xfrm>
            <a:off x="1500166" y="571480"/>
            <a:ext cx="1351654" cy="719138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174625" indent="-174625" algn="ctr">
              <a:lnSpc>
                <a:spcPct val="120000"/>
              </a:lnSpc>
            </a:pPr>
            <a:r>
              <a:rPr lang="it-IT" sz="2000" b="1" dirty="0" smtClean="0">
                <a:solidFill>
                  <a:schemeClr val="bg1"/>
                </a:solidFill>
                <a:latin typeface="Arial" charset="0"/>
              </a:rPr>
              <a:t>Proteine</a:t>
            </a:r>
            <a:endParaRPr lang="it-IT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26349" name="Rectangle 45"/>
          <p:cNvSpPr>
            <a:spLocks noChangeArrowheads="1"/>
          </p:cNvSpPr>
          <p:nvPr/>
        </p:nvSpPr>
        <p:spPr bwMode="auto">
          <a:xfrm>
            <a:off x="2928926" y="923913"/>
            <a:ext cx="1428759" cy="719137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174625" indent="-174625" algn="ctr"/>
            <a:r>
              <a:rPr lang="it-IT" sz="2000" b="1" dirty="0" smtClean="0">
                <a:solidFill>
                  <a:schemeClr val="bg1"/>
                </a:solidFill>
                <a:latin typeface="Arial" charset="0"/>
              </a:rPr>
              <a:t>Anticorpi</a:t>
            </a:r>
            <a:endParaRPr lang="it-IT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26350" name="Rectangle 46"/>
          <p:cNvSpPr>
            <a:spLocks noChangeArrowheads="1"/>
          </p:cNvSpPr>
          <p:nvPr/>
        </p:nvSpPr>
        <p:spPr bwMode="auto">
          <a:xfrm>
            <a:off x="4429124" y="928670"/>
            <a:ext cx="1285884" cy="719137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120000"/>
              </a:lnSpc>
            </a:pPr>
            <a:r>
              <a:rPr lang="it-IT" sz="2000" b="1" dirty="0" smtClean="0">
                <a:solidFill>
                  <a:schemeClr val="bg1"/>
                </a:solidFill>
                <a:latin typeface="Arial" charset="0"/>
              </a:rPr>
              <a:t>Ormoni </a:t>
            </a:r>
            <a:endParaRPr lang="it-IT" sz="20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31762" name="Text Box 52"/>
          <p:cNvSpPr txBox="1">
            <a:spLocks noChangeArrowheads="1"/>
          </p:cNvSpPr>
          <p:nvPr/>
        </p:nvSpPr>
        <p:spPr bwMode="auto">
          <a:xfrm>
            <a:off x="8847138" y="659765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785786" y="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IL PLASMA</a:t>
            </a:r>
            <a:endParaRPr 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Rectangle 45"/>
          <p:cNvSpPr>
            <a:spLocks noChangeArrowheads="1"/>
          </p:cNvSpPr>
          <p:nvPr/>
        </p:nvSpPr>
        <p:spPr bwMode="auto">
          <a:xfrm>
            <a:off x="5786446" y="571480"/>
            <a:ext cx="1571636" cy="719137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174625" indent="-174625" algn="ctr"/>
            <a:r>
              <a:rPr lang="it-IT" sz="2000" b="1" dirty="0" smtClean="0">
                <a:solidFill>
                  <a:schemeClr val="bg1"/>
                </a:solidFill>
                <a:latin typeface="Arial" charset="0"/>
              </a:rPr>
              <a:t>Sostanze di rifiuto</a:t>
            </a:r>
            <a:endParaRPr lang="it-IT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1" name="Rectangle 45"/>
          <p:cNvSpPr>
            <a:spLocks noChangeArrowheads="1"/>
          </p:cNvSpPr>
          <p:nvPr/>
        </p:nvSpPr>
        <p:spPr bwMode="auto">
          <a:xfrm>
            <a:off x="7429520" y="0"/>
            <a:ext cx="1714480" cy="1000108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174625" indent="-174625" algn="ctr"/>
            <a:r>
              <a:rPr lang="it-IT" sz="2000" b="1" dirty="0" smtClean="0">
                <a:solidFill>
                  <a:schemeClr val="bg1"/>
                </a:solidFill>
                <a:latin typeface="Arial" charset="0"/>
              </a:rPr>
              <a:t>Sostanze nutritive </a:t>
            </a:r>
            <a:endParaRPr lang="it-IT" sz="2000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098" name="Picture 2" descr="http://www.avisomegna.it/images/plasm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76706" y="3395655"/>
            <a:ext cx="6781508" cy="3462345"/>
          </a:xfrm>
          <a:prstGeom prst="rect">
            <a:avLst/>
          </a:prstGeom>
          <a:noFill/>
        </p:spPr>
      </p:pic>
      <p:sp>
        <p:nvSpPr>
          <p:cNvPr id="23" name="CasellaDiTesto 22"/>
          <p:cNvSpPr txBox="1"/>
          <p:nvPr/>
        </p:nvSpPr>
        <p:spPr>
          <a:xfrm>
            <a:off x="71406" y="3617901"/>
            <a:ext cx="15716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Le funzioni</a:t>
            </a:r>
            <a:endParaRPr 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26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26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26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26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/>
      <p:bldP spid="226338" grpId="0" animBg="1"/>
      <p:bldP spid="226348" grpId="0" animBg="1"/>
      <p:bldP spid="226349" grpId="0" animBg="1"/>
      <p:bldP spid="226350" grpId="0" animBg="1"/>
      <p:bldP spid="20" grpId="0" animBg="1"/>
      <p:bldP spid="21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2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endParaRPr lang="it-IT" sz="1200" b="1">
              <a:solidFill>
                <a:schemeClr val="accent2"/>
              </a:solidFill>
              <a:latin typeface="Arial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it-IT" sz="1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      </a:t>
            </a:r>
            <a:endParaRPr lang="it-IT" sz="120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32773" name="Rectangle 6"/>
          <p:cNvSpPr>
            <a:spLocks noChangeArrowheads="1"/>
          </p:cNvSpPr>
          <p:nvPr/>
        </p:nvSpPr>
        <p:spPr bwMode="auto">
          <a:xfrm>
            <a:off x="468313" y="3644900"/>
            <a:ext cx="8229600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it-IT" sz="1400" b="1">
              <a:latin typeface="Arial" charset="0"/>
            </a:endParaRPr>
          </a:p>
        </p:txBody>
      </p:sp>
      <p:sp>
        <p:nvSpPr>
          <p:cNvPr id="304151" name="Rectangle 23"/>
          <p:cNvSpPr>
            <a:spLocks noChangeArrowheads="1"/>
          </p:cNvSpPr>
          <p:nvPr/>
        </p:nvSpPr>
        <p:spPr bwMode="auto">
          <a:xfrm>
            <a:off x="0" y="3071810"/>
            <a:ext cx="9144000" cy="36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ctr">
              <a:lnSpc>
                <a:spcPct val="125000"/>
              </a:lnSpc>
              <a:spcBef>
                <a:spcPct val="20000"/>
              </a:spcBef>
            </a:pPr>
            <a:r>
              <a:rPr lang="it-IT" sz="1400" b="1" dirty="0">
                <a:latin typeface="Arial" charset="0"/>
              </a:rPr>
              <a:t>Vivono circa 120 giorni durante i quali percorrono 300-400 Km  </a:t>
            </a:r>
          </a:p>
        </p:txBody>
      </p:sp>
      <p:sp>
        <p:nvSpPr>
          <p:cNvPr id="304160" name="Text Box 32"/>
          <p:cNvSpPr txBox="1">
            <a:spLocks noChangeArrowheads="1"/>
          </p:cNvSpPr>
          <p:nvPr/>
        </p:nvSpPr>
        <p:spPr bwMode="auto">
          <a:xfrm>
            <a:off x="0" y="1071546"/>
            <a:ext cx="9144000" cy="36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ctr">
              <a:lnSpc>
                <a:spcPct val="125000"/>
              </a:lnSpc>
            </a:pPr>
            <a:r>
              <a:rPr lang="it-IT" sz="1400" b="1" dirty="0" smtClean="0">
                <a:latin typeface="Arial" charset="0"/>
              </a:rPr>
              <a:t>Sono detti ERITROCITI = “cellule rosse”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304161" name="Text Box 33"/>
          <p:cNvSpPr txBox="1">
            <a:spLocks noChangeArrowheads="1"/>
          </p:cNvSpPr>
          <p:nvPr/>
        </p:nvSpPr>
        <p:spPr bwMode="auto">
          <a:xfrm>
            <a:off x="0" y="2285992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ctr">
              <a:lnSpc>
                <a:spcPct val="125000"/>
              </a:lnSpc>
            </a:pPr>
            <a:r>
              <a:rPr lang="it-IT" sz="1400" b="1" dirty="0">
                <a:latin typeface="Arial" charset="0"/>
              </a:rPr>
              <a:t>Sono le cellule del sangue più numerose </a:t>
            </a:r>
          </a:p>
          <a:p>
            <a:pPr marL="174625" indent="-174625" algn="ctr">
              <a:lnSpc>
                <a:spcPct val="125000"/>
              </a:lnSpc>
            </a:pPr>
            <a:r>
              <a:rPr lang="it-IT" sz="1400" b="1" dirty="0">
                <a:latin typeface="Arial" charset="0"/>
              </a:rPr>
              <a:t>	</a:t>
            </a:r>
            <a:r>
              <a:rPr lang="it-IT" sz="1400" b="1" dirty="0" smtClean="0">
                <a:latin typeface="Arial" charset="0"/>
              </a:rPr>
              <a:t>(5 </a:t>
            </a:r>
            <a:r>
              <a:rPr lang="it-IT" sz="1400" b="1" dirty="0">
                <a:latin typeface="Arial" charset="0"/>
              </a:rPr>
              <a:t>milioni per mm</a:t>
            </a:r>
            <a:r>
              <a:rPr lang="it-IT" sz="1400" b="1" baseline="30000" dirty="0">
                <a:latin typeface="Arial" charset="0"/>
              </a:rPr>
              <a:t>3</a:t>
            </a:r>
            <a:r>
              <a:rPr lang="it-IT" sz="1400" b="1" dirty="0" smtClean="0">
                <a:latin typeface="Arial" charset="0"/>
              </a:rPr>
              <a:t>)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304162" name="Text Box 34"/>
          <p:cNvSpPr txBox="1">
            <a:spLocks noChangeArrowheads="1"/>
          </p:cNvSpPr>
          <p:nvPr/>
        </p:nvSpPr>
        <p:spPr bwMode="auto">
          <a:xfrm>
            <a:off x="0" y="642918"/>
            <a:ext cx="9144000" cy="36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ctr">
              <a:lnSpc>
                <a:spcPct val="125000"/>
              </a:lnSpc>
            </a:pPr>
            <a:r>
              <a:rPr lang="it-IT" sz="1400" b="1" dirty="0">
                <a:latin typeface="Arial" charset="0"/>
              </a:rPr>
              <a:t>Sono cellule </a:t>
            </a:r>
            <a:r>
              <a:rPr lang="it-IT" sz="1400" b="1" dirty="0" smtClean="0">
                <a:latin typeface="Arial" charset="0"/>
              </a:rPr>
              <a:t>senza nucleo a forma di dischetto con una infossatura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32782" name="Line 36"/>
          <p:cNvSpPr>
            <a:spLocks noChangeShapeType="1"/>
          </p:cNvSpPr>
          <p:nvPr/>
        </p:nvSpPr>
        <p:spPr bwMode="auto">
          <a:xfrm flipH="1" flipV="1">
            <a:off x="7669213" y="879475"/>
            <a:ext cx="647700" cy="7143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04169" name="Rectangle 41"/>
          <p:cNvSpPr>
            <a:spLocks noChangeArrowheads="1"/>
          </p:cNvSpPr>
          <p:nvPr/>
        </p:nvSpPr>
        <p:spPr bwMode="auto">
          <a:xfrm>
            <a:off x="0" y="4071942"/>
            <a:ext cx="91440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it-IT" sz="1400" b="1" dirty="0" smtClean="0">
                <a:latin typeface="Arial" charset="0"/>
              </a:rPr>
              <a:t>Vengono </a:t>
            </a:r>
            <a:r>
              <a:rPr lang="it-IT" sz="1400" b="1" dirty="0">
                <a:latin typeface="Arial" charset="0"/>
              </a:rPr>
              <a:t>prodotti continuamente dal midollo osseo rosso contenuto </a:t>
            </a:r>
            <a:r>
              <a:rPr lang="it-IT" sz="1400" b="1" dirty="0" smtClean="0">
                <a:latin typeface="Arial" charset="0"/>
              </a:rPr>
              <a:t>nelle ossa 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785786" y="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GLOBULI ROSSI</a:t>
            </a:r>
            <a:endParaRPr 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4" name="Text Box 32"/>
          <p:cNvSpPr txBox="1">
            <a:spLocks noChangeArrowheads="1"/>
          </p:cNvSpPr>
          <p:nvPr/>
        </p:nvSpPr>
        <p:spPr bwMode="auto">
          <a:xfrm>
            <a:off x="0" y="1500174"/>
            <a:ext cx="91440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ctr">
              <a:lnSpc>
                <a:spcPct val="125000"/>
              </a:lnSpc>
            </a:pPr>
            <a:r>
              <a:rPr lang="it-IT" sz="1400" b="1" dirty="0" smtClean="0">
                <a:latin typeface="Arial" charset="0"/>
              </a:rPr>
              <a:t>Il colore rosso è dovuto all’EMOGLOBINA, una proteina che attrae l’ossigeno a livello polmonare e l’anidride carbonica a livello cellulare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0" y="3571877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latin typeface="Arial" charset="0"/>
              </a:rPr>
              <a:t>Non sono in grado di replicarsi </a:t>
            </a:r>
            <a:endParaRPr lang="it-IT" sz="1400" b="1" dirty="0"/>
          </a:p>
        </p:txBody>
      </p:sp>
      <p:sp>
        <p:nvSpPr>
          <p:cNvPr id="26" name="Rectangle 41"/>
          <p:cNvSpPr>
            <a:spLocks noChangeArrowheads="1"/>
          </p:cNvSpPr>
          <p:nvPr/>
        </p:nvSpPr>
        <p:spPr bwMode="auto">
          <a:xfrm>
            <a:off x="0" y="4572008"/>
            <a:ext cx="91440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it-IT" sz="1400" b="1" dirty="0" smtClean="0">
                <a:latin typeface="Arial" charset="0"/>
              </a:rPr>
              <a:t>Vengono distrutti dal fegato e dalla milza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27" name="Rettangolo arrotondato 26"/>
          <p:cNvSpPr/>
          <p:nvPr/>
        </p:nvSpPr>
        <p:spPr>
          <a:xfrm>
            <a:off x="3571868" y="5286412"/>
            <a:ext cx="4786346" cy="1428736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solidFill>
                  <a:schemeClr val="bg1"/>
                </a:solidFill>
              </a:rPr>
              <a:t>FUNZIONE</a:t>
            </a:r>
            <a:r>
              <a:rPr lang="it-IT" sz="2000" b="1" dirty="0" smtClean="0">
                <a:solidFill>
                  <a:schemeClr val="bg1"/>
                </a:solidFill>
              </a:rPr>
              <a:t> trasporto ossigeno dai polmoni alle cellule e anidride carbonica dalle cellule ai polmoni</a:t>
            </a:r>
            <a:endParaRPr lang="it-IT" sz="20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www.avisomegna.it/images/g_ross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5095874"/>
            <a:ext cx="2857500" cy="1762126"/>
          </a:xfrm>
          <a:prstGeom prst="rect">
            <a:avLst/>
          </a:prstGeom>
          <a:noFill/>
        </p:spPr>
      </p:pic>
      <p:pic>
        <p:nvPicPr>
          <p:cNvPr id="29" name="Picture 33" descr="CO2_2"/>
          <p:cNvPicPr>
            <a:picLocks noChangeAspect="1" noChangeArrowheads="1"/>
          </p:cNvPicPr>
          <p:nvPr/>
        </p:nvPicPr>
        <p:blipFill>
          <a:blip r:embed="rId3" cstate="email">
            <a:lum bright="-12000"/>
          </a:blip>
          <a:srcRect/>
          <a:stretch>
            <a:fillRect/>
          </a:stretch>
        </p:blipFill>
        <p:spPr bwMode="auto">
          <a:xfrm>
            <a:off x="7786710" y="2000240"/>
            <a:ext cx="118427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1" name="Connettore 2 30"/>
          <p:cNvCxnSpPr/>
          <p:nvPr/>
        </p:nvCxnSpPr>
        <p:spPr>
          <a:xfrm>
            <a:off x="6357950" y="1928802"/>
            <a:ext cx="1214446" cy="35719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4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0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04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51" grpId="0"/>
      <p:bldP spid="304160" grpId="0"/>
      <p:bldP spid="304161" grpId="0"/>
      <p:bldP spid="304162" grpId="0"/>
      <p:bldP spid="304169" grpId="0"/>
      <p:bldP spid="24" grpId="0"/>
      <p:bldP spid="25" grpId="0"/>
      <p:bldP spid="26" grpId="0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2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endParaRPr lang="it-IT" sz="1200" b="1">
              <a:solidFill>
                <a:schemeClr val="accent2"/>
              </a:solidFill>
              <a:latin typeface="Arial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it-IT" sz="1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      </a:t>
            </a:r>
            <a:endParaRPr lang="it-IT" sz="120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32773" name="Rectangle 6"/>
          <p:cNvSpPr>
            <a:spLocks noChangeArrowheads="1"/>
          </p:cNvSpPr>
          <p:nvPr/>
        </p:nvSpPr>
        <p:spPr bwMode="auto">
          <a:xfrm>
            <a:off x="468313" y="3644900"/>
            <a:ext cx="8229600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it-IT" sz="1400" b="1">
              <a:latin typeface="Arial" charset="0"/>
            </a:endParaRPr>
          </a:p>
        </p:txBody>
      </p:sp>
      <p:sp>
        <p:nvSpPr>
          <p:cNvPr id="304151" name="Rectangle 23"/>
          <p:cNvSpPr>
            <a:spLocks noChangeArrowheads="1"/>
          </p:cNvSpPr>
          <p:nvPr/>
        </p:nvSpPr>
        <p:spPr bwMode="auto">
          <a:xfrm>
            <a:off x="0" y="3357562"/>
            <a:ext cx="9144000" cy="335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ctr">
              <a:lnSpc>
                <a:spcPct val="125000"/>
              </a:lnSpc>
              <a:spcBef>
                <a:spcPct val="20000"/>
              </a:spcBef>
            </a:pPr>
            <a:r>
              <a:rPr lang="it-IT" sz="1400" b="1" dirty="0">
                <a:latin typeface="Arial" charset="0"/>
              </a:rPr>
              <a:t>Vivono circa </a:t>
            </a:r>
            <a:r>
              <a:rPr lang="it-IT" sz="1400" b="1" dirty="0" smtClean="0">
                <a:latin typeface="Arial" charset="0"/>
              </a:rPr>
              <a:t>10-20 giorni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304160" name="Text Box 32"/>
          <p:cNvSpPr txBox="1">
            <a:spLocks noChangeArrowheads="1"/>
          </p:cNvSpPr>
          <p:nvPr/>
        </p:nvSpPr>
        <p:spPr bwMode="auto">
          <a:xfrm>
            <a:off x="0" y="1138537"/>
            <a:ext cx="9144000" cy="36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ctr">
              <a:lnSpc>
                <a:spcPct val="125000"/>
              </a:lnSpc>
            </a:pPr>
            <a:r>
              <a:rPr lang="it-IT" sz="1400" b="1" dirty="0" smtClean="0">
                <a:latin typeface="Arial" charset="0"/>
              </a:rPr>
              <a:t>Sono detti LEUCOCITI = “cellule bianche”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304161" name="Text Box 33"/>
          <p:cNvSpPr txBox="1">
            <a:spLocks noChangeArrowheads="1"/>
          </p:cNvSpPr>
          <p:nvPr/>
        </p:nvSpPr>
        <p:spPr bwMode="auto">
          <a:xfrm>
            <a:off x="0" y="207167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ctr">
              <a:lnSpc>
                <a:spcPct val="125000"/>
              </a:lnSpc>
            </a:pPr>
            <a:r>
              <a:rPr lang="it-IT" sz="1400" b="1" dirty="0" smtClean="0">
                <a:latin typeface="Arial" charset="0"/>
              </a:rPr>
              <a:t>Hanno dimensione maggiore dei globuli rossi</a:t>
            </a:r>
            <a:endParaRPr lang="it-IT" sz="1400" b="1" dirty="0">
              <a:latin typeface="Arial" charset="0"/>
            </a:endParaRPr>
          </a:p>
          <a:p>
            <a:pPr marL="174625" indent="-174625" algn="ctr">
              <a:lnSpc>
                <a:spcPct val="125000"/>
              </a:lnSpc>
            </a:pPr>
            <a:r>
              <a:rPr lang="it-IT" sz="1400" b="1" dirty="0">
                <a:latin typeface="Arial" charset="0"/>
              </a:rPr>
              <a:t>	</a:t>
            </a:r>
            <a:r>
              <a:rPr lang="it-IT" sz="1400" b="1" dirty="0" smtClean="0">
                <a:latin typeface="Arial" charset="0"/>
              </a:rPr>
              <a:t>(5000 </a:t>
            </a:r>
            <a:r>
              <a:rPr lang="it-IT" sz="1400" b="1" dirty="0">
                <a:latin typeface="Arial" charset="0"/>
              </a:rPr>
              <a:t>per mm</a:t>
            </a:r>
            <a:r>
              <a:rPr lang="it-IT" sz="1400" b="1" baseline="30000" dirty="0">
                <a:latin typeface="Arial" charset="0"/>
              </a:rPr>
              <a:t>3</a:t>
            </a:r>
            <a:r>
              <a:rPr lang="it-IT" sz="1400" b="1" dirty="0" smtClean="0">
                <a:latin typeface="Arial" charset="0"/>
              </a:rPr>
              <a:t>)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304162" name="Text Box 34"/>
          <p:cNvSpPr txBox="1">
            <a:spLocks noChangeArrowheads="1"/>
          </p:cNvSpPr>
          <p:nvPr/>
        </p:nvSpPr>
        <p:spPr bwMode="auto">
          <a:xfrm>
            <a:off x="0" y="642918"/>
            <a:ext cx="9144000" cy="335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ctr">
              <a:lnSpc>
                <a:spcPct val="125000"/>
              </a:lnSpc>
            </a:pPr>
            <a:r>
              <a:rPr lang="it-IT" sz="1400" b="1" dirty="0">
                <a:latin typeface="Arial" charset="0"/>
              </a:rPr>
              <a:t>Sono cellule </a:t>
            </a:r>
            <a:r>
              <a:rPr lang="it-IT" sz="1400" b="1" dirty="0" smtClean="0">
                <a:latin typeface="Arial" charset="0"/>
              </a:rPr>
              <a:t>con nucleo a forma sferica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32782" name="Line 36"/>
          <p:cNvSpPr>
            <a:spLocks noChangeShapeType="1"/>
          </p:cNvSpPr>
          <p:nvPr/>
        </p:nvSpPr>
        <p:spPr bwMode="auto">
          <a:xfrm flipH="1" flipV="1">
            <a:off x="7669213" y="879475"/>
            <a:ext cx="647700" cy="7143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04169" name="Rectangle 41"/>
          <p:cNvSpPr>
            <a:spLocks noChangeArrowheads="1"/>
          </p:cNvSpPr>
          <p:nvPr/>
        </p:nvSpPr>
        <p:spPr bwMode="auto">
          <a:xfrm>
            <a:off x="0" y="3857628"/>
            <a:ext cx="91440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it-IT" sz="1400" b="1" dirty="0" smtClean="0">
                <a:latin typeface="Arial" charset="0"/>
              </a:rPr>
              <a:t>Vengono </a:t>
            </a:r>
            <a:r>
              <a:rPr lang="it-IT" sz="1400" b="1" dirty="0">
                <a:latin typeface="Arial" charset="0"/>
              </a:rPr>
              <a:t>prodotti </a:t>
            </a:r>
            <a:r>
              <a:rPr lang="it-IT" sz="1400" b="1" dirty="0" smtClean="0">
                <a:latin typeface="Arial" charset="0"/>
              </a:rPr>
              <a:t>dal </a:t>
            </a:r>
            <a:r>
              <a:rPr lang="it-IT" sz="1400" b="1" dirty="0">
                <a:latin typeface="Arial" charset="0"/>
              </a:rPr>
              <a:t>midollo osseo rosso contenuto </a:t>
            </a:r>
            <a:r>
              <a:rPr lang="it-IT" sz="1400" b="1" dirty="0" smtClean="0">
                <a:latin typeface="Arial" charset="0"/>
              </a:rPr>
              <a:t>nelle ossa, dalla milza e dai linfonodi 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785786" y="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GLOBULI BIANCHI</a:t>
            </a:r>
            <a:endParaRPr 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4" name="Text Box 32"/>
          <p:cNvSpPr txBox="1">
            <a:spLocks noChangeArrowheads="1"/>
          </p:cNvSpPr>
          <p:nvPr/>
        </p:nvSpPr>
        <p:spPr bwMode="auto">
          <a:xfrm>
            <a:off x="0" y="1593646"/>
            <a:ext cx="9144000" cy="335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ctr">
              <a:lnSpc>
                <a:spcPct val="125000"/>
              </a:lnSpc>
            </a:pPr>
            <a:r>
              <a:rPr lang="it-IT" sz="1400" b="1" dirty="0" smtClean="0">
                <a:latin typeface="Arial" charset="0"/>
              </a:rPr>
              <a:t>Possono deformarsi e attraversare le pareti dei capillari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0" y="2857496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latin typeface="Arial" charset="0"/>
              </a:rPr>
              <a:t>Aumentano di numero durante le infezioni</a:t>
            </a:r>
            <a:endParaRPr lang="it-IT" sz="1400" b="1" dirty="0"/>
          </a:p>
        </p:txBody>
      </p:sp>
      <p:sp>
        <p:nvSpPr>
          <p:cNvPr id="27" name="Rettangolo arrotondato 26"/>
          <p:cNvSpPr/>
          <p:nvPr/>
        </p:nvSpPr>
        <p:spPr>
          <a:xfrm>
            <a:off x="3571868" y="5143512"/>
            <a:ext cx="4786346" cy="1428736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solidFill>
                  <a:schemeClr val="bg1"/>
                </a:solidFill>
              </a:rPr>
              <a:t>FUNZIONE </a:t>
            </a:r>
            <a:r>
              <a:rPr lang="it-IT" sz="2000" b="1" dirty="0" smtClean="0">
                <a:solidFill>
                  <a:schemeClr val="bg1"/>
                </a:solidFill>
              </a:rPr>
              <a:t>difesa organismo da infezioni e microrganismi</a:t>
            </a:r>
            <a:endParaRPr lang="it-IT" sz="2000" b="1" dirty="0">
              <a:solidFill>
                <a:schemeClr val="bg1"/>
              </a:solidFill>
            </a:endParaRPr>
          </a:p>
        </p:txBody>
      </p:sp>
      <p:pic>
        <p:nvPicPr>
          <p:cNvPr id="25602" name="Picture 2" descr="http://www.avisomegna.it/images/g_bianch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4500570"/>
            <a:ext cx="2870754" cy="2214554"/>
          </a:xfrm>
          <a:prstGeom prst="rect">
            <a:avLst/>
          </a:prstGeom>
          <a:noFill/>
        </p:spPr>
      </p:pic>
      <p:pic>
        <p:nvPicPr>
          <p:cNvPr id="25604" name="Picture 4" descr="http://www.deagostiniedicola.it/immagini/20040923173614_0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285728"/>
            <a:ext cx="1619250" cy="1238250"/>
          </a:xfrm>
          <a:prstGeom prst="rect">
            <a:avLst/>
          </a:prstGeom>
          <a:noFill/>
        </p:spPr>
      </p:pic>
      <p:pic>
        <p:nvPicPr>
          <p:cNvPr id="25606" name="Picture 6" descr="http://www.deagostiniedicola.it/immagini/20040923173654_07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000892" y="357166"/>
            <a:ext cx="1619250" cy="1238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04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4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51" grpId="0"/>
      <p:bldP spid="304160" grpId="0"/>
      <p:bldP spid="304161" grpId="0"/>
      <p:bldP spid="304162" grpId="0" autoUpdateAnimBg="0"/>
      <p:bldP spid="304169" grpId="0"/>
      <p:bldP spid="24" grpId="0"/>
      <p:bldP spid="25" grpId="0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80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endParaRPr lang="it-IT" sz="1200" b="1">
              <a:solidFill>
                <a:schemeClr val="accent2"/>
              </a:solidFill>
              <a:latin typeface="Arial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it-IT" sz="1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      </a:t>
            </a:r>
            <a:endParaRPr lang="it-IT" sz="120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306182" name="Rectangle 6"/>
          <p:cNvSpPr>
            <a:spLocks noChangeArrowheads="1"/>
          </p:cNvSpPr>
          <p:nvPr/>
        </p:nvSpPr>
        <p:spPr bwMode="auto">
          <a:xfrm>
            <a:off x="468313" y="3644900"/>
            <a:ext cx="8229600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it-IT" sz="1200">
              <a:latin typeface="Arial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785786" y="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PIASTRINE</a:t>
            </a:r>
            <a:endParaRPr 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Text Box 32"/>
          <p:cNvSpPr txBox="1">
            <a:spLocks noChangeArrowheads="1"/>
          </p:cNvSpPr>
          <p:nvPr/>
        </p:nvSpPr>
        <p:spPr bwMode="auto">
          <a:xfrm>
            <a:off x="0" y="1071546"/>
            <a:ext cx="91440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ctr">
              <a:lnSpc>
                <a:spcPct val="125000"/>
              </a:lnSpc>
            </a:pPr>
            <a:r>
              <a:rPr lang="it-IT" sz="1400" b="1" dirty="0" smtClean="0">
                <a:latin typeface="Arial" charset="0"/>
              </a:rPr>
              <a:t>Sono i corpuscoli del sangue più piccoli</a:t>
            </a:r>
          </a:p>
          <a:p>
            <a:pPr marL="174625" indent="-174625" algn="ctr">
              <a:lnSpc>
                <a:spcPct val="125000"/>
              </a:lnSpc>
            </a:pPr>
            <a:r>
              <a:rPr lang="it-IT" sz="1400" b="1" dirty="0" smtClean="0">
                <a:latin typeface="Arial" charset="0"/>
              </a:rPr>
              <a:t>	(300 000 per mm</a:t>
            </a:r>
            <a:r>
              <a:rPr lang="it-IT" sz="1400" b="1" baseline="30000" dirty="0" smtClean="0">
                <a:latin typeface="Arial" charset="0"/>
              </a:rPr>
              <a:t>3</a:t>
            </a:r>
            <a:r>
              <a:rPr lang="it-IT" sz="1400" b="1" dirty="0" smtClean="0">
                <a:latin typeface="Arial" charset="0"/>
              </a:rPr>
              <a:t>)</a:t>
            </a:r>
          </a:p>
        </p:txBody>
      </p:sp>
      <p:sp>
        <p:nvSpPr>
          <p:cNvPr id="21" name="Text Box 33"/>
          <p:cNvSpPr txBox="1">
            <a:spLocks noChangeArrowheads="1"/>
          </p:cNvSpPr>
          <p:nvPr/>
        </p:nvSpPr>
        <p:spPr bwMode="auto">
          <a:xfrm>
            <a:off x="0" y="2285992"/>
            <a:ext cx="9144000" cy="335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ctr">
              <a:lnSpc>
                <a:spcPct val="125000"/>
              </a:lnSpc>
            </a:pPr>
            <a:r>
              <a:rPr lang="it-IT" sz="1400" b="1" dirty="0" smtClean="0">
                <a:latin typeface="Arial" charset="0"/>
              </a:rPr>
              <a:t>Vivono da 2 a 5 giorni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22" name="Text Box 34"/>
          <p:cNvSpPr txBox="1">
            <a:spLocks noChangeArrowheads="1"/>
          </p:cNvSpPr>
          <p:nvPr/>
        </p:nvSpPr>
        <p:spPr bwMode="auto">
          <a:xfrm>
            <a:off x="0" y="642918"/>
            <a:ext cx="9144000" cy="335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ctr">
              <a:lnSpc>
                <a:spcPct val="125000"/>
              </a:lnSpc>
            </a:pPr>
            <a:r>
              <a:rPr lang="it-IT" sz="1400" b="1" dirty="0">
                <a:latin typeface="Arial" charset="0"/>
              </a:rPr>
              <a:t>Sono </a:t>
            </a:r>
            <a:r>
              <a:rPr lang="it-IT" sz="1400" b="1" dirty="0" smtClean="0">
                <a:latin typeface="Arial" charset="0"/>
              </a:rPr>
              <a:t> frammenti di cellule senza nucleo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24" name="Rectangle 41"/>
          <p:cNvSpPr>
            <a:spLocks noChangeArrowheads="1"/>
          </p:cNvSpPr>
          <p:nvPr/>
        </p:nvSpPr>
        <p:spPr bwMode="auto">
          <a:xfrm>
            <a:off x="142844" y="1852607"/>
            <a:ext cx="91440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it-IT" sz="1400" b="1" dirty="0" smtClean="0">
                <a:latin typeface="Arial" charset="0"/>
              </a:rPr>
              <a:t>Vengono </a:t>
            </a:r>
            <a:r>
              <a:rPr lang="it-IT" sz="1400" b="1" dirty="0">
                <a:latin typeface="Arial" charset="0"/>
              </a:rPr>
              <a:t>prodotti continuamente dal midollo osseo rosso contenuto </a:t>
            </a:r>
            <a:r>
              <a:rPr lang="it-IT" sz="1400" b="1" dirty="0" smtClean="0">
                <a:latin typeface="Arial" charset="0"/>
              </a:rPr>
              <a:t>nelle ossa </a:t>
            </a:r>
            <a:endParaRPr lang="it-IT" sz="1400" b="1" dirty="0">
              <a:latin typeface="Arial" charset="0"/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3571868" y="2928958"/>
            <a:ext cx="4786346" cy="1428736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solidFill>
                  <a:schemeClr val="bg1"/>
                </a:solidFill>
              </a:rPr>
              <a:t>FUNZIONE </a:t>
            </a:r>
            <a:r>
              <a:rPr lang="it-IT" sz="2000" b="1" dirty="0" smtClean="0">
                <a:solidFill>
                  <a:schemeClr val="bg1"/>
                </a:solidFill>
              </a:rPr>
              <a:t>coagulazione sangue</a:t>
            </a:r>
            <a:endParaRPr lang="it-IT" sz="2000" b="1" dirty="0">
              <a:solidFill>
                <a:schemeClr val="bg1"/>
              </a:solidFill>
            </a:endParaRPr>
          </a:p>
        </p:txBody>
      </p:sp>
      <p:pic>
        <p:nvPicPr>
          <p:cNvPr id="21506" name="Picture 2" descr="http://www.avisomegna.it/images/piastrin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86" y="2357430"/>
            <a:ext cx="2705100" cy="2019301"/>
          </a:xfrm>
          <a:prstGeom prst="rect">
            <a:avLst/>
          </a:prstGeom>
          <a:noFill/>
        </p:spPr>
      </p:pic>
      <p:pic>
        <p:nvPicPr>
          <p:cNvPr id="21508" name="Picture 4" descr="http://i1.ytimg.com/vi/PuwTW7J-WGI/hqdefault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929454" y="1"/>
            <a:ext cx="2214546" cy="1660910"/>
          </a:xfrm>
          <a:prstGeom prst="rect">
            <a:avLst/>
          </a:prstGeom>
          <a:noFill/>
        </p:spPr>
      </p:pic>
      <p:sp>
        <p:nvSpPr>
          <p:cNvPr id="29" name="CasellaDiTesto 28"/>
          <p:cNvSpPr txBox="1"/>
          <p:nvPr/>
        </p:nvSpPr>
        <p:spPr>
          <a:xfrm>
            <a:off x="3071834" y="5072074"/>
            <a:ext cx="6000760" cy="13280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Comic Sans MS" pitchFamily="66" charset="0"/>
              </a:rPr>
              <a:t>FERITA </a:t>
            </a:r>
            <a:r>
              <a:rPr lang="it-IT" b="1" dirty="0" smtClean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il flusso deve essere fermato  le piastrine a contatto con l’aria di rompono e liberano una sostanza che crea una rete di filamenti che forma un coagulo  crosta</a:t>
            </a:r>
            <a:endParaRPr lang="it-IT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1510" name="Picture 6" descr="http://www.meteoweb.eu/wp-content/uploads/2013/09/PIASTRINE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4459068"/>
            <a:ext cx="3071802" cy="23989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  <p:bldP spid="25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785786" y="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I VASI SANGUIGNI</a:t>
            </a:r>
            <a:endParaRPr 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6626" name="Picture 2" descr="http://web.tiscali.it/smcroce/Concorso%20Avis/Appcardioc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57356" y="430610"/>
            <a:ext cx="3000396" cy="6427390"/>
          </a:xfrm>
          <a:prstGeom prst="rect">
            <a:avLst/>
          </a:prstGeom>
          <a:noFill/>
        </p:spPr>
      </p:pic>
      <p:sp>
        <p:nvSpPr>
          <p:cNvPr id="6" name="Pentagono 5"/>
          <p:cNvSpPr/>
          <p:nvPr/>
        </p:nvSpPr>
        <p:spPr>
          <a:xfrm>
            <a:off x="-32" y="642918"/>
            <a:ext cx="2214578" cy="571504"/>
          </a:xfrm>
          <a:prstGeom prst="homePlat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/>
              <a:t>VENE</a:t>
            </a:r>
            <a:endParaRPr lang="it-IT" sz="3200" b="1" dirty="0"/>
          </a:p>
        </p:txBody>
      </p:sp>
      <p:sp>
        <p:nvSpPr>
          <p:cNvPr id="9" name="Pentagono 8"/>
          <p:cNvSpPr/>
          <p:nvPr/>
        </p:nvSpPr>
        <p:spPr>
          <a:xfrm>
            <a:off x="-32" y="1285860"/>
            <a:ext cx="2214578" cy="571504"/>
          </a:xfrm>
          <a:prstGeom prst="homePlat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/>
              <a:t>ARTERIE</a:t>
            </a:r>
            <a:endParaRPr lang="it-IT" sz="3200" b="1" dirty="0"/>
          </a:p>
        </p:txBody>
      </p:sp>
      <p:sp>
        <p:nvSpPr>
          <p:cNvPr id="10" name="Pentagono 9"/>
          <p:cNvSpPr/>
          <p:nvPr/>
        </p:nvSpPr>
        <p:spPr>
          <a:xfrm>
            <a:off x="-32" y="1928802"/>
            <a:ext cx="2214578" cy="571504"/>
          </a:xfrm>
          <a:prstGeom prst="homePlate">
            <a:avLst/>
          </a:prstGeom>
          <a:solidFill>
            <a:srgbClr val="FF0000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solidFill>
                  <a:schemeClr val="accent1"/>
                </a:solidFill>
              </a:rPr>
              <a:t>capillari</a:t>
            </a:r>
            <a:endParaRPr lang="it-IT" sz="3200" b="1" dirty="0">
              <a:solidFill>
                <a:schemeClr val="accent1"/>
              </a:solidFill>
            </a:endParaRPr>
          </a:p>
        </p:txBody>
      </p:sp>
      <p:sp>
        <p:nvSpPr>
          <p:cNvPr id="11" name="Nuvola 10"/>
          <p:cNvSpPr/>
          <p:nvPr/>
        </p:nvSpPr>
        <p:spPr>
          <a:xfrm>
            <a:off x="4714876" y="3500438"/>
            <a:ext cx="3786182" cy="2670512"/>
          </a:xfrm>
          <a:prstGeom prst="cloud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Da un'estremità all'altra, i vasi sanguigni si snodano nel corpo umano per circa 100000 kilometri, 2.5 volte il giro della Terra.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12" name="Pentagono 11"/>
          <p:cNvSpPr/>
          <p:nvPr/>
        </p:nvSpPr>
        <p:spPr>
          <a:xfrm>
            <a:off x="4867276" y="1285860"/>
            <a:ext cx="4276724" cy="571504"/>
          </a:xfrm>
          <a:prstGeom prst="homePlat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 smtClean="0"/>
              <a:t>Dal cuore al resto del corpo</a:t>
            </a:r>
          </a:p>
          <a:p>
            <a:pPr algn="ctr"/>
            <a:r>
              <a:rPr lang="it-IT" sz="1600" b="1" dirty="0" smtClean="0"/>
              <a:t>Ricche di OSSIGENO</a:t>
            </a:r>
            <a:endParaRPr lang="it-IT" sz="1600" b="1" dirty="0"/>
          </a:p>
        </p:txBody>
      </p:sp>
      <p:sp>
        <p:nvSpPr>
          <p:cNvPr id="13" name="Pentagono 12"/>
          <p:cNvSpPr/>
          <p:nvPr/>
        </p:nvSpPr>
        <p:spPr>
          <a:xfrm>
            <a:off x="4857752" y="642918"/>
            <a:ext cx="4286248" cy="571504"/>
          </a:xfrm>
          <a:prstGeom prst="homePlat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 smtClean="0"/>
              <a:t>Dal resto del corpo al cuore</a:t>
            </a:r>
          </a:p>
          <a:p>
            <a:pPr algn="ctr"/>
            <a:r>
              <a:rPr lang="it-IT" sz="1600" b="1" dirty="0" smtClean="0"/>
              <a:t>Ricche di ANIDRIDE CARBONICA</a:t>
            </a:r>
            <a:endParaRPr lang="it-IT" sz="1600" b="1" dirty="0"/>
          </a:p>
        </p:txBody>
      </p:sp>
      <p:sp>
        <p:nvSpPr>
          <p:cNvPr id="14" name="Pentagono 13"/>
          <p:cNvSpPr/>
          <p:nvPr/>
        </p:nvSpPr>
        <p:spPr>
          <a:xfrm>
            <a:off x="4857752" y="1928802"/>
            <a:ext cx="4286248" cy="571504"/>
          </a:xfrm>
          <a:prstGeom prst="homePlate">
            <a:avLst/>
          </a:prstGeom>
          <a:solidFill>
            <a:srgbClr val="FF0000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 smtClean="0">
                <a:solidFill>
                  <a:schemeClr val="accent1"/>
                </a:solidFill>
              </a:rPr>
              <a:t>Vasi sottilissimi</a:t>
            </a:r>
          </a:p>
          <a:p>
            <a:pPr algn="ctr"/>
            <a:r>
              <a:rPr lang="it-IT" sz="1600" b="1" dirty="0" smtClean="0">
                <a:solidFill>
                  <a:schemeClr val="accent1"/>
                </a:solidFill>
              </a:rPr>
              <a:t>Formano una rete che raggiunge ogni cellula </a:t>
            </a:r>
            <a:endParaRPr lang="it-IT" sz="1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53" name="Picture 25" descr="Gruppi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2500306"/>
            <a:ext cx="185738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7354" name="Picture 26" descr="Gruppi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9124" y="2500305"/>
            <a:ext cx="1714512" cy="1711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7355" name="Picture 27" descr="Gruppi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5984" y="2500306"/>
            <a:ext cx="199497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7356" name="Picture 28" descr="Gruppi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86512" y="2500306"/>
            <a:ext cx="221398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6" name="Text Box 30"/>
          <p:cNvSpPr txBox="1">
            <a:spLocks noChangeArrowheads="1"/>
          </p:cNvSpPr>
          <p:nvPr/>
        </p:nvSpPr>
        <p:spPr bwMode="auto">
          <a:xfrm>
            <a:off x="8748713" y="655955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785786" y="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GRUPPI SANGUIGNI</a:t>
            </a:r>
            <a:endParaRPr 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0" y="714356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/>
              <a:t>Il </a:t>
            </a:r>
            <a:r>
              <a:rPr lang="it-IT" b="1" dirty="0" smtClean="0"/>
              <a:t>gruppo sanguigno</a:t>
            </a:r>
            <a:r>
              <a:rPr lang="it-IT" dirty="0" smtClean="0"/>
              <a:t> è una delle numerose caratteristiche di un individuo e viene classificato tramite la presenza o l'assenza di antigeni (una particolare sostanza) sulla superficie dei globuli rossi. </a:t>
            </a:r>
            <a:endParaRPr lang="it-IT" dirty="0"/>
          </a:p>
        </p:txBody>
      </p:sp>
      <p:sp>
        <p:nvSpPr>
          <p:cNvPr id="17" name="Rettangolo 16"/>
          <p:cNvSpPr/>
          <p:nvPr/>
        </p:nvSpPr>
        <p:spPr>
          <a:xfrm>
            <a:off x="0" y="164305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/>
              <a:t>ll gruppo sanguigno è geneticamente determinato alla nascita e presenta contributi da entrambi i genitori.</a:t>
            </a:r>
            <a:endParaRPr lang="it-IT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85720" y="4319620"/>
            <a:ext cx="4985562" cy="2538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 descr="Macaque India 3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429256" y="4643446"/>
            <a:ext cx="1428760" cy="1765947"/>
          </a:xfrm>
          <a:prstGeom prst="rect">
            <a:avLst/>
          </a:prstGeom>
          <a:noFill/>
        </p:spPr>
      </p:pic>
      <p:sp>
        <p:nvSpPr>
          <p:cNvPr id="19" name="Rettangolo arrotondato 18"/>
          <p:cNvSpPr/>
          <p:nvPr/>
        </p:nvSpPr>
        <p:spPr>
          <a:xfrm>
            <a:off x="6929454" y="4500570"/>
            <a:ext cx="2214546" cy="2000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Un altro fattore (detto Rhesus) determina se il gruppo è 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</a:rPr>
              <a:t>POSITIVO +  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</a:rPr>
              <a:t>NEGATIVO -</a:t>
            </a:r>
            <a:endParaRPr lang="it-IT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erboristeriarcobaleno.com/images/lavagn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04479" y="857232"/>
            <a:ext cx="5925041" cy="5643602"/>
          </a:xfrm>
          <a:prstGeom prst="rect">
            <a:avLst/>
          </a:prstGeom>
          <a:noFill/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it-IT" sz="2000" b="1" dirty="0" smtClean="0">
                <a:solidFill>
                  <a:srgbClr val="FFFF00"/>
                </a:solidFill>
                <a:latin typeface="Arial" charset="0"/>
              </a:rPr>
              <a:t>Quando </a:t>
            </a:r>
            <a:r>
              <a:rPr lang="it-IT" sz="2000" b="1" dirty="0">
                <a:solidFill>
                  <a:srgbClr val="FFFF00"/>
                </a:solidFill>
                <a:latin typeface="Arial" charset="0"/>
              </a:rPr>
              <a:t>perdo molto sangue, per una operazione o per una ferita grave,  possono ricevere i sangue da chiunque (“trasfusione”)?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429520" y="2214554"/>
            <a:ext cx="1496730" cy="3022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4" name="Picture 6" descr="http://www.lettera43.it/wp-content/uploads/2013/11/trasfusione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1428736"/>
            <a:ext cx="1714512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785786" y="0"/>
            <a:ext cx="750099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 smtClean="0">
                <a:solidFill>
                  <a:srgbClr val="FF0000"/>
                </a:solidFill>
                <a:latin typeface="Comic Sans MS" pitchFamily="66" charset="0"/>
              </a:rPr>
              <a:t>Associazione Volontari Italiani Sangue</a:t>
            </a:r>
          </a:p>
          <a:p>
            <a:pPr algn="r"/>
            <a:endParaRPr 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714744" y="5473005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Il sangue non è riproducibile in laboratorio ma è indispensabile alla vita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0" y="714356"/>
            <a:ext cx="9144000" cy="102155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dirty="0" smtClean="0"/>
              <a:t>L'Avis è un'</a:t>
            </a:r>
            <a:r>
              <a:rPr lang="it-IT" b="1" dirty="0" smtClean="0"/>
              <a:t>Associazione di volontariato</a:t>
            </a:r>
            <a:r>
              <a:rPr lang="it-IT" dirty="0" smtClean="0"/>
              <a:t> (iscritta nell'apposito Registro Regionale e disciplinata dalla Legge 266/91) costituita tra coloro che donano </a:t>
            </a:r>
            <a:r>
              <a:rPr lang="it-IT" b="1" dirty="0" smtClean="0"/>
              <a:t>volontariamente</a:t>
            </a:r>
            <a:r>
              <a:rPr lang="it-IT" dirty="0" smtClean="0"/>
              <a:t>, gratuitamente, periodicamente e anonimamente il proprio sangue.</a:t>
            </a:r>
            <a:endParaRPr lang="it-IT" dirty="0"/>
          </a:p>
        </p:txBody>
      </p:sp>
      <p:pic>
        <p:nvPicPr>
          <p:cNvPr id="23554" name="Picture 2" descr="Manifesto della Giornata Mondiale del Donatore di Sangue 201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2385404"/>
            <a:ext cx="3214678" cy="4472595"/>
          </a:xfrm>
          <a:prstGeom prst="rect">
            <a:avLst/>
          </a:prstGeom>
          <a:noFill/>
        </p:spPr>
      </p:pic>
      <p:pic>
        <p:nvPicPr>
          <p:cNvPr id="23556" name="Picture 4" descr="http://www.saveriotommasi.it/blog/offri-la-vita/pic/offri-la-vit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6248" y="2071678"/>
            <a:ext cx="3429024" cy="3256133"/>
          </a:xfrm>
          <a:prstGeom prst="rect">
            <a:avLst/>
          </a:prstGeom>
          <a:noFill/>
        </p:spPr>
      </p:pic>
      <p:pic>
        <p:nvPicPr>
          <p:cNvPr id="9" name="Picture 4" descr="http://www.avismontopoli.it/images/AVIS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85918" y="0"/>
            <a:ext cx="2071702" cy="6068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556</Words>
  <Application>Microsoft Office PowerPoint</Application>
  <PresentationFormat>Presentazione su schermo (4:3)</PresentationFormat>
  <Paragraphs>85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Natasha Crepaldi</dc:creator>
  <cp:lastModifiedBy>Natasha Crepaldi</cp:lastModifiedBy>
  <cp:revision>42</cp:revision>
  <dcterms:created xsi:type="dcterms:W3CDTF">2014-05-01T17:18:03Z</dcterms:created>
  <dcterms:modified xsi:type="dcterms:W3CDTF">2014-05-01T20:11:16Z</dcterms:modified>
</cp:coreProperties>
</file>