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2" d="100"/>
          <a:sy n="72" d="100"/>
        </p:scale>
        <p:origin x="-546"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10" name="Triangolo rettangolo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olo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it-IT" smtClean="0"/>
              <a:t>Fare clic per modificare lo stile del titolo</a:t>
            </a:r>
            <a:endParaRPr kumimoji="0" lang="en-US"/>
          </a:p>
        </p:txBody>
      </p:sp>
      <p:sp>
        <p:nvSpPr>
          <p:cNvPr id="17" name="Sottotitolo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it-IT" smtClean="0"/>
              <a:t>Fare clic per modificare lo stile del sottotitolo dello schema</a:t>
            </a:r>
            <a:endParaRPr kumimoji="0" lang="en-US"/>
          </a:p>
        </p:txBody>
      </p:sp>
      <p:grpSp>
        <p:nvGrpSpPr>
          <p:cNvPr id="2" name="Gruppo 1"/>
          <p:cNvGrpSpPr/>
          <p:nvPr/>
        </p:nvGrpSpPr>
        <p:grpSpPr>
          <a:xfrm>
            <a:off x="-3765" y="4953000"/>
            <a:ext cx="9147765" cy="1912088"/>
            <a:chOff x="-3765" y="4832896"/>
            <a:chExt cx="9147765" cy="2032192"/>
          </a:xfrm>
        </p:grpSpPr>
        <p:sp>
          <p:nvSpPr>
            <p:cNvPr id="7" name="Figura a mano libera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igura a mano libera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igura a mano libera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Connettore 1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Segnaposto data 29"/>
          <p:cNvSpPr>
            <a:spLocks noGrp="1"/>
          </p:cNvSpPr>
          <p:nvPr>
            <p:ph type="dt" sz="half" idx="10"/>
          </p:nvPr>
        </p:nvSpPr>
        <p:spPr/>
        <p:txBody>
          <a:bodyPr/>
          <a:lstStyle>
            <a:lvl1pPr>
              <a:defRPr>
                <a:solidFill>
                  <a:srgbClr val="FFFFFF"/>
                </a:solidFill>
              </a:defRPr>
            </a:lvl1pPr>
            <a:extLst/>
          </a:lstStyle>
          <a:p>
            <a:fld id="{544213AF-26F6-41FA-8D85-E2C5388D6E58}" type="datetimeFigureOut">
              <a:rPr lang="en-US" smtClean="0"/>
              <a:pPr/>
              <a:t>2/19/2014</a:t>
            </a:fld>
            <a:endParaRPr lang="en-US" dirty="0">
              <a:solidFill>
                <a:srgbClr val="FFFFFF"/>
              </a:solidFill>
            </a:endParaRPr>
          </a:p>
        </p:txBody>
      </p:sp>
      <p:sp>
        <p:nvSpPr>
          <p:cNvPr id="19" name="Segnaposto piè di pagina 18"/>
          <p:cNvSpPr>
            <a:spLocks noGrp="1"/>
          </p:cNvSpPr>
          <p:nvPr>
            <p:ph type="ftr" sz="quarter" idx="11"/>
          </p:nvPr>
        </p:nvSpPr>
        <p:spPr/>
        <p:txBody>
          <a:bodyPr/>
          <a:lstStyle>
            <a:lvl1pPr>
              <a:defRPr>
                <a:solidFill>
                  <a:schemeClr val="accent1">
                    <a:tint val="20000"/>
                  </a:schemeClr>
                </a:solidFill>
              </a:defRPr>
            </a:lvl1pPr>
            <a:extLst/>
          </a:lstStyle>
          <a:p>
            <a:endParaRPr kumimoji="0" lang="en-US">
              <a:solidFill>
                <a:schemeClr val="accent1">
                  <a:tint val="20000"/>
                </a:schemeClr>
              </a:solidFill>
            </a:endParaRPr>
          </a:p>
        </p:txBody>
      </p:sp>
      <p:sp>
        <p:nvSpPr>
          <p:cNvPr id="27" name="Segnaposto numero diapositiva 26"/>
          <p:cNvSpPr>
            <a:spLocks noGrp="1"/>
          </p:cNvSpPr>
          <p:nvPr>
            <p:ph type="sldNum" sz="quarter" idx="12"/>
          </p:nvPr>
        </p:nvSpPr>
        <p:spPr/>
        <p:txBody>
          <a:bodyPr/>
          <a:lstStyle>
            <a:lvl1pPr>
              <a:defRPr>
                <a:solidFill>
                  <a:srgbClr val="FFFFFF"/>
                </a:solidFill>
              </a:defRPr>
            </a:lvl1pPr>
            <a:extLst/>
          </a:lstStyle>
          <a:p>
            <a:fld id="{D5BBC35B-A44B-4119-B8DA-DE9E3DFADA20}" type="slidenum">
              <a:rPr kumimoji="0" lang="en-US" smtClean="0"/>
              <a:pPr/>
              <a:t>‹N›</a:t>
            </a:fld>
            <a:endParaRPr kumimoji="0" lang="en-US" dirty="0">
              <a:solidFill>
                <a:srgbClr val="FFFFFF"/>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lstStyle>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extLst/>
          </a:lstStyle>
          <a:p>
            <a:fld id="{544213AF-26F6-41FA-8D85-E2C5388D6E58}" type="datetimeFigureOut">
              <a:rPr lang="en-US" smtClean="0"/>
              <a:pPr/>
              <a:t>2/19/2014</a:t>
            </a:fld>
            <a:endParaRPr lang="en-US"/>
          </a:p>
        </p:txBody>
      </p:sp>
      <p:sp>
        <p:nvSpPr>
          <p:cNvPr id="5" name="Segnaposto piè di pagina 4"/>
          <p:cNvSpPr>
            <a:spLocks noGrp="1"/>
          </p:cNvSpPr>
          <p:nvPr>
            <p:ph type="ftr" sz="quarter" idx="11"/>
          </p:nvPr>
        </p:nvSpPr>
        <p:spPr/>
        <p:txBody>
          <a:bodyPr/>
          <a:lstStyle>
            <a:extLst/>
          </a:lstStyle>
          <a:p>
            <a:endParaRPr kumimoji="0" lang="en-US"/>
          </a:p>
        </p:txBody>
      </p:sp>
      <p:sp>
        <p:nvSpPr>
          <p:cNvPr id="6" name="Segnaposto numero diapositiva 5"/>
          <p:cNvSpPr>
            <a:spLocks noGrp="1"/>
          </p:cNvSpPr>
          <p:nvPr>
            <p:ph type="sldNum" sz="quarter" idx="12"/>
          </p:nvPr>
        </p:nvSpPr>
        <p:spPr/>
        <p:txBody>
          <a:bodyPr/>
          <a:lstStyle>
            <a:extLst/>
          </a:lstStyle>
          <a:p>
            <a:fld id="{D5BBC35B-A44B-4119-B8DA-DE9E3DFADA20}" type="slidenum">
              <a:rPr kumimoji="0" lang="en-US" smtClean="0"/>
              <a:pPr/>
              <a:t>‹N›</a:t>
            </a:fld>
            <a:endParaRPr kumimoji="0" lang="en-US"/>
          </a:p>
        </p:txBody>
      </p:sp>
      <p:sp>
        <p:nvSpPr>
          <p:cNvPr id="7" name="Titolo 6"/>
          <p:cNvSpPr>
            <a:spLocks noGrp="1"/>
          </p:cNvSpPr>
          <p:nvPr>
            <p:ph type="title"/>
          </p:nvPr>
        </p:nvSpPr>
        <p:spPr/>
        <p:txBody>
          <a:bodyPr rtlCol="0"/>
          <a:lstStyle>
            <a:extLst/>
          </a:lstStyle>
          <a:p>
            <a:r>
              <a:rPr kumimoji="0" lang="it-IT" smtClean="0"/>
              <a:t>Fare clic per modificare lo stile del titolo</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bg>
      <p:bgRef idx="1002">
        <a:schemeClr val="bg1"/>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p:txBody>
          <a:bodyPr/>
          <a:lstStyle>
            <a:extLst/>
          </a:lstStyle>
          <a:p>
            <a:fld id="{544213AF-26F6-41FA-8D85-E2C5388D6E58}" type="datetimeFigureOut">
              <a:rPr lang="en-US" smtClean="0"/>
              <a:pPr/>
              <a:t>2/19/2014</a:t>
            </a:fld>
            <a:endParaRPr lang="en-US"/>
          </a:p>
        </p:txBody>
      </p:sp>
      <p:sp>
        <p:nvSpPr>
          <p:cNvPr id="5" name="Segnaposto piè di pagina 4"/>
          <p:cNvSpPr>
            <a:spLocks noGrp="1"/>
          </p:cNvSpPr>
          <p:nvPr>
            <p:ph type="ftr" sz="quarter" idx="11"/>
          </p:nvPr>
        </p:nvSpPr>
        <p:spPr/>
        <p:txBody>
          <a:bodyPr/>
          <a:lstStyle>
            <a:extLst/>
          </a:lstStyle>
          <a:p>
            <a:endParaRPr kumimoji="0" lang="en-US"/>
          </a:p>
        </p:txBody>
      </p:sp>
      <p:sp>
        <p:nvSpPr>
          <p:cNvPr id="6" name="Segnaposto numero diapositiva 5"/>
          <p:cNvSpPr>
            <a:spLocks noGrp="1"/>
          </p:cNvSpPr>
          <p:nvPr>
            <p:ph type="sldNum" sz="quarter" idx="12"/>
          </p:nvPr>
        </p:nvSpPr>
        <p:spPr/>
        <p:txBody>
          <a:bodyPr/>
          <a:lstStyle>
            <a:extLst/>
          </a:lstStyle>
          <a:p>
            <a:fld id="{D5BBC35B-A44B-4119-B8DA-DE9E3DFADA20}" type="slidenum">
              <a:rPr kumimoji="0" lang="en-US" smtClean="0"/>
              <a:pPr/>
              <a:t>‹N›</a:t>
            </a:fld>
            <a:endParaRPr kumimoji="0" lang="en-US"/>
          </a:p>
        </p:txBody>
      </p:sp>
      <p:sp>
        <p:nvSpPr>
          <p:cNvPr id="7" name="Gallone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Gallone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bg>
      <p:bgRef idx="1002">
        <a:schemeClr val="bg1"/>
      </p:bgRef>
    </p:bg>
    <p:spTree>
      <p:nvGrpSpPr>
        <p:cNvPr id="1" name=""/>
        <p:cNvGrpSpPr/>
        <p:nvPr/>
      </p:nvGrpSpPr>
      <p:grpSpPr>
        <a:xfrm>
          <a:off x="0" y="0"/>
          <a:ext cx="0" cy="0"/>
          <a:chOff x="0" y="0"/>
          <a:chExt cx="0" cy="0"/>
        </a:xfrm>
      </p:grpSpPr>
      <p:sp>
        <p:nvSpPr>
          <p:cNvPr id="3" name="Segnaposto contenuto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contenuto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extLst/>
          </a:lstStyle>
          <a:p>
            <a:fld id="{544213AF-26F6-41FA-8D85-E2C5388D6E58}" type="datetimeFigureOut">
              <a:rPr lang="en-US" smtClean="0"/>
              <a:pPr/>
              <a:t>2/19/2014</a:t>
            </a:fld>
            <a:endParaRPr lang="en-US"/>
          </a:p>
        </p:txBody>
      </p:sp>
      <p:sp>
        <p:nvSpPr>
          <p:cNvPr id="6" name="Segnaposto piè di pagina 5"/>
          <p:cNvSpPr>
            <a:spLocks noGrp="1"/>
          </p:cNvSpPr>
          <p:nvPr>
            <p:ph type="ftr" sz="quarter" idx="11"/>
          </p:nvPr>
        </p:nvSpPr>
        <p:spPr/>
        <p:txBody>
          <a:bodyPr/>
          <a:lstStyle>
            <a:extLst/>
          </a:lstStyle>
          <a:p>
            <a:endParaRPr kumimoji="0" lang="en-US"/>
          </a:p>
        </p:txBody>
      </p:sp>
      <p:sp>
        <p:nvSpPr>
          <p:cNvPr id="7" name="Segnaposto numero diapositiva 6"/>
          <p:cNvSpPr>
            <a:spLocks noGrp="1"/>
          </p:cNvSpPr>
          <p:nvPr>
            <p:ph type="sldNum" sz="quarter" idx="12"/>
          </p:nvPr>
        </p:nvSpPr>
        <p:spPr/>
        <p:txBody>
          <a:bodyPr/>
          <a:lstStyle>
            <a:extLst/>
          </a:lstStyle>
          <a:p>
            <a:fld id="{D5BBC35B-A44B-4119-B8DA-DE9E3DFADA20}" type="slidenum">
              <a:rPr kumimoji="0" lang="en-US" smtClean="0"/>
              <a:pPr/>
              <a:t>‹N›</a:t>
            </a:fld>
            <a:endParaRPr kumimoji="0" lang="en-US"/>
          </a:p>
        </p:txBody>
      </p:sp>
      <p:sp>
        <p:nvSpPr>
          <p:cNvPr id="8" name="Titolo 7"/>
          <p:cNvSpPr>
            <a:spLocks noGrp="1"/>
          </p:cNvSpPr>
          <p:nvPr>
            <p:ph type="title"/>
          </p:nvPr>
        </p:nvSpPr>
        <p:spPr/>
        <p:txBody>
          <a:bodyPr rtlCol="0"/>
          <a:lstStyle>
            <a:extLst/>
          </a:lstStyle>
          <a:p>
            <a:r>
              <a:rPr kumimoji="0" lang="it-IT" smtClean="0"/>
              <a:t>Fare clic per modificare lo stile del titolo</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nfronto">
    <p:bg>
      <p:bgRef idx="1003">
        <a:schemeClr val="bg1"/>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8229600" cy="1143000"/>
          </a:xfrm>
        </p:spPr>
        <p:txBody>
          <a:bodyPr anchor="ctr"/>
          <a:lstStyle>
            <a:lvl1pPr>
              <a:defRPr/>
            </a:lvl1pPr>
            <a:extLst/>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it-IT" smtClean="0"/>
              <a:t>Fare clic per modificare stili del testo dello schema</a:t>
            </a:r>
          </a:p>
        </p:txBody>
      </p:sp>
      <p:sp>
        <p:nvSpPr>
          <p:cNvPr id="5" name="Segnaposto contenuto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6" name="Segnaposto contenuto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0"/>
          </p:nvPr>
        </p:nvSpPr>
        <p:spPr/>
        <p:txBody>
          <a:bodyPr/>
          <a:lstStyle>
            <a:extLst/>
          </a:lstStyle>
          <a:p>
            <a:fld id="{544213AF-26F6-41FA-8D85-E2C5388D6E58}" type="datetimeFigureOut">
              <a:rPr lang="en-US" smtClean="0"/>
              <a:pPr/>
              <a:t>2/19/2014</a:t>
            </a:fld>
            <a:endParaRPr lang="en-US"/>
          </a:p>
        </p:txBody>
      </p:sp>
      <p:sp>
        <p:nvSpPr>
          <p:cNvPr id="8" name="Segnaposto piè di pagina 7"/>
          <p:cNvSpPr>
            <a:spLocks noGrp="1"/>
          </p:cNvSpPr>
          <p:nvPr>
            <p:ph type="ftr" sz="quarter" idx="11"/>
          </p:nvPr>
        </p:nvSpPr>
        <p:spPr/>
        <p:txBody>
          <a:bodyPr/>
          <a:lstStyle>
            <a:extLst/>
          </a:lstStyle>
          <a:p>
            <a:endParaRPr kumimoji="0" lang="en-US"/>
          </a:p>
        </p:txBody>
      </p:sp>
      <p:sp>
        <p:nvSpPr>
          <p:cNvPr id="9" name="Segnaposto numero diapositiva 8"/>
          <p:cNvSpPr>
            <a:spLocks noGrp="1"/>
          </p:cNvSpPr>
          <p:nvPr>
            <p:ph type="sldNum" sz="quarter" idx="12"/>
          </p:nvPr>
        </p:nvSpPr>
        <p:spPr/>
        <p:txBody>
          <a:bodyPr/>
          <a:lstStyle>
            <a:extLst/>
          </a:lstStyle>
          <a:p>
            <a:fld id="{D5BBC35B-A44B-4119-B8DA-DE9E3DFADA20}" type="slidenum">
              <a:rPr kumimoji="0" lang="en-US" smtClean="0"/>
              <a:pPr/>
              <a:t>‹N›</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bg>
      <p:bgRef idx="1002">
        <a:schemeClr val="bg1"/>
      </p:bgRef>
    </p:bg>
    <p:spTree>
      <p:nvGrpSpPr>
        <p:cNvPr id="1" name=""/>
        <p:cNvGrpSpPr/>
        <p:nvPr/>
      </p:nvGrpSpPr>
      <p:grpSpPr>
        <a:xfrm>
          <a:off x="0" y="0"/>
          <a:ext cx="0" cy="0"/>
          <a:chOff x="0" y="0"/>
          <a:chExt cx="0" cy="0"/>
        </a:xfrm>
      </p:grpSpPr>
      <p:sp>
        <p:nvSpPr>
          <p:cNvPr id="3" name="Segnaposto data 2"/>
          <p:cNvSpPr>
            <a:spLocks noGrp="1"/>
          </p:cNvSpPr>
          <p:nvPr>
            <p:ph type="dt" sz="half" idx="10"/>
          </p:nvPr>
        </p:nvSpPr>
        <p:spPr/>
        <p:txBody>
          <a:bodyPr/>
          <a:lstStyle>
            <a:extLst/>
          </a:lstStyle>
          <a:p>
            <a:fld id="{544213AF-26F6-41FA-8D85-E2C5388D6E58}" type="datetimeFigureOut">
              <a:rPr lang="en-US" smtClean="0"/>
              <a:pPr/>
              <a:t>2/19/2014</a:t>
            </a:fld>
            <a:endParaRPr lang="en-US"/>
          </a:p>
        </p:txBody>
      </p:sp>
      <p:sp>
        <p:nvSpPr>
          <p:cNvPr id="4" name="Segnaposto piè di pagina 3"/>
          <p:cNvSpPr>
            <a:spLocks noGrp="1"/>
          </p:cNvSpPr>
          <p:nvPr>
            <p:ph type="ftr" sz="quarter" idx="11"/>
          </p:nvPr>
        </p:nvSpPr>
        <p:spPr/>
        <p:txBody>
          <a:bodyPr/>
          <a:lstStyle>
            <a:extLst/>
          </a:lstStyle>
          <a:p>
            <a:endParaRPr kumimoji="0" lang="en-US"/>
          </a:p>
        </p:txBody>
      </p:sp>
      <p:sp>
        <p:nvSpPr>
          <p:cNvPr id="5" name="Segnaposto numero diapositiva 4"/>
          <p:cNvSpPr>
            <a:spLocks noGrp="1"/>
          </p:cNvSpPr>
          <p:nvPr>
            <p:ph type="sldNum" sz="quarter" idx="12"/>
          </p:nvPr>
        </p:nvSpPr>
        <p:spPr/>
        <p:txBody>
          <a:bodyPr/>
          <a:lstStyle>
            <a:extLst/>
          </a:lstStyle>
          <a:p>
            <a:fld id="{D5BBC35B-A44B-4119-B8DA-DE9E3DFADA20}" type="slidenum">
              <a:rPr kumimoji="0" lang="en-US" smtClean="0"/>
              <a:pPr/>
              <a:t>‹N›</a:t>
            </a:fld>
            <a:endParaRPr kumimoji="0" lang="en-US"/>
          </a:p>
        </p:txBody>
      </p:sp>
      <p:sp>
        <p:nvSpPr>
          <p:cNvPr id="6" name="Titolo 5"/>
          <p:cNvSpPr>
            <a:spLocks noGrp="1"/>
          </p:cNvSpPr>
          <p:nvPr>
            <p:ph type="title"/>
          </p:nvPr>
        </p:nvSpPr>
        <p:spPr/>
        <p:txBody>
          <a:bodyPr rtlCol="0"/>
          <a:lstStyle>
            <a:extLst/>
          </a:lstStyle>
          <a:p>
            <a:r>
              <a:rPr kumimoji="0" lang="it-IT" smtClean="0"/>
              <a:t>Fare clic per modificare lo stile del titolo</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extLst/>
          </a:lstStyle>
          <a:p>
            <a:fld id="{544213AF-26F6-41FA-8D85-E2C5388D6E58}" type="datetimeFigureOut">
              <a:rPr lang="en-US" smtClean="0"/>
              <a:pPr/>
              <a:t>2/19/2014</a:t>
            </a:fld>
            <a:endParaRPr lang="en-US"/>
          </a:p>
        </p:txBody>
      </p:sp>
      <p:sp>
        <p:nvSpPr>
          <p:cNvPr id="3" name="Segnaposto piè di pagina 2"/>
          <p:cNvSpPr>
            <a:spLocks noGrp="1"/>
          </p:cNvSpPr>
          <p:nvPr>
            <p:ph type="ftr" sz="quarter" idx="11"/>
          </p:nvPr>
        </p:nvSpPr>
        <p:spPr/>
        <p:txBody>
          <a:bodyPr/>
          <a:lstStyle>
            <a:extLst/>
          </a:lstStyle>
          <a:p>
            <a:endParaRPr kumimoji="0" lang="en-US"/>
          </a:p>
        </p:txBody>
      </p:sp>
      <p:sp>
        <p:nvSpPr>
          <p:cNvPr id="4" name="Segnaposto numero diapositiva 3"/>
          <p:cNvSpPr>
            <a:spLocks noGrp="1"/>
          </p:cNvSpPr>
          <p:nvPr>
            <p:ph type="sldNum" sz="quarter" idx="12"/>
          </p:nvPr>
        </p:nvSpPr>
        <p:spPr/>
        <p:txBody>
          <a:bodyPr/>
          <a:lstStyle>
            <a:extLst/>
          </a:lstStyle>
          <a:p>
            <a:fld id="{D5BBC35B-A44B-4119-B8DA-DE9E3DFADA20}" type="slidenum">
              <a:rPr kumimoji="0" lang="en-US" smtClean="0"/>
              <a:pPr/>
              <a:t>‹N›</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bg>
      <p:bgRef idx="1003">
        <a:schemeClr val="bg1"/>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it-IT" smtClean="0"/>
              <a:t>Fare clic per modificare stili del testo dello schema</a:t>
            </a:r>
          </a:p>
        </p:txBody>
      </p:sp>
      <p:sp>
        <p:nvSpPr>
          <p:cNvPr id="4" name="Segnaposto contenuto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a:xfrm>
            <a:off x="6727032" y="6407944"/>
            <a:ext cx="1920240" cy="365760"/>
          </a:xfrm>
        </p:spPr>
        <p:txBody>
          <a:bodyPr/>
          <a:lstStyle>
            <a:extLst/>
          </a:lstStyle>
          <a:p>
            <a:fld id="{544213AF-26F6-41FA-8D85-E2C5388D6E58}" type="datetimeFigureOut">
              <a:rPr lang="en-US" smtClean="0"/>
              <a:pPr/>
              <a:t>2/19/2014</a:t>
            </a:fld>
            <a:endParaRPr lang="en-US"/>
          </a:p>
        </p:txBody>
      </p:sp>
      <p:sp>
        <p:nvSpPr>
          <p:cNvPr id="6" name="Segnaposto piè di pagina 5"/>
          <p:cNvSpPr>
            <a:spLocks noGrp="1"/>
          </p:cNvSpPr>
          <p:nvPr>
            <p:ph type="ftr" sz="quarter" idx="11"/>
          </p:nvPr>
        </p:nvSpPr>
        <p:spPr/>
        <p:txBody>
          <a:bodyPr/>
          <a:lstStyle>
            <a:extLst/>
          </a:lstStyle>
          <a:p>
            <a:endParaRPr kumimoji="0" lang="en-US"/>
          </a:p>
        </p:txBody>
      </p:sp>
      <p:sp>
        <p:nvSpPr>
          <p:cNvPr id="7" name="Segnaposto numero diapositiva 6"/>
          <p:cNvSpPr>
            <a:spLocks noGrp="1"/>
          </p:cNvSpPr>
          <p:nvPr>
            <p:ph type="sldNum" sz="quarter" idx="12"/>
          </p:nvPr>
        </p:nvSpPr>
        <p:spPr/>
        <p:txBody>
          <a:bodyPr/>
          <a:lstStyle>
            <a:extLst/>
          </a:lstStyle>
          <a:p>
            <a:fld id="{D5BBC35B-A44B-4119-B8DA-DE9E3DFADA20}" type="slidenum">
              <a:rPr kumimoji="0" lang="en-US" smtClean="0"/>
              <a:pPr/>
              <a:t>‹N›</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bg>
      <p:bgRef idx="1002">
        <a:schemeClr val="bg1"/>
      </p:bgRef>
    </p:bg>
    <p:spTree>
      <p:nvGrpSpPr>
        <p:cNvPr id="1" name=""/>
        <p:cNvGrpSpPr/>
        <p:nvPr/>
      </p:nvGrpSpPr>
      <p:grpSpPr>
        <a:xfrm>
          <a:off x="0" y="0"/>
          <a:ext cx="0" cy="0"/>
          <a:chOff x="0" y="0"/>
          <a:chExt cx="0" cy="0"/>
        </a:xfrm>
      </p:grpSpPr>
      <p:sp>
        <p:nvSpPr>
          <p:cNvPr id="4" name="Segnaposto testo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it-IT" smtClean="0"/>
              <a:t>Fare clic per modificare stili del testo dello schema</a:t>
            </a:r>
          </a:p>
        </p:txBody>
      </p:sp>
      <p:sp>
        <p:nvSpPr>
          <p:cNvPr id="3" name="Segnaposto immagine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it-IT" smtClean="0"/>
              <a:t>Fare clic sull'icona per inserire un'immagine</a:t>
            </a:r>
            <a:endParaRPr kumimoji="0" lang="en-US" dirty="0"/>
          </a:p>
        </p:txBody>
      </p:sp>
      <p:sp>
        <p:nvSpPr>
          <p:cNvPr id="5" name="Segnaposto data 4"/>
          <p:cNvSpPr>
            <a:spLocks noGrp="1"/>
          </p:cNvSpPr>
          <p:nvPr>
            <p:ph type="dt" sz="half" idx="10"/>
          </p:nvPr>
        </p:nvSpPr>
        <p:spPr/>
        <p:txBody>
          <a:bodyPr/>
          <a:lstStyle>
            <a:lvl1pPr>
              <a:defRPr>
                <a:solidFill>
                  <a:schemeClr val="tx1"/>
                </a:solidFill>
              </a:defRPr>
            </a:lvl1pPr>
            <a:extLst/>
          </a:lstStyle>
          <a:p>
            <a:fld id="{544213AF-26F6-41FA-8D85-E2C5388D6E58}" type="datetimeFigureOut">
              <a:rPr lang="en-US" smtClean="0"/>
              <a:pPr/>
              <a:t>2/19/2014</a:t>
            </a:fld>
            <a:endParaRPr lang="en-US">
              <a:solidFill>
                <a:schemeClr val="tx1"/>
              </a:solidFill>
            </a:endParaRPr>
          </a:p>
        </p:txBody>
      </p:sp>
      <p:sp>
        <p:nvSpPr>
          <p:cNvPr id="6" name="Segnaposto piè di pagina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kumimoji="0" lang="en-US">
              <a:solidFill>
                <a:schemeClr val="tx1"/>
              </a:solidFill>
            </a:endParaRPr>
          </a:p>
        </p:txBody>
      </p:sp>
      <p:sp>
        <p:nvSpPr>
          <p:cNvPr id="7" name="Segnaposto numero diapositiva 6"/>
          <p:cNvSpPr>
            <a:spLocks noGrp="1"/>
          </p:cNvSpPr>
          <p:nvPr>
            <p:ph type="sldNum" sz="quarter" idx="12"/>
          </p:nvPr>
        </p:nvSpPr>
        <p:spPr/>
        <p:txBody>
          <a:bodyPr/>
          <a:lstStyle>
            <a:lvl1pPr>
              <a:defRPr>
                <a:solidFill>
                  <a:schemeClr val="tx1"/>
                </a:solidFill>
              </a:defRPr>
            </a:lvl1pPr>
            <a:extLst/>
          </a:lstStyle>
          <a:p>
            <a:fld id="{D5BBC35B-A44B-4119-B8DA-DE9E3DFADA20}" type="slidenum">
              <a:rPr kumimoji="0" lang="en-US" smtClean="0"/>
              <a:pPr/>
              <a:t>‹N›</a:t>
            </a:fld>
            <a:endParaRPr kumimoji="0" lang="en-US">
              <a:solidFill>
                <a:schemeClr val="tx1"/>
              </a:solidFill>
            </a:endParaRPr>
          </a:p>
        </p:txBody>
      </p:sp>
      <p:sp>
        <p:nvSpPr>
          <p:cNvPr id="2" name="Titolo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it-IT" smtClean="0"/>
              <a:t>Fare clic per modificare lo stile del titolo</a:t>
            </a:r>
            <a:endParaRPr kumimoji="0" lang="en-US"/>
          </a:p>
        </p:txBody>
      </p:sp>
      <p:sp>
        <p:nvSpPr>
          <p:cNvPr id="8" name="Figura a mano libera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igura a mano libera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Triangolo rettangolo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Connettore 1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Gallone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Gallone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extLs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1481329"/>
            <a:ext cx="8229600" cy="4386071"/>
          </a:xfrm>
        </p:spPr>
        <p:txBody>
          <a:bodyPr vert="eaVert"/>
          <a:lstStyle>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extLst/>
          </a:lstStyle>
          <a:p>
            <a:fld id="{544213AF-26F6-41FA-8D85-E2C5388D6E58}" type="datetimeFigureOut">
              <a:rPr lang="en-US" smtClean="0"/>
              <a:pPr/>
              <a:t>2/19/2014</a:t>
            </a:fld>
            <a:endParaRPr lang="en-US"/>
          </a:p>
        </p:txBody>
      </p:sp>
      <p:sp>
        <p:nvSpPr>
          <p:cNvPr id="5" name="Segnaposto piè di pagina 4"/>
          <p:cNvSpPr>
            <a:spLocks noGrp="1"/>
          </p:cNvSpPr>
          <p:nvPr>
            <p:ph type="ftr" sz="quarter" idx="11"/>
          </p:nvPr>
        </p:nvSpPr>
        <p:spPr/>
        <p:txBody>
          <a:bodyPr/>
          <a:lstStyle>
            <a:extLst/>
          </a:lstStyle>
          <a:p>
            <a:endParaRPr kumimoji="0" lang="en-US"/>
          </a:p>
        </p:txBody>
      </p:sp>
      <p:sp>
        <p:nvSpPr>
          <p:cNvPr id="6" name="Segnaposto numero diapositiva 5"/>
          <p:cNvSpPr>
            <a:spLocks noGrp="1"/>
          </p:cNvSpPr>
          <p:nvPr>
            <p:ph type="sldNum" sz="quarter" idx="12"/>
          </p:nvPr>
        </p:nvSpPr>
        <p:spPr/>
        <p:txBody>
          <a:bodyPr/>
          <a:lstStyle>
            <a:extLst/>
          </a:lstStyle>
          <a:p>
            <a:fld id="{D5BBC35B-A44B-4119-B8DA-DE9E3DFADA20}" type="slidenum">
              <a:rPr kumimoji="0" lang="en-US" smtClean="0"/>
              <a:pPr/>
              <a:t>‹N›</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844013" y="274640"/>
            <a:ext cx="1777470" cy="5592761"/>
          </a:xfrm>
        </p:spPr>
        <p:txBody>
          <a:bodyPr vert="eaVert"/>
          <a:lstStyle>
            <a:extLs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274641"/>
            <a:ext cx="6324600" cy="5592760"/>
          </a:xfrm>
        </p:spPr>
        <p:txBody>
          <a:bodyPr vert="eaVert"/>
          <a:lstStyle>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extLst/>
          </a:lstStyle>
          <a:p>
            <a:fld id="{544213AF-26F6-41FA-8D85-E2C5388D6E58}" type="datetimeFigureOut">
              <a:rPr lang="en-US" smtClean="0"/>
              <a:pPr/>
              <a:t>2/19/2014</a:t>
            </a:fld>
            <a:endParaRPr lang="en-US"/>
          </a:p>
        </p:txBody>
      </p:sp>
      <p:sp>
        <p:nvSpPr>
          <p:cNvPr id="5" name="Segnaposto piè di pagina 4"/>
          <p:cNvSpPr>
            <a:spLocks noGrp="1"/>
          </p:cNvSpPr>
          <p:nvPr>
            <p:ph type="ftr" sz="quarter" idx="11"/>
          </p:nvPr>
        </p:nvSpPr>
        <p:spPr/>
        <p:txBody>
          <a:bodyPr/>
          <a:lstStyle>
            <a:extLst/>
          </a:lstStyle>
          <a:p>
            <a:endParaRPr kumimoji="0" lang="en-US"/>
          </a:p>
        </p:txBody>
      </p:sp>
      <p:sp>
        <p:nvSpPr>
          <p:cNvPr id="6" name="Segnaposto numero diapositiva 5"/>
          <p:cNvSpPr>
            <a:spLocks noGrp="1"/>
          </p:cNvSpPr>
          <p:nvPr>
            <p:ph type="sldNum" sz="quarter" idx="12"/>
          </p:nvPr>
        </p:nvSpPr>
        <p:spPr/>
        <p:txBody>
          <a:bodyPr/>
          <a:lstStyle>
            <a:extLst/>
          </a:lstStyle>
          <a:p>
            <a:fld id="{D5BBC35B-A44B-4119-B8DA-DE9E3DFADA20}" type="slidenum">
              <a:rPr kumimoji="0" lang="en-US" smtClean="0"/>
              <a:pPr/>
              <a:t>‹N›</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igura a mano libera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igura a mano libera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Triangolo rettangolo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Connettore 1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Segnaposto titolo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it-IT" smtClean="0"/>
              <a:t>Fare clic per modificare lo stile del titolo</a:t>
            </a:r>
            <a:endParaRPr kumimoji="0" lang="en-US"/>
          </a:p>
        </p:txBody>
      </p:sp>
      <p:sp>
        <p:nvSpPr>
          <p:cNvPr id="30" name="Segnaposto testo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0" name="Segnaposto data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544213AF-26F6-41FA-8D85-E2C5388D6E58}" type="datetimeFigureOut">
              <a:rPr lang="en-US" smtClean="0"/>
              <a:pPr/>
              <a:t>2/19/2014</a:t>
            </a:fld>
            <a:endParaRPr lang="en-US" sz="1000" dirty="0">
              <a:solidFill>
                <a:schemeClr val="tx1"/>
              </a:solidFill>
            </a:endParaRPr>
          </a:p>
        </p:txBody>
      </p:sp>
      <p:sp>
        <p:nvSpPr>
          <p:cNvPr id="22" name="Segnaposto piè di pagina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pPr algn="r" eaLnBrk="1" latinLnBrk="0" hangingPunct="1"/>
            <a:endParaRPr kumimoji="0" lang="en-US" sz="1000" dirty="0">
              <a:solidFill>
                <a:schemeClr val="tx1"/>
              </a:solidFill>
            </a:endParaRPr>
          </a:p>
        </p:txBody>
      </p:sp>
      <p:sp>
        <p:nvSpPr>
          <p:cNvPr id="18" name="Segnaposto numero diapositiva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D5BBC35B-A44B-4119-B8DA-DE9E3DFADA20}" type="slidenum">
              <a:rPr kumimoji="0" lang="en-US" smtClean="0"/>
              <a:pPr/>
              <a:t>‹N›</a:t>
            </a:fld>
            <a:endParaRPr kumimoji="0" lang="en-US" sz="1000" b="0">
              <a:solidFill>
                <a:schemeClr val="tx1"/>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image" Target="../media/image10.gif"/><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dirty="0" smtClean="0"/>
              <a:t>OSSA E ARTICOLAZIONI</a:t>
            </a:r>
            <a:endParaRPr lang="it-IT" dirty="0"/>
          </a:p>
        </p:txBody>
      </p:sp>
      <p:sp>
        <p:nvSpPr>
          <p:cNvPr id="3" name="Sottotitolo 2"/>
          <p:cNvSpPr>
            <a:spLocks noGrp="1"/>
          </p:cNvSpPr>
          <p:nvPr>
            <p:ph type="subTitle" idx="1"/>
          </p:nvPr>
        </p:nvSpPr>
        <p:spPr/>
        <p:txBody>
          <a:bodyPr/>
          <a:lstStyle/>
          <a:p>
            <a:r>
              <a:rPr lang="it-IT" b="1" dirty="0" smtClean="0"/>
              <a:t>ALCUNE MALATTIE</a:t>
            </a:r>
            <a:endParaRPr lang="it-IT"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rc_mi" descr="http://www.riflessologiazu.it/images/caviglia.jpg"/>
          <p:cNvPicPr/>
          <p:nvPr/>
        </p:nvPicPr>
        <p:blipFill>
          <a:blip r:embed="rId2" cstate="print"/>
          <a:srcRect/>
          <a:stretch>
            <a:fillRect/>
          </a:stretch>
        </p:blipFill>
        <p:spPr bwMode="auto">
          <a:xfrm>
            <a:off x="214282" y="1785926"/>
            <a:ext cx="3143272" cy="3356446"/>
          </a:xfrm>
          <a:prstGeom prst="rect">
            <a:avLst/>
          </a:prstGeom>
          <a:noFill/>
          <a:ln w="9525">
            <a:noFill/>
            <a:miter lim="800000"/>
            <a:headEnd/>
            <a:tailEnd/>
          </a:ln>
        </p:spPr>
      </p:pic>
      <p:sp>
        <p:nvSpPr>
          <p:cNvPr id="2" name="Segnaposto contenuto 1"/>
          <p:cNvSpPr>
            <a:spLocks noGrp="1"/>
          </p:cNvSpPr>
          <p:nvPr>
            <p:ph idx="1"/>
          </p:nvPr>
        </p:nvSpPr>
        <p:spPr>
          <a:xfrm>
            <a:off x="3071802" y="1481328"/>
            <a:ext cx="6072198" cy="4525963"/>
          </a:xfrm>
        </p:spPr>
        <p:txBody>
          <a:bodyPr>
            <a:normAutofit/>
          </a:bodyPr>
          <a:lstStyle/>
          <a:p>
            <a:r>
              <a:rPr lang="it-IT" dirty="0" smtClean="0"/>
              <a:t>causata </a:t>
            </a:r>
            <a:r>
              <a:rPr lang="it-IT" dirty="0" smtClean="0"/>
              <a:t>da traumi o contusioni soprattutto delle ossa più sporgenti, o di movimenti innaturali delle ossa mobili, ma anche un insufficiente tono muscolare può </a:t>
            </a:r>
            <a:r>
              <a:rPr lang="it-IT" dirty="0" smtClean="0"/>
              <a:t>facilitarla</a:t>
            </a:r>
          </a:p>
          <a:p>
            <a:pPr>
              <a:buNone/>
            </a:pPr>
            <a:endParaRPr lang="it-IT" dirty="0" smtClean="0"/>
          </a:p>
          <a:p>
            <a:r>
              <a:rPr lang="it-IT" dirty="0" smtClean="0"/>
              <a:t>c</a:t>
            </a:r>
            <a:r>
              <a:rPr lang="it-IT" dirty="0" smtClean="0"/>
              <a:t>onsiste </a:t>
            </a:r>
            <a:r>
              <a:rPr lang="it-IT" dirty="0" smtClean="0"/>
              <a:t>in una temporanea </a:t>
            </a:r>
            <a:r>
              <a:rPr lang="it-IT" dirty="0" smtClean="0"/>
              <a:t>modificazione dell'articolazione</a:t>
            </a:r>
            <a:endParaRPr lang="it-IT" dirty="0" smtClean="0"/>
          </a:p>
          <a:p>
            <a:endParaRPr lang="it-IT" dirty="0"/>
          </a:p>
        </p:txBody>
      </p:sp>
      <p:sp>
        <p:nvSpPr>
          <p:cNvPr id="3" name="Titolo 2"/>
          <p:cNvSpPr>
            <a:spLocks noGrp="1"/>
          </p:cNvSpPr>
          <p:nvPr>
            <p:ph type="title"/>
          </p:nvPr>
        </p:nvSpPr>
        <p:spPr>
          <a:xfrm>
            <a:off x="71406" y="500050"/>
            <a:ext cx="8229600" cy="1143000"/>
          </a:xfrm>
        </p:spPr>
        <p:txBody>
          <a:bodyPr>
            <a:noAutofit/>
          </a:bodyPr>
          <a:lstStyle/>
          <a:p>
            <a:r>
              <a:rPr lang="it-IT" sz="5400" dirty="0" smtClean="0"/>
              <a:t>DISTORSIONE</a:t>
            </a:r>
            <a:br>
              <a:rPr lang="it-IT" sz="5400" dirty="0" smtClean="0"/>
            </a:br>
            <a:endParaRPr lang="it-IT" sz="5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dissolv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dissolve">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rc_mi" descr="http://www.fisioterapiarubiera.com/fisioterapia/wp-content/uploads/2012/10/Alilabigstockphoto.com-italiano.png"/>
          <p:cNvPicPr/>
          <p:nvPr/>
        </p:nvPicPr>
        <p:blipFill>
          <a:blip r:embed="rId2" cstate="print"/>
          <a:srcRect/>
          <a:stretch>
            <a:fillRect/>
          </a:stretch>
        </p:blipFill>
        <p:spPr bwMode="auto">
          <a:xfrm>
            <a:off x="0" y="142852"/>
            <a:ext cx="5380355" cy="4305935"/>
          </a:xfrm>
          <a:prstGeom prst="rect">
            <a:avLst/>
          </a:prstGeom>
          <a:noFill/>
          <a:ln w="9525">
            <a:noFill/>
            <a:miter lim="800000"/>
            <a:headEnd/>
            <a:tailEnd/>
          </a:ln>
        </p:spPr>
      </p:pic>
      <p:sp>
        <p:nvSpPr>
          <p:cNvPr id="2" name="Segnaposto contenuto 1"/>
          <p:cNvSpPr>
            <a:spLocks noGrp="1"/>
          </p:cNvSpPr>
          <p:nvPr>
            <p:ph idx="1"/>
          </p:nvPr>
        </p:nvSpPr>
        <p:spPr>
          <a:xfrm>
            <a:off x="0" y="3929066"/>
            <a:ext cx="9144000" cy="3006919"/>
          </a:xfrm>
        </p:spPr>
        <p:txBody>
          <a:bodyPr>
            <a:noAutofit/>
          </a:bodyPr>
          <a:lstStyle/>
          <a:p>
            <a:r>
              <a:rPr lang="it-IT" dirty="0" smtClean="0"/>
              <a:t>è </a:t>
            </a:r>
            <a:r>
              <a:rPr lang="it-IT" dirty="0" smtClean="0"/>
              <a:t>uno spostamento permanente delle superfici articolari l'una rispetto </a:t>
            </a:r>
            <a:r>
              <a:rPr lang="it-IT" dirty="0" smtClean="0"/>
              <a:t>all'altra</a:t>
            </a:r>
          </a:p>
          <a:p>
            <a:r>
              <a:rPr lang="it-IT" dirty="0" smtClean="0"/>
              <a:t>è </a:t>
            </a:r>
            <a:r>
              <a:rPr lang="it-IT" dirty="0" smtClean="0"/>
              <a:t>detta completa se la perdita dei rapporti fra le due superfici è totale, quando invece resta un contatto parziale, si parla di </a:t>
            </a:r>
            <a:r>
              <a:rPr lang="it-IT" dirty="0" smtClean="0"/>
              <a:t>lussazione incompleta 			o </a:t>
            </a:r>
            <a:r>
              <a:rPr lang="it-IT" dirty="0" smtClean="0"/>
              <a:t>di </a:t>
            </a:r>
            <a:r>
              <a:rPr lang="it-IT" dirty="0" smtClean="0"/>
              <a:t>sublussazione</a:t>
            </a:r>
          </a:p>
          <a:p>
            <a:pPr>
              <a:buNone/>
            </a:pPr>
            <a:endParaRPr lang="it-IT" dirty="0"/>
          </a:p>
        </p:txBody>
      </p:sp>
      <p:sp>
        <p:nvSpPr>
          <p:cNvPr id="3" name="Titolo 2"/>
          <p:cNvSpPr>
            <a:spLocks noGrp="1"/>
          </p:cNvSpPr>
          <p:nvPr>
            <p:ph type="title"/>
          </p:nvPr>
        </p:nvSpPr>
        <p:spPr>
          <a:xfrm>
            <a:off x="100010" y="214290"/>
            <a:ext cx="8258204" cy="1143000"/>
          </a:xfrm>
        </p:spPr>
        <p:txBody>
          <a:bodyPr>
            <a:noAutofit/>
          </a:bodyPr>
          <a:lstStyle/>
          <a:p>
            <a:r>
              <a:rPr lang="it-IT" sz="5400" dirty="0" smtClean="0"/>
              <a:t>SLOGATURA </a:t>
            </a:r>
            <a:r>
              <a:rPr lang="it-IT" sz="3600" dirty="0" smtClean="0"/>
              <a:t>o lussazione</a:t>
            </a:r>
            <a:r>
              <a:rPr lang="it-IT" sz="5400" dirty="0" smtClean="0"/>
              <a:t/>
            </a:r>
            <a:br>
              <a:rPr lang="it-IT" sz="5400" dirty="0" smtClean="0"/>
            </a:br>
            <a:endParaRPr lang="it-IT" sz="5400" dirty="0"/>
          </a:p>
        </p:txBody>
      </p:sp>
      <p:sp>
        <p:nvSpPr>
          <p:cNvPr id="4" name="Nuvola 3"/>
          <p:cNvSpPr/>
          <p:nvPr/>
        </p:nvSpPr>
        <p:spPr>
          <a:xfrm>
            <a:off x="5214942" y="928670"/>
            <a:ext cx="3929058" cy="2928958"/>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smtClean="0"/>
              <a:t>La lussazione della spalla è la più frequente delle lesioni traumatiche. La sua prognosi è abitualmente favorevole.</a:t>
            </a:r>
            <a:endParaRPr lang="it-IT" b="1"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dissolv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dissolv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dissolv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a:xfrm>
            <a:off x="0" y="2571744"/>
            <a:ext cx="9144000" cy="3929066"/>
          </a:xfrm>
        </p:spPr>
        <p:txBody>
          <a:bodyPr>
            <a:normAutofit fontScale="92500" lnSpcReduction="10000"/>
          </a:bodyPr>
          <a:lstStyle/>
          <a:p>
            <a:r>
              <a:rPr lang="it-IT" dirty="0" smtClean="0"/>
              <a:t>è </a:t>
            </a:r>
            <a:r>
              <a:rPr lang="it-IT" dirty="0" smtClean="0"/>
              <a:t>l’interruzione </a:t>
            </a:r>
            <a:r>
              <a:rPr lang="it-IT" dirty="0" smtClean="0"/>
              <a:t>della </a:t>
            </a:r>
            <a:r>
              <a:rPr lang="it-IT" dirty="0" smtClean="0"/>
              <a:t>continuità di un </a:t>
            </a:r>
            <a:r>
              <a:rPr lang="it-IT" dirty="0" smtClean="0"/>
              <a:t>osso</a:t>
            </a:r>
          </a:p>
          <a:p>
            <a:pPr algn="just"/>
            <a:r>
              <a:rPr lang="it-IT" dirty="0" smtClean="0"/>
              <a:t>s</a:t>
            </a:r>
            <a:r>
              <a:rPr lang="it-IT" dirty="0" smtClean="0"/>
              <a:t>e riguarda solo </a:t>
            </a:r>
            <a:r>
              <a:rPr lang="it-IT" dirty="0" smtClean="0"/>
              <a:t>l'osso la frattura è detta "isolata", mentre se coinvolge anche i legamenti è detta "associata</a:t>
            </a:r>
            <a:r>
              <a:rPr lang="it-IT" dirty="0" smtClean="0"/>
              <a:t>"</a:t>
            </a:r>
          </a:p>
          <a:p>
            <a:r>
              <a:rPr lang="it-IT" dirty="0" smtClean="0"/>
              <a:t>p</a:t>
            </a:r>
            <a:r>
              <a:rPr lang="it-IT" dirty="0" smtClean="0"/>
              <a:t>er curarla si provvede ad un'ingessatura </a:t>
            </a:r>
            <a:r>
              <a:rPr lang="it-IT" dirty="0" smtClean="0"/>
              <a:t>o </a:t>
            </a:r>
            <a:r>
              <a:rPr lang="it-IT" dirty="0" smtClean="0"/>
              <a:t>all’applicazione </a:t>
            </a:r>
            <a:r>
              <a:rPr lang="it-IT" dirty="0" smtClean="0"/>
              <a:t>di un </a:t>
            </a:r>
            <a:r>
              <a:rPr lang="it-IT" dirty="0" smtClean="0"/>
              <a:t>tutore per far formare il </a:t>
            </a:r>
            <a:r>
              <a:rPr lang="it-IT" dirty="0" smtClean="0"/>
              <a:t>callo osseo </a:t>
            </a:r>
            <a:r>
              <a:rPr lang="it-IT" dirty="0" smtClean="0"/>
              <a:t>che ripristina in maniera </a:t>
            </a:r>
            <a:r>
              <a:rPr lang="it-IT" dirty="0" smtClean="0"/>
              <a:t>naturale la </a:t>
            </a:r>
            <a:r>
              <a:rPr lang="it-IT" dirty="0" smtClean="0"/>
              <a:t>funzionalità dell'osso</a:t>
            </a:r>
            <a:endParaRPr lang="it-IT" dirty="0" smtClean="0"/>
          </a:p>
          <a:p>
            <a:r>
              <a:rPr lang="it-IT" dirty="0" smtClean="0"/>
              <a:t>nei </a:t>
            </a:r>
            <a:r>
              <a:rPr lang="it-IT" dirty="0" smtClean="0"/>
              <a:t>casi più </a:t>
            </a:r>
            <a:r>
              <a:rPr lang="it-IT" dirty="0" smtClean="0"/>
              <a:t>gravi si ricorre </a:t>
            </a:r>
            <a:r>
              <a:rPr lang="it-IT" dirty="0" smtClean="0"/>
              <a:t>a interventi chirurgici per </a:t>
            </a:r>
            <a:r>
              <a:rPr lang="it-IT" dirty="0" smtClean="0"/>
              <a:t>		asportare </a:t>
            </a:r>
            <a:r>
              <a:rPr lang="it-IT" dirty="0" smtClean="0"/>
              <a:t>i frammenti ossei e allineare le </a:t>
            </a:r>
            <a:r>
              <a:rPr lang="it-IT" dirty="0" smtClean="0"/>
              <a:t>ossa</a:t>
            </a:r>
            <a:endParaRPr lang="it-IT" dirty="0" smtClean="0"/>
          </a:p>
          <a:p>
            <a:endParaRPr lang="it-IT" dirty="0"/>
          </a:p>
        </p:txBody>
      </p:sp>
      <p:sp>
        <p:nvSpPr>
          <p:cNvPr id="3" name="Titolo 2"/>
          <p:cNvSpPr>
            <a:spLocks noGrp="1"/>
          </p:cNvSpPr>
          <p:nvPr>
            <p:ph type="title"/>
          </p:nvPr>
        </p:nvSpPr>
        <p:spPr>
          <a:xfrm>
            <a:off x="0" y="0"/>
            <a:ext cx="9144000" cy="1143000"/>
          </a:xfrm>
        </p:spPr>
        <p:txBody>
          <a:bodyPr>
            <a:normAutofit/>
          </a:bodyPr>
          <a:lstStyle/>
          <a:p>
            <a:pPr algn="r"/>
            <a:r>
              <a:rPr lang="it-IT" sz="4000" dirty="0" smtClean="0"/>
              <a:t>FRATTURA</a:t>
            </a:r>
            <a:endParaRPr lang="it-IT" sz="4000" dirty="0"/>
          </a:p>
        </p:txBody>
      </p:sp>
      <p:pic>
        <p:nvPicPr>
          <p:cNvPr id="4" name="irc_mi" descr="http://www.vetmiele.it/public/tipologie%20fratture.jpg"/>
          <p:cNvPicPr/>
          <p:nvPr/>
        </p:nvPicPr>
        <p:blipFill>
          <a:blip r:embed="rId2" cstate="print"/>
          <a:srcRect/>
          <a:stretch>
            <a:fillRect/>
          </a:stretch>
        </p:blipFill>
        <p:spPr bwMode="auto">
          <a:xfrm>
            <a:off x="0" y="0"/>
            <a:ext cx="6357950" cy="257176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dissolv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dissolv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dissolv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dissolve">
                                      <p:cBhvr>
                                        <p:cTn id="2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a:xfrm>
            <a:off x="0" y="214314"/>
            <a:ext cx="5786446" cy="6215082"/>
          </a:xfrm>
        </p:spPr>
        <p:txBody>
          <a:bodyPr>
            <a:normAutofit lnSpcReduction="10000"/>
          </a:bodyPr>
          <a:lstStyle/>
          <a:p>
            <a:pPr algn="r"/>
            <a:r>
              <a:rPr lang="it-IT" dirty="0" smtClean="0"/>
              <a:t>è una malattia degenerativa a carattere cronico caratterizzata da alterazioni della cartilagine delle articolazioni sinoviali</a:t>
            </a:r>
          </a:p>
          <a:p>
            <a:pPr algn="r"/>
            <a:r>
              <a:rPr lang="it-IT" dirty="0" smtClean="0"/>
              <a:t>si manifesta generalmente a partire dall'età di 40 anni, anche se può fare la sua comparsa molti anni prima; nessuno sembra esserne totalmente immune</a:t>
            </a:r>
          </a:p>
          <a:p>
            <a:pPr algn="r"/>
            <a:r>
              <a:rPr lang="it-IT" dirty="0" smtClean="0"/>
              <a:t>è </a:t>
            </a:r>
            <a:r>
              <a:rPr lang="it-IT" dirty="0" smtClean="0"/>
              <a:t>una patologia che si sviluppa in modo molto </a:t>
            </a:r>
            <a:r>
              <a:rPr lang="it-IT" dirty="0" smtClean="0"/>
              <a:t>lento </a:t>
            </a:r>
            <a:r>
              <a:rPr lang="it-IT" dirty="0" smtClean="0"/>
              <a:t>e graduale e che colpisce con più </a:t>
            </a:r>
            <a:r>
              <a:rPr lang="it-IT" dirty="0" smtClean="0"/>
              <a:t>frequenza </a:t>
            </a:r>
            <a:r>
              <a:rPr lang="it-IT" dirty="0" smtClean="0"/>
              <a:t>i soggetti di sesso </a:t>
            </a:r>
            <a:r>
              <a:rPr lang="it-IT" dirty="0" smtClean="0"/>
              <a:t>femminile</a:t>
            </a:r>
            <a:endParaRPr lang="it-IT" dirty="0"/>
          </a:p>
        </p:txBody>
      </p:sp>
      <p:sp>
        <p:nvSpPr>
          <p:cNvPr id="3" name="Titolo 2"/>
          <p:cNvSpPr>
            <a:spLocks noGrp="1"/>
          </p:cNvSpPr>
          <p:nvPr>
            <p:ph type="title"/>
          </p:nvPr>
        </p:nvSpPr>
        <p:spPr>
          <a:xfrm>
            <a:off x="914400" y="0"/>
            <a:ext cx="8229600" cy="1000108"/>
          </a:xfrm>
        </p:spPr>
        <p:txBody>
          <a:bodyPr>
            <a:normAutofit/>
          </a:bodyPr>
          <a:lstStyle/>
          <a:p>
            <a:pPr algn="r"/>
            <a:r>
              <a:rPr lang="it-IT" sz="5400" dirty="0" smtClean="0"/>
              <a:t>ARTROSI</a:t>
            </a:r>
            <a:endParaRPr lang="it-IT" sz="5400" dirty="0"/>
          </a:p>
        </p:txBody>
      </p:sp>
      <p:pic>
        <p:nvPicPr>
          <p:cNvPr id="4" name="irc_mi" descr="http://www.fisiosportmedicalcenter.it/images/Ginocchio-sano-e-artrosico.jpg"/>
          <p:cNvPicPr/>
          <p:nvPr/>
        </p:nvPicPr>
        <p:blipFill>
          <a:blip r:embed="rId2" cstate="print"/>
          <a:srcRect/>
          <a:stretch>
            <a:fillRect/>
          </a:stretch>
        </p:blipFill>
        <p:spPr bwMode="auto">
          <a:xfrm>
            <a:off x="5786446" y="1643050"/>
            <a:ext cx="3357554" cy="352668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dissolv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dissolv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dissolve">
                                      <p:cBhvr>
                                        <p:cTn id="1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a:xfrm>
            <a:off x="3214678" y="142852"/>
            <a:ext cx="5929322" cy="6715148"/>
          </a:xfrm>
        </p:spPr>
        <p:txBody>
          <a:bodyPr>
            <a:noAutofit/>
          </a:bodyPr>
          <a:lstStyle/>
          <a:p>
            <a:r>
              <a:rPr lang="it-IT" dirty="0" smtClean="0"/>
              <a:t>è un'infiammazione articolare di cui esistono oltre 100 </a:t>
            </a:r>
            <a:r>
              <a:rPr lang="it-IT" dirty="0" smtClean="0"/>
              <a:t>tipologie</a:t>
            </a:r>
          </a:p>
          <a:p>
            <a:r>
              <a:rPr lang="it-IT" dirty="0" smtClean="0"/>
              <a:t>si </a:t>
            </a:r>
            <a:r>
              <a:rPr lang="it-IT" dirty="0" smtClean="0"/>
              <a:t>manifesta </a:t>
            </a:r>
            <a:r>
              <a:rPr lang="it-IT" dirty="0" smtClean="0"/>
              <a:t>più spesso </a:t>
            </a:r>
            <a:r>
              <a:rPr lang="it-IT" dirty="0" smtClean="0"/>
              <a:t>tra i 40 e i 60 anni di età prediligendo il sesso femminile, con una </a:t>
            </a:r>
            <a:r>
              <a:rPr lang="it-IT" b="1" dirty="0" smtClean="0"/>
              <a:t>sintomatologia</a:t>
            </a:r>
            <a:r>
              <a:rPr lang="it-IT" dirty="0" smtClean="0"/>
              <a:t> improvvisa che va progressivamente aggravandosi fino a produrre vere e proprie </a:t>
            </a:r>
            <a:r>
              <a:rPr lang="it-IT" b="1" dirty="0" smtClean="0"/>
              <a:t>deformità </a:t>
            </a:r>
            <a:r>
              <a:rPr lang="it-IT" b="1" dirty="0" smtClean="0"/>
              <a:t>ossee</a:t>
            </a:r>
          </a:p>
          <a:p>
            <a:r>
              <a:rPr lang="it-IT" dirty="0" smtClean="0"/>
              <a:t>l</a:t>
            </a:r>
            <a:r>
              <a:rPr lang="it-IT" dirty="0" smtClean="0"/>
              <a:t>e </a:t>
            </a:r>
            <a:r>
              <a:rPr lang="it-IT" dirty="0" smtClean="0"/>
              <a:t>articolazioni </a:t>
            </a:r>
            <a:r>
              <a:rPr lang="it-IT" dirty="0" smtClean="0"/>
              <a:t>colpite sono inizialmente le </a:t>
            </a:r>
            <a:r>
              <a:rPr lang="it-IT" dirty="0" smtClean="0"/>
              <a:t>piccole articolazioni delle </a:t>
            </a:r>
            <a:r>
              <a:rPr lang="it-IT" b="1" dirty="0" smtClean="0"/>
              <a:t>mani</a:t>
            </a:r>
            <a:r>
              <a:rPr lang="it-IT" dirty="0" smtClean="0"/>
              <a:t> e dei </a:t>
            </a:r>
            <a:r>
              <a:rPr lang="it-IT" b="1" dirty="0" smtClean="0"/>
              <a:t>piedi </a:t>
            </a:r>
            <a:r>
              <a:rPr lang="it-IT" dirty="0" smtClean="0"/>
              <a:t>che si </a:t>
            </a:r>
            <a:r>
              <a:rPr lang="it-IT" b="1" dirty="0" smtClean="0"/>
              <a:t>infiammano </a:t>
            </a:r>
            <a:r>
              <a:rPr lang="it-IT" dirty="0" smtClean="0"/>
              <a:t>in modo simmetrico provocando </a:t>
            </a:r>
            <a:r>
              <a:rPr lang="it-IT" b="1" dirty="0" smtClean="0"/>
              <a:t>rigidità</a:t>
            </a:r>
            <a:r>
              <a:rPr lang="it-IT" dirty="0" smtClean="0"/>
              <a:t>, dolori, </a:t>
            </a:r>
            <a:r>
              <a:rPr lang="it-IT" dirty="0" smtClean="0"/>
              <a:t>tumefazioni</a:t>
            </a:r>
            <a:endParaRPr lang="it-IT" dirty="0"/>
          </a:p>
        </p:txBody>
      </p:sp>
      <p:sp>
        <p:nvSpPr>
          <p:cNvPr id="3" name="Titolo 2"/>
          <p:cNvSpPr>
            <a:spLocks noGrp="1"/>
          </p:cNvSpPr>
          <p:nvPr>
            <p:ph type="title"/>
          </p:nvPr>
        </p:nvSpPr>
        <p:spPr>
          <a:xfrm>
            <a:off x="0" y="0"/>
            <a:ext cx="8229600" cy="1143000"/>
          </a:xfrm>
        </p:spPr>
        <p:txBody>
          <a:bodyPr>
            <a:normAutofit/>
          </a:bodyPr>
          <a:lstStyle/>
          <a:p>
            <a:r>
              <a:rPr lang="it-IT" sz="5400" dirty="0" smtClean="0"/>
              <a:t>ARTRITE</a:t>
            </a:r>
            <a:endParaRPr lang="it-IT" sz="5400" dirty="0"/>
          </a:p>
        </p:txBody>
      </p:sp>
      <p:pic>
        <p:nvPicPr>
          <p:cNvPr id="4" name="irc_mi" descr="http://www.medicinanet.com.br/imagens/20130221093211.jpg"/>
          <p:cNvPicPr/>
          <p:nvPr/>
        </p:nvPicPr>
        <p:blipFill>
          <a:blip r:embed="rId2" cstate="print"/>
          <a:srcRect/>
          <a:stretch>
            <a:fillRect/>
          </a:stretch>
        </p:blipFill>
        <p:spPr bwMode="auto">
          <a:xfrm>
            <a:off x="0" y="1714488"/>
            <a:ext cx="3357554" cy="2786082"/>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dissolv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dissolv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dissolve">
                                      <p:cBhvr>
                                        <p:cTn id="1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rc_mi" descr="http://www.abcsalute.it/immagini/jpg/600x450/fit/uploads/editoriali/00001773/image/rachitismo.jpg"/>
          <p:cNvPicPr/>
          <p:nvPr/>
        </p:nvPicPr>
        <p:blipFill>
          <a:blip r:embed="rId2" cstate="print"/>
          <a:srcRect/>
          <a:stretch>
            <a:fillRect/>
          </a:stretch>
        </p:blipFill>
        <p:spPr bwMode="auto">
          <a:xfrm>
            <a:off x="4214810" y="2573020"/>
            <a:ext cx="4929190" cy="4070690"/>
          </a:xfrm>
          <a:prstGeom prst="rect">
            <a:avLst/>
          </a:prstGeom>
          <a:noFill/>
          <a:ln w="9525">
            <a:noFill/>
            <a:miter lim="800000"/>
            <a:headEnd/>
            <a:tailEnd/>
          </a:ln>
        </p:spPr>
      </p:pic>
      <p:sp>
        <p:nvSpPr>
          <p:cNvPr id="2" name="Segnaposto contenuto 1"/>
          <p:cNvSpPr>
            <a:spLocks noGrp="1"/>
          </p:cNvSpPr>
          <p:nvPr>
            <p:ph idx="1"/>
          </p:nvPr>
        </p:nvSpPr>
        <p:spPr>
          <a:xfrm>
            <a:off x="0" y="1142984"/>
            <a:ext cx="9144000" cy="4525963"/>
          </a:xfrm>
        </p:spPr>
        <p:txBody>
          <a:bodyPr/>
          <a:lstStyle/>
          <a:p>
            <a:pPr algn="just"/>
            <a:r>
              <a:rPr lang="it-IT" dirty="0" smtClean="0"/>
              <a:t>I segni clinici e radiologici compaiono nei primi mesi di vita ( entro i 2 anni di età) e sono conseguenti al difetto di mineralizzazione e della crescita delle cartilagini.</a:t>
            </a:r>
            <a:endParaRPr lang="it-IT" b="1" dirty="0" smtClean="0"/>
          </a:p>
          <a:p>
            <a:endParaRPr lang="it-IT" dirty="0"/>
          </a:p>
        </p:txBody>
      </p:sp>
      <p:sp>
        <p:nvSpPr>
          <p:cNvPr id="3" name="Titolo 2"/>
          <p:cNvSpPr>
            <a:spLocks noGrp="1"/>
          </p:cNvSpPr>
          <p:nvPr>
            <p:ph type="title"/>
          </p:nvPr>
        </p:nvSpPr>
        <p:spPr>
          <a:xfrm>
            <a:off x="0" y="285728"/>
            <a:ext cx="8229600" cy="1143000"/>
          </a:xfrm>
        </p:spPr>
        <p:txBody>
          <a:bodyPr>
            <a:noAutofit/>
          </a:bodyPr>
          <a:lstStyle/>
          <a:p>
            <a:r>
              <a:rPr lang="it-IT" sz="5400" dirty="0" smtClean="0"/>
              <a:t>RACHITISMO </a:t>
            </a:r>
            <a:br>
              <a:rPr lang="it-IT" sz="5400" dirty="0" smtClean="0"/>
            </a:br>
            <a:endParaRPr lang="it-IT" sz="5400" dirty="0"/>
          </a:p>
        </p:txBody>
      </p:sp>
      <p:sp>
        <p:nvSpPr>
          <p:cNvPr id="4" name="Nuvola 3"/>
          <p:cNvSpPr/>
          <p:nvPr/>
        </p:nvSpPr>
        <p:spPr>
          <a:xfrm>
            <a:off x="5643570" y="214290"/>
            <a:ext cx="2357454" cy="1000108"/>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smtClean="0"/>
              <a:t>VITAMINA </a:t>
            </a:r>
            <a:r>
              <a:rPr lang="it-IT" b="1" dirty="0" smtClean="0"/>
              <a:t>D</a:t>
            </a:r>
            <a:endParaRPr lang="it-IT" b="1" dirty="0"/>
          </a:p>
        </p:txBody>
      </p:sp>
      <p:pic>
        <p:nvPicPr>
          <p:cNvPr id="1028" name="Picture 4" descr="http://www.arcabox.it/img/prodotti/big/eic-pi.jpg"/>
          <p:cNvPicPr>
            <a:picLocks noChangeAspect="1" noChangeArrowheads="1"/>
          </p:cNvPicPr>
          <p:nvPr/>
        </p:nvPicPr>
        <p:blipFill>
          <a:blip r:embed="rId3" cstate="print"/>
          <a:srcRect/>
          <a:stretch>
            <a:fillRect/>
          </a:stretch>
        </p:blipFill>
        <p:spPr bwMode="auto">
          <a:xfrm>
            <a:off x="1214414" y="3143248"/>
            <a:ext cx="1857356" cy="2786034"/>
          </a:xfrm>
          <a:prstGeom prst="rect">
            <a:avLst/>
          </a:prstGeom>
          <a:noFill/>
        </p:spPr>
      </p:pic>
      <p:pic>
        <p:nvPicPr>
          <p:cNvPr id="1030" name="Picture 6" descr="http://www.miglioriamoci.net/wp-content/uploads/2011/12/mercurio-pesce-1.jpg"/>
          <p:cNvPicPr>
            <a:picLocks noChangeAspect="1" noChangeArrowheads="1"/>
          </p:cNvPicPr>
          <p:nvPr/>
        </p:nvPicPr>
        <p:blipFill>
          <a:blip r:embed="rId4" cstate="print"/>
          <a:srcRect/>
          <a:stretch>
            <a:fillRect/>
          </a:stretch>
        </p:blipFill>
        <p:spPr bwMode="auto">
          <a:xfrm>
            <a:off x="3000364" y="2786058"/>
            <a:ext cx="2177668" cy="2214578"/>
          </a:xfrm>
          <a:prstGeom prst="rect">
            <a:avLst/>
          </a:prstGeom>
          <a:noFill/>
        </p:spPr>
      </p:pic>
      <p:pic>
        <p:nvPicPr>
          <p:cNvPr id="1026" name="Picture 2" descr="http://lamanomadre.files.wordpress.com/2012/08/sole.gif"/>
          <p:cNvPicPr>
            <a:picLocks noChangeAspect="1" noChangeArrowheads="1"/>
          </p:cNvPicPr>
          <p:nvPr/>
        </p:nvPicPr>
        <p:blipFill>
          <a:blip r:embed="rId5" cstate="print"/>
          <a:srcRect/>
          <a:stretch>
            <a:fillRect/>
          </a:stretch>
        </p:blipFill>
        <p:spPr bwMode="auto">
          <a:xfrm>
            <a:off x="3357554" y="4929198"/>
            <a:ext cx="1810390" cy="178592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par>
                                <p:cTn id="8" presetID="9" presetClass="entr" presetSubtype="0" fill="hold" nodeType="withEffect">
                                  <p:stCondLst>
                                    <p:cond delay="0"/>
                                  </p:stCondLst>
                                  <p:childTnLst>
                                    <p:set>
                                      <p:cBhvr>
                                        <p:cTn id="9" dur="1" fill="hold">
                                          <p:stCondLst>
                                            <p:cond delay="0"/>
                                          </p:stCondLst>
                                        </p:cTn>
                                        <p:tgtEl>
                                          <p:spTgt spid="1030"/>
                                        </p:tgtEl>
                                        <p:attrNameLst>
                                          <p:attrName>style.visibility</p:attrName>
                                        </p:attrNameLst>
                                      </p:cBhvr>
                                      <p:to>
                                        <p:strVal val="visible"/>
                                      </p:to>
                                    </p:set>
                                    <p:animEffect transition="in" filter="dissolve">
                                      <p:cBhvr>
                                        <p:cTn id="10" dur="500"/>
                                        <p:tgtEl>
                                          <p:spTgt spid="1030"/>
                                        </p:tgtEl>
                                      </p:cBhvr>
                                    </p:animEffect>
                                  </p:childTnLst>
                                </p:cTn>
                              </p:par>
                              <p:par>
                                <p:cTn id="11" presetID="9" presetClass="entr" presetSubtype="0" fill="hold" nodeType="withEffect">
                                  <p:stCondLst>
                                    <p:cond delay="0"/>
                                  </p:stCondLst>
                                  <p:childTnLst>
                                    <p:set>
                                      <p:cBhvr>
                                        <p:cTn id="12" dur="1" fill="hold">
                                          <p:stCondLst>
                                            <p:cond delay="0"/>
                                          </p:stCondLst>
                                        </p:cTn>
                                        <p:tgtEl>
                                          <p:spTgt spid="1026"/>
                                        </p:tgtEl>
                                        <p:attrNameLst>
                                          <p:attrName>style.visibility</p:attrName>
                                        </p:attrNameLst>
                                      </p:cBhvr>
                                      <p:to>
                                        <p:strVal val="visible"/>
                                      </p:to>
                                    </p:set>
                                    <p:animEffect transition="in" filter="dissolve">
                                      <p:cBhvr>
                                        <p:cTn id="13" dur="500"/>
                                        <p:tgtEl>
                                          <p:spTgt spid="1026"/>
                                        </p:tgtEl>
                                      </p:cBhvr>
                                    </p:animEffect>
                                  </p:childTnLst>
                                </p:cTn>
                              </p:par>
                              <p:par>
                                <p:cTn id="14" presetID="9" presetClass="entr" presetSubtype="0" fill="hold" nodeType="withEffect">
                                  <p:stCondLst>
                                    <p:cond delay="0"/>
                                  </p:stCondLst>
                                  <p:childTnLst>
                                    <p:set>
                                      <p:cBhvr>
                                        <p:cTn id="15" dur="1" fill="hold">
                                          <p:stCondLst>
                                            <p:cond delay="0"/>
                                          </p:stCondLst>
                                        </p:cTn>
                                        <p:tgtEl>
                                          <p:spTgt spid="1028"/>
                                        </p:tgtEl>
                                        <p:attrNameLst>
                                          <p:attrName>style.visibility</p:attrName>
                                        </p:attrNameLst>
                                      </p:cBhvr>
                                      <p:to>
                                        <p:strVal val="visible"/>
                                      </p:to>
                                    </p:set>
                                    <p:animEffect transition="in" filter="dissolve">
                                      <p:cBhvr>
                                        <p:cTn id="16" dur="5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a:xfrm>
            <a:off x="2714612" y="1481328"/>
            <a:ext cx="6429388" cy="4525963"/>
          </a:xfrm>
        </p:spPr>
        <p:txBody>
          <a:bodyPr>
            <a:normAutofit fontScale="92500" lnSpcReduction="10000"/>
          </a:bodyPr>
          <a:lstStyle/>
          <a:p>
            <a:pPr algn="just"/>
            <a:r>
              <a:rPr lang="it-IT" dirty="0" smtClean="0"/>
              <a:t>è un </a:t>
            </a:r>
            <a:r>
              <a:rPr lang="it-IT" dirty="0" smtClean="0"/>
              <a:t>tipo di nanismo che può essere riconosciuto dalle braccia e gambe sproporzionatamente corte e spesso da una testa </a:t>
            </a:r>
            <a:r>
              <a:rPr lang="it-IT" dirty="0" smtClean="0"/>
              <a:t>grande</a:t>
            </a:r>
          </a:p>
          <a:p>
            <a:pPr algn="ctr"/>
            <a:r>
              <a:rPr lang="it-IT" dirty="0" smtClean="0"/>
              <a:t>acondroplasia </a:t>
            </a:r>
            <a:r>
              <a:rPr lang="it-IT" dirty="0" smtClean="0"/>
              <a:t>significa letteralmente </a:t>
            </a:r>
            <a:r>
              <a:rPr lang="it-IT" b="1" i="1" dirty="0" smtClean="0">
                <a:solidFill>
                  <a:schemeClr val="accent1"/>
                </a:solidFill>
              </a:rPr>
              <a:t>"mancanza di formazione </a:t>
            </a:r>
            <a:r>
              <a:rPr lang="it-IT" b="1" i="1" dirty="0" smtClean="0">
                <a:solidFill>
                  <a:schemeClr val="accent1"/>
                </a:solidFill>
              </a:rPr>
              <a:t>cartilaginosa" </a:t>
            </a:r>
          </a:p>
          <a:p>
            <a:pPr algn="just">
              <a:buNone/>
            </a:pPr>
            <a:r>
              <a:rPr lang="it-IT" b="1" i="1" dirty="0" smtClean="0">
                <a:solidFill>
                  <a:schemeClr val="accent1"/>
                </a:solidFill>
              </a:rPr>
              <a:t>	</a:t>
            </a:r>
            <a:r>
              <a:rPr lang="it-IT" dirty="0" smtClean="0"/>
              <a:t>ma il vero </a:t>
            </a:r>
            <a:r>
              <a:rPr lang="it-IT" dirty="0" smtClean="0"/>
              <a:t>problema di questa malattia non risiede nella formazione di cartilagine ma nella trasformazione di questa in ossa, in particolare nelle ossa lunghe.</a:t>
            </a:r>
            <a:endParaRPr lang="it-IT" b="1" dirty="0" smtClean="0"/>
          </a:p>
          <a:p>
            <a:pPr algn="just"/>
            <a:endParaRPr lang="it-IT" dirty="0"/>
          </a:p>
        </p:txBody>
      </p:sp>
      <p:sp>
        <p:nvSpPr>
          <p:cNvPr id="3" name="Titolo 2"/>
          <p:cNvSpPr>
            <a:spLocks noGrp="1"/>
          </p:cNvSpPr>
          <p:nvPr>
            <p:ph type="title"/>
          </p:nvPr>
        </p:nvSpPr>
        <p:spPr>
          <a:xfrm>
            <a:off x="0" y="0"/>
            <a:ext cx="8229600" cy="1143000"/>
          </a:xfrm>
        </p:spPr>
        <p:txBody>
          <a:bodyPr>
            <a:noAutofit/>
          </a:bodyPr>
          <a:lstStyle/>
          <a:p>
            <a:r>
              <a:rPr lang="it-IT" sz="5400" b="0" dirty="0" smtClean="0"/>
              <a:t> </a:t>
            </a:r>
            <a:r>
              <a:rPr lang="it-IT" sz="5400" dirty="0" smtClean="0"/>
              <a:t/>
            </a:r>
            <a:br>
              <a:rPr lang="it-IT" sz="5400" dirty="0" smtClean="0"/>
            </a:br>
            <a:r>
              <a:rPr lang="it-IT" sz="5400" dirty="0" smtClean="0"/>
              <a:t>ACONDROPLASIA</a:t>
            </a:r>
            <a:br>
              <a:rPr lang="it-IT" sz="5400" dirty="0" smtClean="0"/>
            </a:br>
            <a:endParaRPr lang="it-IT" sz="5400" dirty="0"/>
          </a:p>
        </p:txBody>
      </p:sp>
      <p:pic>
        <p:nvPicPr>
          <p:cNvPr id="20482" name="Picture 2"/>
          <p:cNvPicPr>
            <a:picLocks noChangeAspect="1" noChangeArrowheads="1"/>
          </p:cNvPicPr>
          <p:nvPr/>
        </p:nvPicPr>
        <p:blipFill>
          <a:blip r:embed="rId2" cstate="print"/>
          <a:srcRect/>
          <a:stretch>
            <a:fillRect/>
          </a:stretch>
        </p:blipFill>
        <p:spPr bwMode="auto">
          <a:xfrm>
            <a:off x="214282" y="1500174"/>
            <a:ext cx="2581275" cy="3857625"/>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dissolv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dissolve">
                                      <p:cBhvr>
                                        <p:cTn id="12" dur="500"/>
                                        <p:tgtEl>
                                          <p:spTgt spid="2">
                                            <p:txEl>
                                              <p:pRg st="1" end="1"/>
                                            </p:txEl>
                                          </p:spTgt>
                                        </p:tgtEl>
                                      </p:cBhvr>
                                    </p:animEffect>
                                  </p:childTnLst>
                                </p:cTn>
                              </p:par>
                              <p:par>
                                <p:cTn id="13" presetID="9" presetClass="entr" presetSubtype="0" fill="hold"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dissolve">
                                      <p:cBhvr>
                                        <p:cTn id="15"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a:xfrm>
            <a:off x="5000628" y="2071678"/>
            <a:ext cx="4143372" cy="4525963"/>
          </a:xfrm>
        </p:spPr>
        <p:txBody>
          <a:bodyPr>
            <a:normAutofit/>
          </a:bodyPr>
          <a:lstStyle/>
          <a:p>
            <a:pPr>
              <a:buNone/>
            </a:pPr>
            <a:r>
              <a:rPr lang="it-IT" dirty="0" smtClean="0"/>
              <a:t>	una </a:t>
            </a:r>
            <a:r>
              <a:rPr lang="it-IT" dirty="0" smtClean="0"/>
              <a:t>rara malattia genetica che blocca la mobilità delle articolazioni trasformando, di fatto, i muscoli e i tendini in </a:t>
            </a:r>
            <a:r>
              <a:rPr lang="it-IT" dirty="0" smtClean="0"/>
              <a:t>ossa</a:t>
            </a:r>
            <a:endParaRPr lang="it-IT" b="1" dirty="0" smtClean="0"/>
          </a:p>
          <a:p>
            <a:endParaRPr lang="it-IT" dirty="0"/>
          </a:p>
        </p:txBody>
      </p:sp>
      <p:sp>
        <p:nvSpPr>
          <p:cNvPr id="3" name="Titolo 2"/>
          <p:cNvSpPr>
            <a:spLocks noGrp="1"/>
          </p:cNvSpPr>
          <p:nvPr>
            <p:ph type="title"/>
          </p:nvPr>
        </p:nvSpPr>
        <p:spPr>
          <a:xfrm>
            <a:off x="0" y="500042"/>
            <a:ext cx="9144000" cy="1143000"/>
          </a:xfrm>
        </p:spPr>
        <p:txBody>
          <a:bodyPr>
            <a:noAutofit/>
          </a:bodyPr>
          <a:lstStyle/>
          <a:p>
            <a:r>
              <a:rPr lang="it-IT" sz="4400" dirty="0" smtClean="0"/>
              <a:t>FIBRODISPLASIA OSSIFICANTE PROGRESSIVA</a:t>
            </a:r>
            <a:br>
              <a:rPr lang="it-IT" sz="4400" dirty="0" smtClean="0"/>
            </a:br>
            <a:endParaRPr lang="it-IT" sz="4400" dirty="0"/>
          </a:p>
        </p:txBody>
      </p:sp>
      <p:pic>
        <p:nvPicPr>
          <p:cNvPr id="4" name="Immagine 3" descr="Seanie, a 17 anni vive come una statua per colpa di una malattia genetica"/>
          <p:cNvPicPr/>
          <p:nvPr/>
        </p:nvPicPr>
        <p:blipFill>
          <a:blip r:embed="rId2" cstate="print"/>
          <a:srcRect/>
          <a:stretch>
            <a:fillRect/>
          </a:stretch>
        </p:blipFill>
        <p:spPr bwMode="auto">
          <a:xfrm>
            <a:off x="214282" y="1928802"/>
            <a:ext cx="5143536" cy="3357586"/>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dissolve">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a:xfrm>
            <a:off x="2457432" y="1500174"/>
            <a:ext cx="6686568" cy="4525963"/>
          </a:xfrm>
        </p:spPr>
        <p:txBody>
          <a:bodyPr/>
          <a:lstStyle/>
          <a:p>
            <a:pPr>
              <a:buNone/>
            </a:pPr>
            <a:r>
              <a:rPr lang="it-IT" dirty="0" smtClean="0"/>
              <a:t>	Una </a:t>
            </a:r>
            <a:r>
              <a:rPr lang="it-IT" dirty="0" smtClean="0"/>
              <a:t>lesione spinale o midollare è una </a:t>
            </a:r>
            <a:r>
              <a:rPr lang="it-IT" dirty="0" smtClean="0"/>
              <a:t>lesione che </a:t>
            </a:r>
            <a:r>
              <a:rPr lang="it-IT" dirty="0" smtClean="0"/>
              <a:t>può comportare l'interruzione delle vie nervose </a:t>
            </a:r>
            <a:r>
              <a:rPr lang="it-IT" dirty="0" smtClean="0"/>
              <a:t>del </a:t>
            </a:r>
            <a:r>
              <a:rPr lang="it-IT" dirty="0" smtClean="0"/>
              <a:t>midollo spinale. </a:t>
            </a:r>
            <a:endParaRPr lang="it-IT" dirty="0" smtClean="0"/>
          </a:p>
          <a:p>
            <a:pPr>
              <a:buNone/>
            </a:pPr>
            <a:endParaRPr lang="it-IT" dirty="0" smtClean="0"/>
          </a:p>
          <a:p>
            <a:pPr>
              <a:buNone/>
            </a:pPr>
            <a:r>
              <a:rPr lang="it-IT" dirty="0" smtClean="0"/>
              <a:t>	Può </a:t>
            </a:r>
            <a:r>
              <a:rPr lang="it-IT" dirty="0" smtClean="0"/>
              <a:t>essere conseguenza di un trauma, di un processo tumorale o di un'ischemia e determinare una paralisi degli arti inferiori e, nei casi più gravi, anche di quelli superiori.</a:t>
            </a:r>
          </a:p>
          <a:p>
            <a:endParaRPr lang="it-IT" dirty="0"/>
          </a:p>
        </p:txBody>
      </p:sp>
      <p:sp>
        <p:nvSpPr>
          <p:cNvPr id="3" name="Titolo 2"/>
          <p:cNvSpPr>
            <a:spLocks noGrp="1"/>
          </p:cNvSpPr>
          <p:nvPr>
            <p:ph type="title"/>
          </p:nvPr>
        </p:nvSpPr>
        <p:spPr>
          <a:xfrm>
            <a:off x="0" y="285736"/>
            <a:ext cx="8229600" cy="1143000"/>
          </a:xfrm>
        </p:spPr>
        <p:txBody>
          <a:bodyPr>
            <a:noAutofit/>
          </a:bodyPr>
          <a:lstStyle/>
          <a:p>
            <a:r>
              <a:rPr lang="it-IT" sz="5400" dirty="0" smtClean="0"/>
              <a:t>LESIONI SPINALI</a:t>
            </a:r>
            <a:br>
              <a:rPr lang="it-IT" sz="5400" dirty="0" smtClean="0"/>
            </a:br>
            <a:endParaRPr lang="it-IT" sz="5400" dirty="0"/>
          </a:p>
        </p:txBody>
      </p:sp>
      <p:pic>
        <p:nvPicPr>
          <p:cNvPr id="21506" name="Picture 2" descr="http://www.calciogiovanile.net/immagini/midollo.jpg"/>
          <p:cNvPicPr>
            <a:picLocks noChangeAspect="1" noChangeArrowheads="1"/>
          </p:cNvPicPr>
          <p:nvPr/>
        </p:nvPicPr>
        <p:blipFill>
          <a:blip r:embed="rId2" cstate="print"/>
          <a:srcRect/>
          <a:stretch>
            <a:fillRect/>
          </a:stretch>
        </p:blipFill>
        <p:spPr bwMode="auto">
          <a:xfrm>
            <a:off x="0" y="1214422"/>
            <a:ext cx="2842274" cy="4503701"/>
          </a:xfrm>
          <a:prstGeom prst="rect">
            <a:avLst/>
          </a:prstGeom>
          <a:noFill/>
        </p:spPr>
      </p:pic>
      <p:pic>
        <p:nvPicPr>
          <p:cNvPr id="5" name="irc_mi" descr="http://www.cure-back-pain.org/images/tetraplegia-1.gif"/>
          <p:cNvPicPr/>
          <p:nvPr/>
        </p:nvPicPr>
        <p:blipFill>
          <a:blip r:embed="rId3" cstate="print"/>
          <a:srcRect/>
          <a:stretch>
            <a:fillRect/>
          </a:stretch>
        </p:blipFill>
        <p:spPr bwMode="auto">
          <a:xfrm>
            <a:off x="7572396" y="1"/>
            <a:ext cx="1571604" cy="1500174"/>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dissolv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dissolve">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a:xfrm>
            <a:off x="0" y="571480"/>
            <a:ext cx="9144000" cy="2714644"/>
          </a:xfrm>
        </p:spPr>
        <p:txBody>
          <a:bodyPr/>
          <a:lstStyle/>
          <a:p>
            <a:r>
              <a:rPr lang="it-IT" dirty="0" smtClean="0"/>
              <a:t>è la condizione in cui la parte inferiore del corpo di una persona è affetta da paralisi motoria associata a disturbi della sensibilità</a:t>
            </a:r>
          </a:p>
          <a:p>
            <a:r>
              <a:rPr lang="it-IT" dirty="0" smtClean="0"/>
              <a:t>è</a:t>
            </a:r>
            <a:r>
              <a:rPr lang="it-IT" dirty="0" smtClean="0"/>
              <a:t> determinata </a:t>
            </a:r>
            <a:r>
              <a:rPr lang="it-IT" dirty="0" smtClean="0"/>
              <a:t>da lesioni infettive o traumatiche della zona lombare o dorsale del midollo </a:t>
            </a:r>
            <a:r>
              <a:rPr lang="it-IT" dirty="0" smtClean="0"/>
              <a:t>spinale</a:t>
            </a:r>
            <a:endParaRPr lang="it-IT" dirty="0" smtClean="0"/>
          </a:p>
          <a:p>
            <a:endParaRPr lang="it-IT" dirty="0"/>
          </a:p>
        </p:txBody>
      </p:sp>
      <p:sp>
        <p:nvSpPr>
          <p:cNvPr id="3" name="Titolo 2"/>
          <p:cNvSpPr>
            <a:spLocks noGrp="1"/>
          </p:cNvSpPr>
          <p:nvPr>
            <p:ph type="title"/>
          </p:nvPr>
        </p:nvSpPr>
        <p:spPr>
          <a:xfrm>
            <a:off x="0" y="0"/>
            <a:ext cx="8229600" cy="785794"/>
          </a:xfrm>
        </p:spPr>
        <p:txBody>
          <a:bodyPr/>
          <a:lstStyle/>
          <a:p>
            <a:r>
              <a:rPr lang="it-IT" dirty="0" smtClean="0"/>
              <a:t>La paraplegia</a:t>
            </a:r>
            <a:endParaRPr lang="it-IT" dirty="0"/>
          </a:p>
        </p:txBody>
      </p:sp>
      <p:sp>
        <p:nvSpPr>
          <p:cNvPr id="5" name="Segnaposto contenuto 1"/>
          <p:cNvSpPr txBox="1">
            <a:spLocks/>
          </p:cNvSpPr>
          <p:nvPr/>
        </p:nvSpPr>
        <p:spPr>
          <a:xfrm>
            <a:off x="3214678" y="4286256"/>
            <a:ext cx="5929322" cy="2571744"/>
          </a:xfrm>
          <a:prstGeom prst="rect">
            <a:avLst/>
          </a:prstGeom>
        </p:spPr>
        <p:txBody>
          <a:bodyPr vert="horz">
            <a:normAutofit/>
          </a:bodyPr>
          <a:lstStyle/>
          <a:p>
            <a:pPr marL="365760" indent="-256032" algn="r">
              <a:spcBef>
                <a:spcPts val="400"/>
              </a:spcBef>
              <a:buClr>
                <a:schemeClr val="accent1"/>
              </a:buClr>
              <a:buSzPct val="68000"/>
              <a:buFont typeface="Wingdings 3"/>
              <a:buChar char=""/>
            </a:pPr>
            <a:r>
              <a:rPr lang="it-IT" sz="2800" dirty="0" smtClean="0"/>
              <a:t>è </a:t>
            </a:r>
            <a:r>
              <a:rPr lang="it-IT" sz="2800" dirty="0" smtClean="0"/>
              <a:t>una paralisi del torso e di tutti e quattro gli </a:t>
            </a:r>
            <a:r>
              <a:rPr lang="it-IT" sz="2800" dirty="0" smtClean="0"/>
              <a:t>arti</a:t>
            </a:r>
            <a:endParaRPr lang="it-IT" sz="2800" dirty="0" smtClean="0"/>
          </a:p>
          <a:p>
            <a:pPr marL="365760" lvl="0" indent="-256032" algn="r">
              <a:spcBef>
                <a:spcPts val="400"/>
              </a:spcBef>
              <a:buClr>
                <a:schemeClr val="accent1"/>
              </a:buClr>
              <a:buSzPct val="68000"/>
              <a:buFont typeface="Wingdings 3"/>
              <a:buChar char=""/>
            </a:pPr>
            <a:r>
              <a:rPr lang="it-IT" sz="2800" dirty="0" smtClean="0"/>
              <a:t>si </a:t>
            </a:r>
            <a:r>
              <a:rPr lang="it-IT" sz="2800" dirty="0" smtClean="0"/>
              <a:t>verifica in caso di lesione cervicale del midollo </a:t>
            </a:r>
            <a:r>
              <a:rPr lang="it-IT" sz="2800" dirty="0" smtClean="0"/>
              <a:t>spinale</a:t>
            </a:r>
            <a:r>
              <a:rPr kumimoji="0" lang="it-IT" sz="2700" b="0" i="0" strike="noStrike" kern="1200" cap="none" spc="0" normalizeH="0" baseline="0" noProof="0" dirty="0" smtClean="0">
                <a:ln>
                  <a:noFill/>
                </a:ln>
                <a:effectLst/>
                <a:uLnTx/>
                <a:uFillTx/>
                <a:latin typeface="+mn-lt"/>
                <a:ea typeface="+mn-ea"/>
                <a:cs typeface="+mn-cs"/>
              </a:rPr>
              <a:t> </a:t>
            </a:r>
          </a:p>
          <a:p>
            <a:pPr marL="365760" marR="0" lvl="0" indent="-256032" algn="r" defTabSz="914400" rtl="0" eaLnBrk="1" fontAlgn="auto" latinLnBrk="0" hangingPunct="1">
              <a:lnSpc>
                <a:spcPct val="100000"/>
              </a:lnSpc>
              <a:spcBef>
                <a:spcPts val="400"/>
              </a:spcBef>
              <a:spcAft>
                <a:spcPts val="0"/>
              </a:spcAft>
              <a:buClr>
                <a:schemeClr val="accent1"/>
              </a:buClr>
              <a:buSzPct val="68000"/>
              <a:buFont typeface="Wingdings 3"/>
              <a:buChar char=""/>
              <a:tabLst/>
              <a:defRPr/>
            </a:pPr>
            <a:endParaRPr kumimoji="0" lang="it-IT" sz="2700" b="0" i="0" strike="noStrike" kern="1200" cap="none" spc="0" normalizeH="0" baseline="0" noProof="0" dirty="0">
              <a:ln>
                <a:noFill/>
              </a:ln>
              <a:effectLst/>
              <a:uLnTx/>
              <a:uFillTx/>
              <a:latin typeface="+mn-lt"/>
              <a:ea typeface="+mn-ea"/>
              <a:cs typeface="+mn-cs"/>
            </a:endParaRPr>
          </a:p>
        </p:txBody>
      </p:sp>
      <p:sp>
        <p:nvSpPr>
          <p:cNvPr id="6" name="Titolo 2"/>
          <p:cNvSpPr txBox="1">
            <a:spLocks/>
          </p:cNvSpPr>
          <p:nvPr/>
        </p:nvSpPr>
        <p:spPr>
          <a:xfrm>
            <a:off x="914400" y="3429000"/>
            <a:ext cx="8229600" cy="857232"/>
          </a:xfrm>
          <a:prstGeom prst="rect">
            <a:avLst/>
          </a:prstGeom>
        </p:spPr>
        <p:txBody>
          <a:bodyPr vert="horz" rtlCol="0" anchor="ctr">
            <a:normAutofit/>
            <a:scene3d>
              <a:camera prst="orthographicFront"/>
              <a:lightRig rig="soft" dir="t"/>
            </a:scene3d>
            <a:sp3d prstMaterial="softEdge">
              <a:bevelT w="25400" h="25400"/>
            </a:sp3d>
          </a:body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it-IT" sz="4100" b="1" i="0" u="none" strike="noStrike" kern="1200" cap="none" spc="0" normalizeH="0" baseline="0" noProof="0" dirty="0" smtClean="0">
                <a:ln>
                  <a:noFill/>
                </a:ln>
                <a:solidFill>
                  <a:schemeClr val="tx2"/>
                </a:solidFill>
                <a:effectLst>
                  <a:outerShdw blurRad="31750" dist="25400" dir="5400000" algn="tl" rotWithShape="0">
                    <a:srgbClr val="000000">
                      <a:alpha val="25000"/>
                    </a:srgbClr>
                  </a:outerShdw>
                </a:effectLst>
                <a:uLnTx/>
                <a:uFillTx/>
                <a:latin typeface="+mj-lt"/>
                <a:ea typeface="+mj-ea"/>
                <a:cs typeface="+mj-cs"/>
              </a:rPr>
              <a:t>La tetraplegia</a:t>
            </a:r>
            <a:endParaRPr kumimoji="0" lang="it-IT" sz="4100" b="1" i="0" u="none" strike="noStrike" kern="1200" cap="none" spc="0" normalizeH="0" baseline="0" noProof="0" dirty="0">
              <a:ln>
                <a:noFill/>
              </a:ln>
              <a:solidFill>
                <a:schemeClr val="tx2"/>
              </a:solidFill>
              <a:effectLst>
                <a:outerShdw blurRad="31750" dist="25400" dir="5400000" algn="tl" rotWithShape="0">
                  <a:srgbClr val="000000">
                    <a:alpha val="25000"/>
                  </a:srgbClr>
                </a:outerShdw>
              </a:effectLst>
              <a:uLnTx/>
              <a:uFillTx/>
              <a:latin typeface="+mj-lt"/>
              <a:ea typeface="+mj-ea"/>
              <a:cs typeface="+mj-cs"/>
            </a:endParaRPr>
          </a:p>
        </p:txBody>
      </p:sp>
      <p:pic>
        <p:nvPicPr>
          <p:cNvPr id="23555" name="Picture 3" descr="http://4.bp.blogspot.com/_xJSPql6J5ME/TH0cAte-kfI/AAAAAAAAAEQ/rR2MBwunYAQ/s320/les_o_medular2.png"/>
          <p:cNvPicPr>
            <a:picLocks noChangeAspect="1" noChangeArrowheads="1"/>
          </p:cNvPicPr>
          <p:nvPr/>
        </p:nvPicPr>
        <p:blipFill>
          <a:blip r:embed="rId2" cstate="print"/>
          <a:srcRect/>
          <a:stretch>
            <a:fillRect/>
          </a:stretch>
        </p:blipFill>
        <p:spPr bwMode="auto">
          <a:xfrm>
            <a:off x="714348" y="2786058"/>
            <a:ext cx="3143272" cy="4023390"/>
          </a:xfrm>
          <a:prstGeom prst="rect">
            <a:avLst/>
          </a:prstGeom>
          <a:noFill/>
          <a:ln w="76200">
            <a:solidFill>
              <a:schemeClr val="accent1"/>
            </a:solid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dissolve">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dissolve">
                                      <p:cBhvr>
                                        <p:cTn id="17" dur="5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dissolv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5">
                                            <p:txEl>
                                              <p:pRg st="0" end="0"/>
                                            </p:txEl>
                                          </p:spTgt>
                                        </p:tgtEl>
                                        <p:attrNameLst>
                                          <p:attrName>style.visibility</p:attrName>
                                        </p:attrNameLst>
                                      </p:cBhvr>
                                      <p:to>
                                        <p:strVal val="visible"/>
                                      </p:to>
                                    </p:set>
                                    <p:animEffect transition="in" filter="dissolve">
                                      <p:cBhvr>
                                        <p:cTn id="27" dur="500"/>
                                        <p:tgtEl>
                                          <p:spTgt spid="5">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5">
                                            <p:txEl>
                                              <p:pRg st="1" end="1"/>
                                            </p:txEl>
                                          </p:spTgt>
                                        </p:tgtEl>
                                        <p:attrNameLst>
                                          <p:attrName>style.visibility</p:attrName>
                                        </p:attrNameLst>
                                      </p:cBhvr>
                                      <p:to>
                                        <p:strVal val="visible"/>
                                      </p:to>
                                    </p:set>
                                    <p:animEffect transition="in" filter="dissolve">
                                      <p:cBhvr>
                                        <p:cTn id="32" dur="500"/>
                                        <p:tgtEl>
                                          <p:spTgt spid="5">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23555"/>
                                        </p:tgtEl>
                                        <p:attrNameLst>
                                          <p:attrName>style.visibility</p:attrName>
                                        </p:attrNameLst>
                                      </p:cBhvr>
                                      <p:to>
                                        <p:strVal val="visible"/>
                                      </p:to>
                                    </p:set>
                                    <p:animEffect transition="in" filter="dissolve">
                                      <p:cBhvr>
                                        <p:cTn id="37" dur="500"/>
                                        <p:tgtEl>
                                          <p:spTgt spid="235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a:xfrm>
            <a:off x="0" y="0"/>
            <a:ext cx="9144000" cy="1571612"/>
          </a:xfrm>
        </p:spPr>
        <p:txBody>
          <a:bodyPr>
            <a:noAutofit/>
          </a:bodyPr>
          <a:lstStyle/>
          <a:p>
            <a:pPr algn="just">
              <a:buNone/>
            </a:pPr>
            <a:r>
              <a:rPr lang="it-IT" dirty="0" smtClean="0"/>
              <a:t>Oggi </a:t>
            </a:r>
            <a:r>
              <a:rPr lang="it-IT" dirty="0" smtClean="0"/>
              <a:t>non esiste ancora una cura definitiva </a:t>
            </a:r>
            <a:r>
              <a:rPr lang="it-IT" dirty="0" smtClean="0"/>
              <a:t>e</a:t>
            </a:r>
          </a:p>
          <a:p>
            <a:pPr algn="just">
              <a:buNone/>
            </a:pPr>
            <a:r>
              <a:rPr lang="it-IT" dirty="0" smtClean="0"/>
              <a:t>completa </a:t>
            </a:r>
            <a:r>
              <a:rPr lang="it-IT" dirty="0" smtClean="0"/>
              <a:t>per la paralisi causata da danni al </a:t>
            </a:r>
            <a:r>
              <a:rPr lang="it-IT" dirty="0" smtClean="0"/>
              <a:t>midollo</a:t>
            </a:r>
          </a:p>
          <a:p>
            <a:pPr algn="just">
              <a:buNone/>
            </a:pPr>
            <a:r>
              <a:rPr lang="it-IT" dirty="0" smtClean="0"/>
              <a:t>spinale.</a:t>
            </a:r>
          </a:p>
          <a:p>
            <a:pPr algn="just">
              <a:buNone/>
            </a:pPr>
            <a:r>
              <a:rPr lang="it-IT" dirty="0" smtClean="0"/>
              <a:t>	</a:t>
            </a:r>
            <a:endParaRPr lang="it-IT" dirty="0" smtClean="0"/>
          </a:p>
          <a:p>
            <a:pPr algn="just">
              <a:buNone/>
            </a:pPr>
            <a:endParaRPr lang="it-IT" dirty="0" smtClean="0"/>
          </a:p>
          <a:p>
            <a:pPr algn="just">
              <a:buNone/>
            </a:pPr>
            <a:r>
              <a:rPr lang="it-IT" dirty="0" smtClean="0"/>
              <a:t>	</a:t>
            </a:r>
            <a:endParaRPr lang="it-IT" dirty="0"/>
          </a:p>
        </p:txBody>
      </p:sp>
      <p:sp>
        <p:nvSpPr>
          <p:cNvPr id="5" name="Rettangolo arrotondato 4"/>
          <p:cNvSpPr/>
          <p:nvPr/>
        </p:nvSpPr>
        <p:spPr>
          <a:xfrm>
            <a:off x="4357686" y="3571876"/>
            <a:ext cx="4786314" cy="328612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i="1" dirty="0" smtClean="0"/>
              <a:t>Cellule staminali: </a:t>
            </a:r>
          </a:p>
          <a:p>
            <a:pPr algn="ctr"/>
            <a:r>
              <a:rPr lang="it-IT" dirty="0" smtClean="0"/>
              <a:t>cellule primitive non specializzate, dotate della capacità di trasformarsi in diversi altri tipi di cellule del corpo. Sono oggetto di studio da parte dei ricercatori per curare determinate malattie. Le cellule staminali vengono prelevate da diverse fonti come il cordone ombelicale, il sacco amniotico, il sangue, il midollo osseo </a:t>
            </a:r>
            <a:r>
              <a:rPr lang="it-IT" dirty="0" smtClean="0"/>
              <a:t>…</a:t>
            </a:r>
            <a:endParaRPr lang="it-IT" dirty="0" smtClean="0"/>
          </a:p>
          <a:p>
            <a:pPr algn="ctr"/>
            <a:endParaRPr lang="it-IT" dirty="0"/>
          </a:p>
        </p:txBody>
      </p:sp>
      <p:sp>
        <p:nvSpPr>
          <p:cNvPr id="6" name="Rettangolo 5"/>
          <p:cNvSpPr/>
          <p:nvPr/>
        </p:nvSpPr>
        <p:spPr>
          <a:xfrm>
            <a:off x="1428728" y="1500174"/>
            <a:ext cx="7715272" cy="2169825"/>
          </a:xfrm>
          <a:prstGeom prst="rect">
            <a:avLst/>
          </a:prstGeom>
        </p:spPr>
        <p:txBody>
          <a:bodyPr wrap="square">
            <a:spAutoFit/>
          </a:bodyPr>
          <a:lstStyle/>
          <a:p>
            <a:pPr algn="just">
              <a:buNone/>
            </a:pPr>
            <a:r>
              <a:rPr lang="it-IT" sz="2700" dirty="0" smtClean="0"/>
              <a:t>Il </a:t>
            </a:r>
            <a:r>
              <a:rPr lang="it-IT" sz="2700" dirty="0" smtClean="0"/>
              <a:t>trattamento riabilitativo consente, nell'arco di molti mesi, un certo recupero delle funzioni motorie e sensoriali andate perdute, ma sono pochissimi i pazienti in cui si verifica un recupero totale.</a:t>
            </a:r>
            <a:endParaRPr lang="it-IT" sz="2700" dirty="0" smtClean="0"/>
          </a:p>
        </p:txBody>
      </p:sp>
      <p:sp>
        <p:nvSpPr>
          <p:cNvPr id="7" name="Rettangolo 6"/>
          <p:cNvSpPr/>
          <p:nvPr/>
        </p:nvSpPr>
        <p:spPr>
          <a:xfrm>
            <a:off x="-428660" y="3857628"/>
            <a:ext cx="4786314" cy="1508105"/>
          </a:xfrm>
          <a:prstGeom prst="rect">
            <a:avLst/>
          </a:prstGeom>
        </p:spPr>
        <p:txBody>
          <a:bodyPr wrap="square">
            <a:spAutoFit/>
          </a:bodyPr>
          <a:lstStyle/>
          <a:p>
            <a:pPr algn="r">
              <a:buNone/>
            </a:pPr>
            <a:r>
              <a:rPr lang="it-IT" sz="2300" b="1" dirty="0" smtClean="0">
                <a:solidFill>
                  <a:schemeClr val="accent1"/>
                </a:solidFill>
              </a:rPr>
              <a:t>Sono in corso studi di rigenerazione del sistema nervoso centrale, basati sulle cellule staminali.</a:t>
            </a:r>
            <a:endParaRPr lang="it-IT" sz="2300" b="1" dirty="0" smtClean="0">
              <a:solidFill>
                <a:schemeClr val="accent1"/>
              </a:solidFill>
            </a:endParaRPr>
          </a:p>
        </p:txBody>
      </p:sp>
      <p:pic>
        <p:nvPicPr>
          <p:cNvPr id="24578" name="Picture 2" descr="http://www.aciclico.com/wp-content/uploads/2012/01/cellule-staminali-jpeg.jpg"/>
          <p:cNvPicPr>
            <a:picLocks noChangeAspect="1" noChangeArrowheads="1"/>
          </p:cNvPicPr>
          <p:nvPr/>
        </p:nvPicPr>
        <p:blipFill>
          <a:blip r:embed="rId2" cstate="print"/>
          <a:srcRect/>
          <a:stretch>
            <a:fillRect/>
          </a:stretch>
        </p:blipFill>
        <p:spPr bwMode="auto">
          <a:xfrm>
            <a:off x="2357422" y="5357827"/>
            <a:ext cx="1912308" cy="150017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dissolve">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dissolve">
                                      <p:cBhvr>
                                        <p:cTn id="17" dur="5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Effect transition="in" filter="dissolve">
                                      <p:cBhvr>
                                        <p:cTn id="22" dur="500"/>
                                        <p:tgtEl>
                                          <p:spTgt spid="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animEffect transition="in" filter="dissolve">
                                      <p:cBhvr>
                                        <p:cTn id="27" dur="500"/>
                                        <p:tgtEl>
                                          <p:spTgt spid="2">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dissolve">
                                      <p:cBhvr>
                                        <p:cTn id="32" dur="500"/>
                                        <p:tgtEl>
                                          <p:spTgt spid="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dissolve">
                                      <p:cBhvr>
                                        <p:cTn id="37" dur="500"/>
                                        <p:tgtEl>
                                          <p:spTgt spid="6"/>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dissolve">
                                      <p:cBhvr>
                                        <p:cTn id="42" dur="500"/>
                                        <p:tgtEl>
                                          <p:spTgt spid="7"/>
                                        </p:tgtEl>
                                      </p:cBhvr>
                                    </p:animEffect>
                                  </p:childTnLst>
                                </p:cTn>
                              </p:par>
                              <p:par>
                                <p:cTn id="43" presetID="9" presetClass="entr" presetSubtype="0" fill="hold" nodeType="withEffect">
                                  <p:stCondLst>
                                    <p:cond delay="0"/>
                                  </p:stCondLst>
                                  <p:childTnLst>
                                    <p:set>
                                      <p:cBhvr>
                                        <p:cTn id="44" dur="1" fill="hold">
                                          <p:stCondLst>
                                            <p:cond delay="0"/>
                                          </p:stCondLst>
                                        </p:cTn>
                                        <p:tgtEl>
                                          <p:spTgt spid="24578"/>
                                        </p:tgtEl>
                                        <p:attrNameLst>
                                          <p:attrName>style.visibility</p:attrName>
                                        </p:attrNameLst>
                                      </p:cBhvr>
                                      <p:to>
                                        <p:strVal val="visible"/>
                                      </p:to>
                                    </p:set>
                                    <p:animEffect transition="in" filter="dissolve">
                                      <p:cBhvr>
                                        <p:cTn id="45" dur="500"/>
                                        <p:tgtEl>
                                          <p:spTgt spid="24578"/>
                                        </p:tgtEl>
                                      </p:cBhvr>
                                    </p:animEffect>
                                  </p:childTnLst>
                                </p:cTn>
                              </p:par>
                            </p:childTnLst>
                          </p:cTn>
                        </p:par>
                      </p:childTnLst>
                    </p:cTn>
                  </p:par>
                  <p:par>
                    <p:cTn id="46" fill="hold">
                      <p:stCondLst>
                        <p:cond delay="indefinite"/>
                      </p:stCondLst>
                      <p:childTnLst>
                        <p:par>
                          <p:cTn id="47" fill="hold">
                            <p:stCondLst>
                              <p:cond delay="0"/>
                            </p:stCondLst>
                            <p:childTnLst>
                              <p:par>
                                <p:cTn id="48" presetID="9" presetClass="entr" presetSubtype="0" fill="hold" grpId="1" nodeType="clickEffect">
                                  <p:stCondLst>
                                    <p:cond delay="0"/>
                                  </p:stCondLst>
                                  <p:childTnLst>
                                    <p:set>
                                      <p:cBhvr>
                                        <p:cTn id="49" dur="1" fill="hold">
                                          <p:stCondLst>
                                            <p:cond delay="0"/>
                                          </p:stCondLst>
                                        </p:cTn>
                                        <p:tgtEl>
                                          <p:spTgt spid="5"/>
                                        </p:tgtEl>
                                        <p:attrNameLst>
                                          <p:attrName>style.visibility</p:attrName>
                                        </p:attrNameLst>
                                      </p:cBhvr>
                                      <p:to>
                                        <p:strVal val="visible"/>
                                      </p:to>
                                    </p:set>
                                    <p:animEffect transition="in" filter="dissolve">
                                      <p:cBhvr>
                                        <p:cTn id="5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5" grpId="0" animBg="1"/>
      <p:bldP spid="5" grpId="1" animBg="1"/>
      <p:bldP spid="6" grpId="0"/>
      <p:bldP spid="7"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45</TotalTime>
  <Words>559</Words>
  <Application>Microsoft Office PowerPoint</Application>
  <PresentationFormat>Presentazione su schermo (4:3)</PresentationFormat>
  <Paragraphs>52</Paragraphs>
  <Slides>12</Slides>
  <Notes>0</Notes>
  <HiddenSlides>0</HiddenSlides>
  <MMClips>0</MMClips>
  <ScaleCrop>false</ScaleCrop>
  <HeadingPairs>
    <vt:vector size="4" baseType="variant">
      <vt:variant>
        <vt:lpstr>Tema</vt:lpstr>
      </vt:variant>
      <vt:variant>
        <vt:i4>1</vt:i4>
      </vt:variant>
      <vt:variant>
        <vt:lpstr>Titoli diapositive</vt:lpstr>
      </vt:variant>
      <vt:variant>
        <vt:i4>12</vt:i4>
      </vt:variant>
    </vt:vector>
  </HeadingPairs>
  <TitlesOfParts>
    <vt:vector size="13" baseType="lpstr">
      <vt:lpstr>Concourse</vt:lpstr>
      <vt:lpstr>OSSA E ARTICOLAZIONI</vt:lpstr>
      <vt:lpstr>DISTORSIONE </vt:lpstr>
      <vt:lpstr>SLOGATURA o lussazione </vt:lpstr>
      <vt:lpstr>FRATTURA</vt:lpstr>
      <vt:lpstr>ARTROSI</vt:lpstr>
      <vt:lpstr>ARTRITE</vt:lpstr>
      <vt:lpstr>RACHITISMO  </vt:lpstr>
      <vt:lpstr>  ACONDROPLASIA </vt:lpstr>
      <vt:lpstr>FIBRODISPLASIA OSSIFICANTE PROGRESSIVA </vt:lpstr>
      <vt:lpstr>LESIONI SPINALI </vt:lpstr>
      <vt:lpstr>La paraplegia</vt:lpstr>
      <vt:lpstr>Diapositiva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OSSA E ARTICOLAZIONI</dc:title>
  <dc:creator>Natasha Crepaldi</dc:creator>
  <cp:lastModifiedBy>Natasha Crepaldi</cp:lastModifiedBy>
  <cp:revision>18</cp:revision>
  <dcterms:created xsi:type="dcterms:W3CDTF">2014-02-19T15:58:28Z</dcterms:created>
  <dcterms:modified xsi:type="dcterms:W3CDTF">2014-02-19T16:43:37Z</dcterms:modified>
</cp:coreProperties>
</file>