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6" r:id="rId7"/>
    <p:sldId id="267" r:id="rId8"/>
    <p:sldId id="260" r:id="rId9"/>
    <p:sldId id="262" r:id="rId10"/>
    <p:sldId id="263" r:id="rId11"/>
    <p:sldId id="264" r:id="rId12"/>
    <p:sldId id="269" r:id="rId13"/>
    <p:sldId id="271" r:id="rId14"/>
    <p:sldId id="268" r:id="rId15"/>
    <p:sldId id="270" r:id="rId16"/>
    <p:sldId id="265" r:id="rId17"/>
    <p:sldId id="273" r:id="rId18"/>
    <p:sldId id="274" r:id="rId19"/>
    <p:sldId id="275"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2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9D21D778-B565-4D7E-94D7-64010A445B68}" type="datetimeFigureOut">
              <a:rPr lang="en-US" smtClean="0"/>
              <a:pPr/>
              <a:t>6/25/2015</a:t>
            </a:fld>
            <a:endParaRPr lang="en-US"/>
          </a:p>
        </p:txBody>
      </p:sp>
      <p:sp>
        <p:nvSpPr>
          <p:cNvPr id="17" name="Segnaposto piè di pagina 16"/>
          <p:cNvSpPr>
            <a:spLocks noGrp="1"/>
          </p:cNvSpPr>
          <p:nvPr>
            <p:ph type="ftr" sz="quarter" idx="11"/>
          </p:nvPr>
        </p:nvSpPr>
        <p:spPr/>
        <p:txBody>
          <a:bodyPr/>
          <a:lstStyle/>
          <a:p>
            <a:endParaRPr kumimoji="0" lang="en-US"/>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6B1FF6-39B9-40F5-8B67-33C6354A3D4F}" type="slidenum">
              <a:rPr kumimoji="0" lang="en-US" smtClean="0"/>
              <a:pPr/>
              <a:t>‹N›</a:t>
            </a:fld>
            <a:endParaRPr kumimoji="0" lang="en-US" dirty="0">
              <a:solidFill>
                <a:schemeClr val="accent3">
                  <a:shade val="75000"/>
                </a:schemeClr>
              </a:solidFill>
            </a:endParaRPr>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9D21D778-B565-4D7E-94D7-64010A445B68}" type="datetimeFigureOut">
              <a:rPr lang="en-US" smtClean="0"/>
              <a:pPr/>
              <a:t>6/25/2015</a:t>
            </a:fld>
            <a:endParaRPr lang="en-US"/>
          </a:p>
        </p:txBody>
      </p:sp>
      <p:sp>
        <p:nvSpPr>
          <p:cNvPr id="5" name="Segnaposto piè di pagina 4"/>
          <p:cNvSpPr>
            <a:spLocks noGrp="1"/>
          </p:cNvSpPr>
          <p:nvPr>
            <p:ph type="ftr" sz="quarter" idx="11"/>
          </p:nvPr>
        </p:nvSpPr>
        <p:spPr/>
        <p:txBody>
          <a:bodyPr/>
          <a:lstStyle/>
          <a:p>
            <a:endParaRPr kumimoji="0" lang="en-US"/>
          </a:p>
        </p:txBody>
      </p:sp>
      <p:sp>
        <p:nvSpPr>
          <p:cNvPr id="6" name="Segnaposto numero diapositiva 5"/>
          <p:cNvSpPr>
            <a:spLocks noGrp="1"/>
          </p:cNvSpPr>
          <p:nvPr>
            <p:ph type="sldNum" sz="quarter" idx="12"/>
          </p:nvPr>
        </p:nvSpPr>
        <p:spPr>
          <a:xfrm>
            <a:off x="4361688" y="1026372"/>
            <a:ext cx="457200" cy="441325"/>
          </a:xfrm>
        </p:spPr>
        <p:txBody>
          <a:bodyPr/>
          <a:lstStyle/>
          <a:p>
            <a:fld id="{2C6B1FF6-39B9-40F5-8B67-33C6354A3D4F}" type="slidenum">
              <a:rPr kumimoji="0" lang="en-US" smtClean="0"/>
              <a:pPr/>
              <a:t>‹N›</a:t>
            </a:fld>
            <a:endParaRPr kumimoji="0" lang="en-US" dirty="0"/>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kumimoji="0" lang="en-US"/>
          </a:p>
        </p:txBody>
      </p:sp>
      <p:sp>
        <p:nvSpPr>
          <p:cNvPr id="4" name="Segnaposto data 3"/>
          <p:cNvSpPr>
            <a:spLocks noGrp="1"/>
          </p:cNvSpPr>
          <p:nvPr>
            <p:ph type="dt" sz="half" idx="10"/>
          </p:nvPr>
        </p:nvSpPr>
        <p:spPr/>
        <p:txBody>
          <a:bodyPr/>
          <a:lstStyle/>
          <a:p>
            <a:fld id="{9D21D778-B565-4D7E-94D7-64010A445B68}" type="datetimeFigureOut">
              <a:rPr lang="en-US" smtClean="0"/>
              <a:pPr/>
              <a:t>6/25/2015</a:t>
            </a:fld>
            <a:endParaRPr lang="en-US"/>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6B1FF6-39B9-40F5-8B67-33C6354A3D4F}" type="slidenum">
              <a:rPr kumimoji="0" lang="en-US" smtClean="0"/>
              <a:pPr/>
              <a:t>‹N›</a:t>
            </a:fld>
            <a:endParaRPr kumimoji="0" lang="en-US" dirty="0">
              <a:solidFill>
                <a:schemeClr val="accent3">
                  <a:shade val="75000"/>
                </a:schemeClr>
              </a:solidFill>
            </a:endParaRPr>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9D21D778-B565-4D7E-94D7-64010A445B68}" type="datetimeFigureOut">
              <a:rPr lang="en-US" smtClean="0"/>
              <a:pPr/>
              <a:t>6/25/2015</a:t>
            </a:fld>
            <a:endParaRPr lang="en-US"/>
          </a:p>
        </p:txBody>
      </p:sp>
      <p:sp>
        <p:nvSpPr>
          <p:cNvPr id="6" name="Segnaposto piè di pagina 5"/>
          <p:cNvSpPr>
            <a:spLocks noGrp="1"/>
          </p:cNvSpPr>
          <p:nvPr>
            <p:ph type="ftr" sz="quarter" idx="11"/>
          </p:nvPr>
        </p:nvSpPr>
        <p:spPr/>
        <p:txBody>
          <a:bodyPr/>
          <a:lstStyle/>
          <a:p>
            <a:endParaRPr kumimoji="0" lang="en-US" dirty="0"/>
          </a:p>
        </p:txBody>
      </p:sp>
      <p:sp>
        <p:nvSpPr>
          <p:cNvPr id="7" name="Segnaposto numero diapositiva 6"/>
          <p:cNvSpPr>
            <a:spLocks noGrp="1"/>
          </p:cNvSpPr>
          <p:nvPr>
            <p:ph type="sldNum" sz="quarter" idx="12"/>
          </p:nvPr>
        </p:nvSpPr>
        <p:spPr/>
        <p:txBody>
          <a:bodyPr/>
          <a:lstStyle/>
          <a:p>
            <a:fld id="{2C6B1FF6-39B9-40F5-8B67-33C6354A3D4F}" type="slidenum">
              <a:rPr kumimoji="0" lang="en-US" smtClean="0"/>
              <a:pPr/>
              <a:t>‹N›</a:t>
            </a:fld>
            <a:endParaRPr kumimoji="0" lang="en-US"/>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9D21D778-B565-4D7E-94D7-64010A445B68}" type="datetimeFigureOut">
              <a:rPr lang="en-US" smtClean="0"/>
              <a:pPr/>
              <a:t>6/25/2015</a:t>
            </a:fld>
            <a:endParaRPr lang="en-US"/>
          </a:p>
        </p:txBody>
      </p:sp>
      <p:sp>
        <p:nvSpPr>
          <p:cNvPr id="8" name="Segnaposto piè di pagina 7"/>
          <p:cNvSpPr>
            <a:spLocks noGrp="1"/>
          </p:cNvSpPr>
          <p:nvPr>
            <p:ph type="ftr" sz="quarter" idx="11"/>
          </p:nvPr>
        </p:nvSpPr>
        <p:spPr>
          <a:xfrm>
            <a:off x="304800" y="6409944"/>
            <a:ext cx="3581400" cy="365760"/>
          </a:xfrm>
        </p:spPr>
        <p:txBody>
          <a:bodyPr/>
          <a:lstStyle/>
          <a:p>
            <a:endParaRPr kumimoji="0" lang="en-US"/>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pPr algn="ctr" eaLnBrk="1" latinLnBrk="0" hangingPunct="1"/>
            <a:fld id="{2C6B1FF6-39B9-40F5-8B67-33C6354A3D4F}" type="slidenum">
              <a:rPr kumimoji="0" lang="en-US" smtClean="0"/>
              <a:pPr algn="ctr" eaLnBrk="1" latinLnBrk="0" hangingPunct="1"/>
              <a:t>‹N›</a:t>
            </a:fld>
            <a:endParaRPr kumimoji="0" lang="en-US" dirty="0"/>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9D21D778-B565-4D7E-94D7-64010A445B68}" type="datetimeFigureOut">
              <a:rPr lang="en-US" smtClean="0"/>
              <a:pPr/>
              <a:t>6/25/2015</a:t>
            </a:fld>
            <a:endParaRPr lang="en-US"/>
          </a:p>
        </p:txBody>
      </p:sp>
      <p:sp>
        <p:nvSpPr>
          <p:cNvPr id="4" name="Segnaposto piè di pagina 3"/>
          <p:cNvSpPr>
            <a:spLocks noGrp="1"/>
          </p:cNvSpPr>
          <p:nvPr>
            <p:ph type="ftr" sz="quarter" idx="11"/>
          </p:nvPr>
        </p:nvSpPr>
        <p:spPr/>
        <p:txBody>
          <a:bodyPr/>
          <a:lstStyle/>
          <a:p>
            <a:endParaRPr kumimoji="0" lang="en-US" dirty="0"/>
          </a:p>
        </p:txBody>
      </p:sp>
      <p:sp>
        <p:nvSpPr>
          <p:cNvPr id="5" name="Segnaposto numero diapositiva 4"/>
          <p:cNvSpPr>
            <a:spLocks noGrp="1"/>
          </p:cNvSpPr>
          <p:nvPr>
            <p:ph type="sldNum" sz="quarter" idx="12"/>
          </p:nvPr>
        </p:nvSpPr>
        <p:spPr>
          <a:xfrm>
            <a:off x="4343400" y="1036020"/>
            <a:ext cx="457200" cy="441325"/>
          </a:xfrm>
        </p:spPr>
        <p:txBody>
          <a:bodyPr/>
          <a:lstStyle/>
          <a:p>
            <a:fld id="{2C6B1FF6-39B9-40F5-8B67-33C6354A3D4F}" type="slidenum">
              <a:rPr kumimoji="0" lang="en-US" smtClean="0"/>
              <a:pPr/>
              <a:t>‹N›</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9D21D778-B565-4D7E-94D7-64010A445B68}" type="datetimeFigureOut">
              <a:rPr lang="en-US" smtClean="0"/>
              <a:pPr/>
              <a:t>6/25/2015</a:t>
            </a:fld>
            <a:endParaRPr lang="en-US"/>
          </a:p>
        </p:txBody>
      </p:sp>
      <p:sp>
        <p:nvSpPr>
          <p:cNvPr id="3" name="Segnaposto piè di pagina 2"/>
          <p:cNvSpPr>
            <a:spLocks noGrp="1"/>
          </p:cNvSpPr>
          <p:nvPr>
            <p:ph type="ftr" sz="quarter" idx="11"/>
          </p:nvPr>
        </p:nvSpPr>
        <p:spPr/>
        <p:txBody>
          <a:bodyPr/>
          <a:lstStyle/>
          <a:p>
            <a:endParaRPr kumimoji="0" lang="en-US"/>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C6B1FF6-39B9-40F5-8B67-33C6354A3D4F}" type="slidenum">
              <a:rPr kumimoji="0" lang="en-US" smtClean="0"/>
              <a:pPr/>
              <a:t>‹N›</a:t>
            </a:fld>
            <a:endParaRPr kumimoji="0"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C6B1FF6-39B9-40F5-8B67-33C6354A3D4F}" type="slidenum">
              <a:rPr kumimoji="0" lang="en-US" smtClean="0"/>
              <a:pPr/>
              <a:t>‹N›</a:t>
            </a:fld>
            <a:endParaRPr kumimoji="0" lang="en-US" dirty="0">
              <a:solidFill>
                <a:schemeClr val="accent3">
                  <a:shade val="75000"/>
                </a:schemeClr>
              </a:solidFill>
            </a:endParaRPr>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9D21D778-B565-4D7E-94D7-64010A445B68}" type="datetimeFigureOut">
              <a:rPr lang="en-US" smtClean="0"/>
              <a:pPr/>
              <a:t>6/25/2015</a:t>
            </a:fld>
            <a:endParaRPr lang="en-US"/>
          </a:p>
        </p:txBody>
      </p:sp>
      <p:sp>
        <p:nvSpPr>
          <p:cNvPr id="6" name="Segnaposto piè di pagina 5"/>
          <p:cNvSpPr>
            <a:spLocks noGrp="1"/>
          </p:cNvSpPr>
          <p:nvPr>
            <p:ph type="ftr" sz="quarter" idx="11"/>
          </p:nvPr>
        </p:nvSpPr>
        <p:spPr>
          <a:xfrm>
            <a:off x="301752" y="6410848"/>
            <a:ext cx="3383280" cy="365760"/>
          </a:xfrm>
        </p:spPr>
        <p:txBody>
          <a:bodyPr/>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2C6B1FF6-39B9-40F5-8B67-33C6354A3D4F}" type="slidenum">
              <a:rPr kumimoji="0" lang="en-US" smtClean="0"/>
              <a:pPr/>
              <a:t>‹N›</a:t>
            </a:fld>
            <a:endParaRPr kumimoji="0" lang="en-US" dirty="0"/>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9D21D778-B565-4D7E-94D7-64010A445B68}" type="datetimeFigureOut">
              <a:rPr lang="en-US" smtClean="0"/>
              <a:pPr/>
              <a:t>6/25/2015</a:t>
            </a:fld>
            <a:endParaRPr lang="en-US" dirty="0"/>
          </a:p>
        </p:txBody>
      </p:sp>
      <p:sp>
        <p:nvSpPr>
          <p:cNvPr id="6" name="Segnaposto piè di pagina 5"/>
          <p:cNvSpPr>
            <a:spLocks noGrp="1"/>
          </p:cNvSpPr>
          <p:nvPr>
            <p:ph type="ftr" sz="quarter" idx="11"/>
          </p:nvPr>
        </p:nvSpPr>
        <p:spPr>
          <a:xfrm>
            <a:off x="301752" y="6410848"/>
            <a:ext cx="3584448" cy="365760"/>
          </a:xfrm>
        </p:spPr>
        <p:txBody>
          <a:bodyPr/>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D21D778-B565-4D7E-94D7-64010A445B68}" type="datetimeFigureOut">
              <a:rPr lang="en-US" smtClean="0"/>
              <a:pPr/>
              <a:t>6/25/2015</a:t>
            </a:fld>
            <a:endParaRPr lang="en-US"/>
          </a:p>
        </p:txBody>
      </p:sp>
      <p:sp>
        <p:nvSpPr>
          <p:cNvPr id="5" name="Segnaposto piè di pagina 4"/>
          <p:cNvSpPr>
            <a:spLocks noGrp="1"/>
          </p:cNvSpPr>
          <p:nvPr>
            <p:ph type="ftr" sz="quarter" idx="11"/>
          </p:nvPr>
        </p:nvSpPr>
        <p:spPr/>
        <p:txBody>
          <a:bodyPr/>
          <a:lstStyle/>
          <a:p>
            <a:endParaRPr kumimoji="0" lang="en-US"/>
          </a:p>
        </p:txBody>
      </p:sp>
      <p:sp>
        <p:nvSpPr>
          <p:cNvPr id="6" name="Segnaposto numero diapositiva 5"/>
          <p:cNvSpPr>
            <a:spLocks noGrp="1"/>
          </p:cNvSpPr>
          <p:nvPr>
            <p:ph type="sldNum" sz="quarter" idx="12"/>
          </p:nvPr>
        </p:nvSpPr>
        <p:spPr/>
        <p:txBody>
          <a:bodyPr/>
          <a:lstStyle/>
          <a:p>
            <a:fld id="{2C6B1FF6-39B9-40F5-8B67-33C6354A3D4F}" type="slidenum">
              <a:rPr kumimoji="0" lang="en-US" smtClean="0"/>
              <a:pPr/>
              <a:t>‹N›</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2C6B1FF6-39B9-40F5-8B67-33C6354A3D4F}" type="slidenum">
              <a:rPr kumimoji="0" lang="en-US" smtClean="0"/>
              <a:pPr/>
              <a:t>‹N›</a:t>
            </a:fld>
            <a:endParaRPr kumimoji="0" lang="en-US" dirty="0"/>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D21D778-B565-4D7E-94D7-64010A445B68}" type="datetimeFigureOut">
              <a:rPr lang="en-US" smtClean="0"/>
              <a:pPr/>
              <a:t>6/25/2015</a:t>
            </a:fld>
            <a:endParaRPr lang="en-US"/>
          </a:p>
        </p:txBody>
      </p:sp>
      <p:sp>
        <p:nvSpPr>
          <p:cNvPr id="5" name="Segnaposto piè di pagina 4"/>
          <p:cNvSpPr>
            <a:spLocks noGrp="1"/>
          </p:cNvSpPr>
          <p:nvPr>
            <p:ph type="ftr" sz="quarter" idx="11"/>
          </p:nvPr>
        </p:nvSpPr>
        <p:spPr/>
        <p:txBody>
          <a:bodyPr/>
          <a:lstStyle/>
          <a:p>
            <a:endParaRPr kumimoji="0" lang="en-US"/>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9D21D778-B565-4D7E-94D7-64010A445B68}" type="datetimeFigureOut">
              <a:rPr lang="en-US" smtClean="0"/>
              <a:pPr algn="r" eaLnBrk="1" latinLnBrk="0" hangingPunct="1"/>
              <a:t>6/25/2015</a:t>
            </a:fld>
            <a:endParaRPr lang="en-US" sz="1400" dirty="0">
              <a:solidFill>
                <a:srgbClr val="FFFFFF"/>
              </a:solidFill>
            </a:endParaRPr>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endParaRPr kumimoji="0" lang="en-US" dirty="0">
              <a:solidFill>
                <a:srgbClr val="FFFFFF"/>
              </a:solidFill>
            </a:endParaRPr>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‹N›</a:t>
            </a:fld>
            <a:endParaRPr kumimoji="0" lang="en-US" sz="1600" dirty="0">
              <a:solidFill>
                <a:schemeClr val="accent3">
                  <a:shade val="75000"/>
                </a:schemeClr>
              </a:solidFill>
            </a:endParaRPr>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1"/>
          <p:cNvSpPr>
            <a:spLocks noGrp="1"/>
          </p:cNvSpPr>
          <p:nvPr>
            <p:ph type="subTitle" idx="1"/>
          </p:nvPr>
        </p:nvSpPr>
        <p:spPr/>
        <p:txBody>
          <a:bodyPr>
            <a:normAutofit/>
          </a:bodyPr>
          <a:lstStyle/>
          <a:p>
            <a:r>
              <a:rPr lang="it-IT" sz="3200" dirty="0" smtClean="0"/>
              <a:t>L’UOMO CON LA TECNICA SI FA PADRONE DELLA VITA</a:t>
            </a:r>
            <a:endParaRPr lang="it-IT" sz="3200" dirty="0"/>
          </a:p>
        </p:txBody>
      </p:sp>
      <p:sp>
        <p:nvSpPr>
          <p:cNvPr id="3" name="Titolo 2"/>
          <p:cNvSpPr>
            <a:spLocks noGrp="1"/>
          </p:cNvSpPr>
          <p:nvPr>
            <p:ph type="ctrTitle"/>
          </p:nvPr>
        </p:nvSpPr>
        <p:spPr>
          <a:xfrm>
            <a:off x="1214414" y="571480"/>
            <a:ext cx="7772400" cy="1752600"/>
          </a:xfrm>
        </p:spPr>
        <p:txBody>
          <a:bodyPr>
            <a:noAutofit/>
          </a:bodyPr>
          <a:lstStyle/>
          <a:p>
            <a:pPr algn="r"/>
            <a:r>
              <a:rPr lang="it-IT" sz="6600" b="1" dirty="0" smtClean="0"/>
              <a:t>INGEGNERIA GENETICA</a:t>
            </a:r>
            <a:endParaRPr lang="it-IT" sz="6600" b="1" dirty="0"/>
          </a:p>
        </p:txBody>
      </p:sp>
      <p:sp>
        <p:nvSpPr>
          <p:cNvPr id="4" name="Sottotitolo 1"/>
          <p:cNvSpPr txBox="1">
            <a:spLocks/>
          </p:cNvSpPr>
          <p:nvPr/>
        </p:nvSpPr>
        <p:spPr>
          <a:xfrm>
            <a:off x="0" y="6429396"/>
            <a:ext cx="9144000" cy="500042"/>
          </a:xfrm>
          <a:prstGeom prst="rect">
            <a:avLst/>
          </a:prstGeom>
        </p:spPr>
        <p:txBody>
          <a:bodyPr vert="horz">
            <a:normAutofit fontScale="92500" lnSpcReduction="20000"/>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it-IT" sz="3200" b="1" i="1" u="none" strike="noStrike" kern="1200" cap="all" spc="25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Che cos’è l’ingegneria genetica?</a:t>
            </a:r>
            <a:endParaRPr lang="it-IT" b="1" dirty="0"/>
          </a:p>
        </p:txBody>
      </p:sp>
      <p:sp>
        <p:nvSpPr>
          <p:cNvPr id="3" name="Segnaposto contenuto 2"/>
          <p:cNvSpPr>
            <a:spLocks noGrp="1"/>
          </p:cNvSpPr>
          <p:nvPr>
            <p:ph sz="quarter" idx="1"/>
          </p:nvPr>
        </p:nvSpPr>
        <p:spPr>
          <a:xfrm>
            <a:off x="301752" y="1527048"/>
            <a:ext cx="8503920" cy="2044828"/>
          </a:xfrm>
        </p:spPr>
        <p:txBody>
          <a:bodyPr/>
          <a:lstStyle/>
          <a:p>
            <a:pPr algn="just">
              <a:buNone/>
            </a:pPr>
            <a:r>
              <a:rPr lang="it-IT" dirty="0" smtClean="0"/>
              <a:t>	Con il termine generico di </a:t>
            </a:r>
            <a:r>
              <a:rPr lang="it-IT" b="1" dirty="0" smtClean="0"/>
              <a:t>ingegneria genetica</a:t>
            </a:r>
            <a:r>
              <a:rPr lang="it-IT" dirty="0" smtClean="0"/>
              <a:t> si fa riferimento ad un insieme di tecniche che permettono di isolare geni, clonarli, introdurli e trasferirli in un ospite.</a:t>
            </a:r>
            <a:endParaRPr lang="it-IT" dirty="0"/>
          </a:p>
        </p:txBody>
      </p:sp>
      <p:sp>
        <p:nvSpPr>
          <p:cNvPr id="6" name="Nuvola 5"/>
          <p:cNvSpPr/>
          <p:nvPr/>
        </p:nvSpPr>
        <p:spPr>
          <a:xfrm>
            <a:off x="785786" y="3643314"/>
            <a:ext cx="3214710" cy="2500330"/>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sz="3200" b="1" dirty="0" smtClean="0"/>
              <a:t>Che cos’è un gene?</a:t>
            </a:r>
            <a:endParaRPr lang="it-IT" sz="3200" b="1" dirty="0"/>
          </a:p>
        </p:txBody>
      </p:sp>
      <p:sp>
        <p:nvSpPr>
          <p:cNvPr id="7" name="Nuvola 6"/>
          <p:cNvSpPr/>
          <p:nvPr/>
        </p:nvSpPr>
        <p:spPr>
          <a:xfrm>
            <a:off x="4429124" y="3357562"/>
            <a:ext cx="3214710" cy="2214578"/>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t-IT" sz="3200" b="1" dirty="0" smtClean="0"/>
              <a:t>Cosa significa clonare?</a:t>
            </a:r>
            <a:endParaRPr lang="it-IT"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14810" y="155432"/>
            <a:ext cx="4786346" cy="987552"/>
          </a:xfrm>
        </p:spPr>
        <p:txBody>
          <a:bodyPr>
            <a:normAutofit fontScale="90000"/>
          </a:bodyPr>
          <a:lstStyle/>
          <a:p>
            <a:pPr algn="r"/>
            <a:r>
              <a:rPr lang="it-IT" b="1" dirty="0" smtClean="0"/>
              <a:t>Che cos’è un cromosoma?</a:t>
            </a:r>
            <a:endParaRPr lang="it-IT" b="1" dirty="0"/>
          </a:p>
        </p:txBody>
      </p:sp>
      <p:sp>
        <p:nvSpPr>
          <p:cNvPr id="3" name="Segnaposto contenuto 2"/>
          <p:cNvSpPr>
            <a:spLocks noGrp="1"/>
          </p:cNvSpPr>
          <p:nvPr>
            <p:ph sz="quarter" idx="1"/>
          </p:nvPr>
        </p:nvSpPr>
        <p:spPr>
          <a:xfrm>
            <a:off x="4000496" y="1428736"/>
            <a:ext cx="5000660" cy="5143504"/>
          </a:xfrm>
        </p:spPr>
        <p:txBody>
          <a:bodyPr>
            <a:normAutofit fontScale="92500"/>
          </a:bodyPr>
          <a:lstStyle/>
          <a:p>
            <a:pPr algn="just">
              <a:buNone/>
            </a:pPr>
            <a:r>
              <a:rPr lang="it-IT" sz="2000" dirty="0" smtClean="0"/>
              <a:t>	</a:t>
            </a:r>
          </a:p>
          <a:p>
            <a:pPr algn="just">
              <a:buNone/>
            </a:pPr>
            <a:r>
              <a:rPr lang="it-IT" sz="2000" b="1" dirty="0" smtClean="0"/>
              <a:t>	Cromosoma:</a:t>
            </a:r>
            <a:r>
              <a:rPr lang="it-IT" sz="2000" dirty="0" smtClean="0"/>
              <a:t> piccoli corpi intensamente colorabili (</a:t>
            </a:r>
            <a:r>
              <a:rPr lang="it-IT" sz="2000" i="1" dirty="0" smtClean="0"/>
              <a:t>corpi colorati</a:t>
            </a:r>
            <a:r>
              <a:rPr lang="it-IT" sz="2000" dirty="0" smtClean="0"/>
              <a:t>, dai termini greci </a:t>
            </a:r>
            <a:r>
              <a:rPr lang="it-IT" sz="2000" i="1" dirty="0" smtClean="0"/>
              <a:t>chroma</a:t>
            </a:r>
            <a:r>
              <a:rPr lang="it-IT" sz="2000" dirty="0" smtClean="0"/>
              <a:t>, colore, e </a:t>
            </a:r>
            <a:r>
              <a:rPr lang="it-IT" sz="2000" i="1" dirty="0" smtClean="0"/>
              <a:t>soma</a:t>
            </a:r>
            <a:r>
              <a:rPr lang="it-IT" sz="2000" dirty="0" smtClean="0"/>
              <a:t>, corpo), in genere di forma bastoncellare, visibili nel nucleo della cellula. </a:t>
            </a:r>
          </a:p>
          <a:p>
            <a:pPr algn="just">
              <a:buNone/>
            </a:pPr>
            <a:r>
              <a:rPr lang="it-IT" sz="2000" dirty="0" smtClean="0"/>
              <a:t>	Ogni cellula umana contiene 23 coppie di cromosomi (46 in tutto). L'ultima coppia determina il nostro sesso, a seconda che sia XX (femmine) o XY (maschi).</a:t>
            </a:r>
          </a:p>
          <a:p>
            <a:pPr algn="just">
              <a:buNone/>
            </a:pPr>
            <a:r>
              <a:rPr lang="it-IT" sz="2000" dirty="0" smtClean="0"/>
              <a:t>	Il totale dei 46 cromosomi (e quindi l'intero </a:t>
            </a:r>
            <a:r>
              <a:rPr lang="it-IT" sz="2000" i="1" dirty="0" smtClean="0"/>
              <a:t>patrimonio genetico</a:t>
            </a:r>
            <a:r>
              <a:rPr lang="it-IT" sz="2000" dirty="0" smtClean="0"/>
              <a:t> di una cellula) viene chiamato </a:t>
            </a:r>
            <a:r>
              <a:rPr lang="it-IT" sz="2000" b="1" i="1" dirty="0" smtClean="0"/>
              <a:t>genoma</a:t>
            </a:r>
            <a:r>
              <a:rPr lang="it-IT" sz="2000" dirty="0" smtClean="0"/>
              <a:t>.</a:t>
            </a:r>
          </a:p>
          <a:p>
            <a:pPr algn="just">
              <a:buNone/>
            </a:pPr>
            <a:r>
              <a:rPr lang="it-IT" sz="2000" dirty="0" smtClean="0"/>
              <a:t>	</a:t>
            </a:r>
          </a:p>
          <a:p>
            <a:pPr algn="just">
              <a:buNone/>
            </a:pPr>
            <a:r>
              <a:rPr lang="it-IT" sz="2000" dirty="0" smtClean="0"/>
              <a:t>	</a:t>
            </a:r>
            <a:r>
              <a:rPr lang="it-IT" sz="2000" b="1" i="1" dirty="0" smtClean="0"/>
              <a:t>Ogni cromosoma è costituito dal DNA.</a:t>
            </a:r>
          </a:p>
        </p:txBody>
      </p:sp>
      <p:pic>
        <p:nvPicPr>
          <p:cNvPr id="17410" name="Picture 2" descr="http://www.summagallicana.it/Volume2/004fig005.jpg"/>
          <p:cNvPicPr>
            <a:picLocks noChangeAspect="1" noChangeArrowheads="1"/>
          </p:cNvPicPr>
          <p:nvPr/>
        </p:nvPicPr>
        <p:blipFill>
          <a:blip r:embed="rId2" cstate="print"/>
          <a:srcRect/>
          <a:stretch>
            <a:fillRect/>
          </a:stretch>
        </p:blipFill>
        <p:spPr bwMode="auto">
          <a:xfrm>
            <a:off x="0" y="142852"/>
            <a:ext cx="4286248" cy="5429264"/>
          </a:xfrm>
          <a:prstGeom prst="rect">
            <a:avLst/>
          </a:prstGeom>
          <a:noFill/>
        </p:spPr>
      </p:pic>
      <p:sp>
        <p:nvSpPr>
          <p:cNvPr id="6" name="Rettangolo arrotondato 5"/>
          <p:cNvSpPr/>
          <p:nvPr/>
        </p:nvSpPr>
        <p:spPr>
          <a:xfrm>
            <a:off x="0" y="5572140"/>
            <a:ext cx="4286248" cy="12858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it-IT" i="1" dirty="0" smtClean="0"/>
              <a:t>Se potessimo "srotolare" tutto il DNA contenuto in una sola cellula, avremmo tra le mani un filamento lungo più di due metri! </a:t>
            </a:r>
            <a:endParaRPr lang="it-IT" i="1" dirty="0"/>
          </a:p>
        </p:txBody>
      </p:sp>
      <p:sp>
        <p:nvSpPr>
          <p:cNvPr id="17412" name="AutoShape 4" descr="http://t2.gstatic.com/images?q=tbn:ANd9GcS9gEhGNtVa7IBzwXht77xaL9E3wjUFApKCUN30Ao9rnrnjDjtc"/>
          <p:cNvSpPr>
            <a:spLocks noChangeAspect="1" noChangeArrowheads="1"/>
          </p:cNvSpPr>
          <p:nvPr/>
        </p:nvSpPr>
        <p:spPr bwMode="auto">
          <a:xfrm>
            <a:off x="155575" y="-1042988"/>
            <a:ext cx="2181225" cy="21812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7414" name="Picture 6" descr="http://t2.gstatic.com/images?q=tbn:ANd9GcS9gEhGNtVa7IBzwXht77xaL9E3wjUFApKCUN30Ao9rnrnjDjtc"/>
          <p:cNvPicPr>
            <a:picLocks noChangeAspect="1" noChangeArrowheads="1"/>
          </p:cNvPicPr>
          <p:nvPr/>
        </p:nvPicPr>
        <p:blipFill>
          <a:blip r:embed="rId3" cstate="print"/>
          <a:srcRect/>
          <a:stretch>
            <a:fillRect/>
          </a:stretch>
        </p:blipFill>
        <p:spPr bwMode="auto">
          <a:xfrm>
            <a:off x="4000496" y="0"/>
            <a:ext cx="2071702" cy="1714512"/>
          </a:xfrm>
          <a:prstGeom prst="rect">
            <a:avLst/>
          </a:prstGeom>
          <a:noFill/>
          <a:effectLst>
            <a:softEdge rad="3175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7414"/>
                                        </p:tgtEl>
                                        <p:attrNameLst>
                                          <p:attrName>style.visibility</p:attrName>
                                        </p:attrNameLst>
                                      </p:cBhvr>
                                      <p:to>
                                        <p:strVal val="visible"/>
                                      </p:to>
                                    </p:set>
                                    <p:animEffect transition="in" filter="dissolve">
                                      <p:cBhvr>
                                        <p:cTn id="22" dur="500"/>
                                        <p:tgtEl>
                                          <p:spTgt spid="1741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7410"/>
                                        </p:tgtEl>
                                        <p:attrNameLst>
                                          <p:attrName>style.visibility</p:attrName>
                                        </p:attrNameLst>
                                      </p:cBhvr>
                                      <p:to>
                                        <p:strVal val="visible"/>
                                      </p:to>
                                    </p:set>
                                    <p:animEffect transition="in" filter="dissolve">
                                      <p:cBhvr>
                                        <p:cTn id="32" dur="500"/>
                                        <p:tgtEl>
                                          <p:spTgt spid="1741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Inoltre …</a:t>
            </a:r>
            <a:endParaRPr lang="it-IT" b="1" dirty="0"/>
          </a:p>
        </p:txBody>
      </p:sp>
      <p:pic>
        <p:nvPicPr>
          <p:cNvPr id="6" name="Segnaposto contenuto 5" descr="patrimoni_genetici.jpg"/>
          <p:cNvPicPr>
            <a:picLocks noGrp="1" noChangeAspect="1"/>
          </p:cNvPicPr>
          <p:nvPr>
            <p:ph sz="quarter" idx="1"/>
          </p:nvPr>
        </p:nvPicPr>
        <p:blipFill>
          <a:blip r:embed="rId2" cstate="print"/>
          <a:stretch>
            <a:fillRect/>
          </a:stretch>
        </p:blipFill>
        <p:spPr>
          <a:xfrm>
            <a:off x="142844" y="785794"/>
            <a:ext cx="4714908" cy="5410551"/>
          </a:xfrm>
        </p:spPr>
      </p:pic>
      <p:sp>
        <p:nvSpPr>
          <p:cNvPr id="18434" name="AutoShape 2" descr="patrimoni genetici"/>
          <p:cNvSpPr>
            <a:spLocks noChangeAspect="1" noChangeArrowheads="1"/>
          </p:cNvSpPr>
          <p:nvPr/>
        </p:nvSpPr>
        <p:spPr bwMode="auto">
          <a:xfrm>
            <a:off x="155575" y="-1600200"/>
            <a:ext cx="2905125" cy="333375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8436" name="AutoShape 4" descr="patrimoni genetici"/>
          <p:cNvSpPr>
            <a:spLocks noChangeAspect="1" noChangeArrowheads="1"/>
          </p:cNvSpPr>
          <p:nvPr/>
        </p:nvSpPr>
        <p:spPr bwMode="auto">
          <a:xfrm>
            <a:off x="155575" y="-1600200"/>
            <a:ext cx="2905125" cy="333375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8" name="Nuvola 7"/>
          <p:cNvSpPr/>
          <p:nvPr/>
        </p:nvSpPr>
        <p:spPr>
          <a:xfrm>
            <a:off x="5072066" y="1714488"/>
            <a:ext cx="3643338" cy="35719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I cromosomi sessuali sono un’eccezione: sono 23.</a:t>
            </a:r>
            <a:endParaRPr lang="it-IT"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Che cos’è il DNA?</a:t>
            </a:r>
            <a:endParaRPr lang="it-IT" b="1" dirty="0"/>
          </a:p>
        </p:txBody>
      </p:sp>
      <p:sp>
        <p:nvSpPr>
          <p:cNvPr id="3" name="Segnaposto contenuto 2"/>
          <p:cNvSpPr>
            <a:spLocks noGrp="1"/>
          </p:cNvSpPr>
          <p:nvPr>
            <p:ph sz="quarter" idx="1"/>
          </p:nvPr>
        </p:nvSpPr>
        <p:spPr>
          <a:xfrm>
            <a:off x="2643206" y="1500174"/>
            <a:ext cx="6572264" cy="4857784"/>
          </a:xfrm>
        </p:spPr>
        <p:txBody>
          <a:bodyPr>
            <a:normAutofit/>
          </a:bodyPr>
          <a:lstStyle/>
          <a:p>
            <a:pPr>
              <a:buNone/>
            </a:pPr>
            <a:r>
              <a:rPr lang="it-IT" sz="2300" dirty="0" smtClean="0"/>
              <a:t>	L'</a:t>
            </a:r>
            <a:r>
              <a:rPr lang="it-IT" sz="2300" b="1" dirty="0" smtClean="0"/>
              <a:t>acido desossiribonucleico</a:t>
            </a:r>
            <a:r>
              <a:rPr lang="it-IT" sz="2300" dirty="0" smtClean="0"/>
              <a:t> o </a:t>
            </a:r>
            <a:r>
              <a:rPr lang="it-IT" sz="2300" b="1" dirty="0" smtClean="0"/>
              <a:t>DNA</a:t>
            </a:r>
            <a:r>
              <a:rPr lang="it-IT" sz="2300" dirty="0" smtClean="0"/>
              <a:t> è un acido nucleico che contiene le informazioni genetiche necessarie per lo sviluppo ed il corretto funzionamento della maggior parte degli organismi viventi.</a:t>
            </a:r>
          </a:p>
          <a:p>
            <a:pPr>
              <a:buNone/>
            </a:pPr>
            <a:endParaRPr lang="it-IT" sz="2300" dirty="0" smtClean="0"/>
          </a:p>
          <a:p>
            <a:pPr>
              <a:buNone/>
            </a:pPr>
            <a:r>
              <a:rPr lang="it-IT" sz="2300" dirty="0" smtClean="0"/>
              <a:t>	Il DNA ha la forma di una doppia elica.</a:t>
            </a:r>
          </a:p>
          <a:p>
            <a:pPr>
              <a:buNone/>
            </a:pPr>
            <a:r>
              <a:rPr lang="it-IT" sz="2000" dirty="0" smtClean="0"/>
              <a:t>	</a:t>
            </a:r>
          </a:p>
          <a:p>
            <a:pPr>
              <a:buNone/>
            </a:pPr>
            <a:r>
              <a:rPr lang="it-IT" sz="2300" dirty="0" smtClean="0"/>
              <a:t>	Il DNA è formato da:</a:t>
            </a:r>
          </a:p>
          <a:p>
            <a:pPr lvl="1"/>
            <a:r>
              <a:rPr lang="it-IT" sz="2300" b="1" dirty="0" smtClean="0"/>
              <a:t>Molecole di zucchero (desossiribosio)</a:t>
            </a:r>
          </a:p>
          <a:p>
            <a:pPr lvl="1"/>
            <a:r>
              <a:rPr lang="it-IT" sz="2300" b="1" dirty="0" smtClean="0"/>
              <a:t>Molecole di acido fosforico</a:t>
            </a:r>
          </a:p>
          <a:p>
            <a:pPr lvl="1"/>
            <a:r>
              <a:rPr lang="it-IT" sz="2300" b="1" dirty="0" smtClean="0"/>
              <a:t>Basi azotate</a:t>
            </a:r>
            <a:endParaRPr lang="it-IT" sz="2300" b="1" dirty="0"/>
          </a:p>
        </p:txBody>
      </p:sp>
      <p:pic>
        <p:nvPicPr>
          <p:cNvPr id="4" name="Picture 2" descr="http://upload.wikimedia.org/wikipedia/commons/thumb/6/6c/DNA_Overview_it_.png/250px-DNA_Overview_it_.png"/>
          <p:cNvPicPr>
            <a:picLocks noChangeAspect="1" noChangeArrowheads="1"/>
          </p:cNvPicPr>
          <p:nvPr/>
        </p:nvPicPr>
        <p:blipFill>
          <a:blip r:embed="rId2" cstate="print"/>
          <a:srcRect/>
          <a:stretch>
            <a:fillRect/>
          </a:stretch>
        </p:blipFill>
        <p:spPr bwMode="auto">
          <a:xfrm>
            <a:off x="214282" y="214290"/>
            <a:ext cx="2643206" cy="626082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dissolve">
                                      <p:cBhvr>
                                        <p:cTn id="20" dur="500"/>
                                        <p:tgtEl>
                                          <p:spTgt spid="3">
                                            <p:txEl>
                                              <p:pRg st="5" end="5"/>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dissolve">
                                      <p:cBhvr>
                                        <p:cTn id="23" dur="500"/>
                                        <p:tgtEl>
                                          <p:spTgt spid="3">
                                            <p:txEl>
                                              <p:pRg st="6" end="6"/>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dissolv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Le basi azotate</a:t>
            </a:r>
            <a:endParaRPr lang="it-IT" b="1" dirty="0"/>
          </a:p>
        </p:txBody>
      </p:sp>
      <p:sp>
        <p:nvSpPr>
          <p:cNvPr id="3" name="Segnaposto contenuto 2"/>
          <p:cNvSpPr>
            <a:spLocks noGrp="1"/>
          </p:cNvSpPr>
          <p:nvPr>
            <p:ph sz="quarter" idx="1"/>
          </p:nvPr>
        </p:nvSpPr>
        <p:spPr>
          <a:xfrm>
            <a:off x="4857752" y="1527048"/>
            <a:ext cx="3947920" cy="3687902"/>
          </a:xfrm>
        </p:spPr>
        <p:txBody>
          <a:bodyPr>
            <a:normAutofit/>
          </a:bodyPr>
          <a:lstStyle/>
          <a:p>
            <a:pPr algn="just">
              <a:buNone/>
            </a:pPr>
            <a:r>
              <a:rPr lang="it-IT" dirty="0" smtClean="0"/>
              <a:t>Le basi azotate sono 4:</a:t>
            </a:r>
          </a:p>
          <a:p>
            <a:pPr algn="just">
              <a:buNone/>
            </a:pPr>
            <a:r>
              <a:rPr lang="it-IT" sz="3600" b="1" dirty="0" smtClean="0">
                <a:solidFill>
                  <a:schemeClr val="accent1">
                    <a:lumMod val="75000"/>
                  </a:schemeClr>
                </a:solidFill>
              </a:rPr>
              <a:t>A</a:t>
            </a:r>
            <a:r>
              <a:rPr lang="it-IT" b="1" dirty="0" smtClean="0"/>
              <a:t>denina</a:t>
            </a:r>
          </a:p>
          <a:p>
            <a:pPr algn="just">
              <a:buNone/>
            </a:pPr>
            <a:r>
              <a:rPr lang="it-IT" sz="3600" b="1" dirty="0" smtClean="0">
                <a:solidFill>
                  <a:schemeClr val="accent1">
                    <a:lumMod val="75000"/>
                  </a:schemeClr>
                </a:solidFill>
              </a:rPr>
              <a:t>T</a:t>
            </a:r>
            <a:r>
              <a:rPr lang="it-IT" b="1" dirty="0" smtClean="0"/>
              <a:t>imina</a:t>
            </a:r>
          </a:p>
          <a:p>
            <a:pPr algn="just">
              <a:buNone/>
            </a:pPr>
            <a:r>
              <a:rPr lang="it-IT" sz="3600" b="1" dirty="0" smtClean="0">
                <a:solidFill>
                  <a:schemeClr val="accent1">
                    <a:lumMod val="75000"/>
                  </a:schemeClr>
                </a:solidFill>
              </a:rPr>
              <a:t>C</a:t>
            </a:r>
            <a:r>
              <a:rPr lang="it-IT" b="1" dirty="0" smtClean="0"/>
              <a:t>itosina</a:t>
            </a:r>
          </a:p>
          <a:p>
            <a:pPr algn="just">
              <a:buNone/>
            </a:pPr>
            <a:r>
              <a:rPr lang="it-IT" sz="3600" b="1" dirty="0" smtClean="0">
                <a:solidFill>
                  <a:schemeClr val="accent1">
                    <a:lumMod val="75000"/>
                  </a:schemeClr>
                </a:solidFill>
              </a:rPr>
              <a:t>G</a:t>
            </a:r>
            <a:r>
              <a:rPr lang="it-IT" b="1" dirty="0" smtClean="0"/>
              <a:t>uanina</a:t>
            </a:r>
          </a:p>
        </p:txBody>
      </p:sp>
      <p:pic>
        <p:nvPicPr>
          <p:cNvPr id="19458" name="Picture 2" descr="http://upload.wikimedia.org/wikipedia/commons/thumb/2/25/DNA_simple2_%28it%29.svg/300px-DNA_simple2_%28it%29.svg.png"/>
          <p:cNvPicPr>
            <a:picLocks noChangeAspect="1" noChangeArrowheads="1"/>
          </p:cNvPicPr>
          <p:nvPr/>
        </p:nvPicPr>
        <p:blipFill>
          <a:blip r:embed="rId2" cstate="print"/>
          <a:srcRect/>
          <a:stretch>
            <a:fillRect/>
          </a:stretch>
        </p:blipFill>
        <p:spPr bwMode="auto">
          <a:xfrm>
            <a:off x="0" y="1357298"/>
            <a:ext cx="5025293" cy="4857784"/>
          </a:xfrm>
          <a:prstGeom prst="rect">
            <a:avLst/>
          </a:prstGeom>
          <a:noFill/>
        </p:spPr>
      </p:pic>
      <p:sp>
        <p:nvSpPr>
          <p:cNvPr id="5" name="Rettangolo arrotondato 4"/>
          <p:cNvSpPr/>
          <p:nvPr/>
        </p:nvSpPr>
        <p:spPr>
          <a:xfrm>
            <a:off x="2714612" y="5572140"/>
            <a:ext cx="6215074" cy="919401"/>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buNone/>
            </a:pPr>
            <a:r>
              <a:rPr lang="it-IT" sz="2400" b="1" i="1" dirty="0" smtClean="0"/>
              <a:t>Si accoppiano solo in questo modo: A-T   C-G</a:t>
            </a:r>
            <a:endParaRPr lang="it-IT" sz="2400" b="1" i="1" dirty="0"/>
          </a:p>
        </p:txBody>
      </p:sp>
      <p:sp>
        <p:nvSpPr>
          <p:cNvPr id="6" name="Rettangolo arrotondato 5"/>
          <p:cNvSpPr/>
          <p:nvPr/>
        </p:nvSpPr>
        <p:spPr>
          <a:xfrm>
            <a:off x="1835696" y="404664"/>
            <a:ext cx="2376264" cy="936104"/>
          </a:xfrm>
          <a:prstGeom prst="roundRect">
            <a:avLst>
              <a:gd name="adj" fmla="val 1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it-IT" sz="1200" b="1" dirty="0" smtClean="0"/>
              <a:t>Molecole di zucchero (desossiribosio)</a:t>
            </a:r>
          </a:p>
          <a:p>
            <a:pPr lvl="1"/>
            <a:r>
              <a:rPr lang="it-IT" sz="1200" b="1" dirty="0" smtClean="0"/>
              <a:t>Molecole di acido fosforico</a:t>
            </a:r>
          </a:p>
        </p:txBody>
      </p:sp>
      <p:sp>
        <p:nvSpPr>
          <p:cNvPr id="8" name="Freccia in giù 7"/>
          <p:cNvSpPr/>
          <p:nvPr/>
        </p:nvSpPr>
        <p:spPr>
          <a:xfrm rot="2810067">
            <a:off x="1860883" y="1344010"/>
            <a:ext cx="576064" cy="8536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in giù 8"/>
          <p:cNvSpPr/>
          <p:nvPr/>
        </p:nvSpPr>
        <p:spPr>
          <a:xfrm rot="21376697">
            <a:off x="4023005" y="1428234"/>
            <a:ext cx="576064" cy="30714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dissolv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dissolv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dissolv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dissolve">
                                      <p:cBhvr>
                                        <p:cTn id="33" dur="5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dissolve">
                                      <p:cBhvr>
                                        <p:cTn id="38" dur="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dissolv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Unicità del DNA</a:t>
            </a:r>
            <a:endParaRPr lang="it-IT" b="1" dirty="0"/>
          </a:p>
        </p:txBody>
      </p:sp>
      <p:sp>
        <p:nvSpPr>
          <p:cNvPr id="3" name="Segnaposto contenuto 2"/>
          <p:cNvSpPr>
            <a:spLocks noGrp="1"/>
          </p:cNvSpPr>
          <p:nvPr>
            <p:ph sz="quarter" idx="1"/>
          </p:nvPr>
        </p:nvSpPr>
        <p:spPr>
          <a:xfrm>
            <a:off x="2357422" y="1285860"/>
            <a:ext cx="6643734" cy="4973786"/>
          </a:xfrm>
        </p:spPr>
        <p:txBody>
          <a:bodyPr/>
          <a:lstStyle/>
          <a:p>
            <a:pPr algn="just">
              <a:buNone/>
            </a:pPr>
            <a:r>
              <a:rPr lang="it-IT" dirty="0" smtClean="0"/>
              <a:t>	</a:t>
            </a:r>
          </a:p>
          <a:p>
            <a:pPr algn="just">
              <a:buNone/>
            </a:pPr>
            <a:r>
              <a:rPr lang="it-IT" dirty="0" smtClean="0"/>
              <a:t>	Il DNA è il materiale ereditario che determina le caratteristiche degli esseri viventi, è quindi responsabile </a:t>
            </a:r>
            <a:r>
              <a:rPr lang="it-IT" b="1" dirty="0" smtClean="0"/>
              <a:t>delle differenze e delle somiglianze tra essi</a:t>
            </a:r>
            <a:r>
              <a:rPr lang="it-IT" dirty="0" smtClean="0"/>
              <a:t>. </a:t>
            </a:r>
          </a:p>
          <a:p>
            <a:pPr algn="just">
              <a:buNone/>
            </a:pPr>
            <a:r>
              <a:rPr lang="it-IT" dirty="0" smtClean="0"/>
              <a:t>	</a:t>
            </a:r>
            <a:r>
              <a:rPr lang="it-IT" b="1" i="1" dirty="0" smtClean="0">
                <a:solidFill>
                  <a:schemeClr val="accent1">
                    <a:lumMod val="75000"/>
                  </a:schemeClr>
                </a:solidFill>
              </a:rPr>
              <a:t>Il DNA è unico </a:t>
            </a:r>
            <a:r>
              <a:rPr lang="it-IT" dirty="0" smtClean="0"/>
              <a:t>per ogni individuo, anche per i gemelli monozigoti. Recenti studi hanno dimostrato che il loro DNA presenta delle differenze se pur minime a livello molecolare.</a:t>
            </a:r>
            <a:endParaRPr lang="it-IT" dirty="0"/>
          </a:p>
        </p:txBody>
      </p:sp>
      <p:pic>
        <p:nvPicPr>
          <p:cNvPr id="24578" name="Picture 2" descr="http://www.qualitydnatest.it/wp-content/uploads/2013/01/immagini-test-zigosita-gemelli.png"/>
          <p:cNvPicPr>
            <a:picLocks noChangeAspect="1" noChangeArrowheads="1"/>
          </p:cNvPicPr>
          <p:nvPr/>
        </p:nvPicPr>
        <p:blipFill>
          <a:blip r:embed="rId2" cstate="print"/>
          <a:srcRect/>
          <a:stretch>
            <a:fillRect/>
          </a:stretch>
        </p:blipFill>
        <p:spPr bwMode="auto">
          <a:xfrm>
            <a:off x="0" y="0"/>
            <a:ext cx="2857500" cy="2857500"/>
          </a:xfrm>
          <a:prstGeom prst="rect">
            <a:avLst/>
          </a:prstGeom>
          <a:noFill/>
        </p:spPr>
      </p:pic>
      <p:pic>
        <p:nvPicPr>
          <p:cNvPr id="24580" name="Picture 4" descr="http://www.dna-solutions.it/img/ft/test_dna_q1.png"/>
          <p:cNvPicPr>
            <a:picLocks noChangeAspect="1" noChangeArrowheads="1"/>
          </p:cNvPicPr>
          <p:nvPr/>
        </p:nvPicPr>
        <p:blipFill>
          <a:blip r:embed="rId3" cstate="print"/>
          <a:srcRect/>
          <a:stretch>
            <a:fillRect/>
          </a:stretch>
        </p:blipFill>
        <p:spPr bwMode="auto">
          <a:xfrm>
            <a:off x="285720" y="3357562"/>
            <a:ext cx="2119316" cy="211931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580"/>
                                        </p:tgtEl>
                                        <p:attrNameLst>
                                          <p:attrName>style.visibility</p:attrName>
                                        </p:attrNameLst>
                                      </p:cBhvr>
                                      <p:to>
                                        <p:strVal val="visible"/>
                                      </p:to>
                                    </p:set>
                                    <p:animEffect transition="in" filter="dissolve">
                                      <p:cBhvr>
                                        <p:cTn id="12" dur="500"/>
                                        <p:tgtEl>
                                          <p:spTgt spid="2458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4578"/>
                                        </p:tgtEl>
                                        <p:attrNameLst>
                                          <p:attrName>style.visibility</p:attrName>
                                        </p:attrNameLst>
                                      </p:cBhvr>
                                      <p:to>
                                        <p:strVal val="visible"/>
                                      </p:to>
                                    </p:set>
                                    <p:animEffect transition="in" filter="dissolve">
                                      <p:cBhvr>
                                        <p:cTn id="22"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Che cos’è un gene?</a:t>
            </a:r>
            <a:endParaRPr lang="it-IT" b="1" dirty="0"/>
          </a:p>
        </p:txBody>
      </p:sp>
      <p:sp>
        <p:nvSpPr>
          <p:cNvPr id="3" name="Segnaposto contenuto 2"/>
          <p:cNvSpPr>
            <a:spLocks noGrp="1"/>
          </p:cNvSpPr>
          <p:nvPr>
            <p:ph sz="quarter" idx="1"/>
          </p:nvPr>
        </p:nvSpPr>
        <p:spPr>
          <a:xfrm>
            <a:off x="301752" y="2214586"/>
            <a:ext cx="8503920" cy="4572000"/>
          </a:xfrm>
        </p:spPr>
        <p:txBody>
          <a:bodyPr/>
          <a:lstStyle/>
          <a:p>
            <a:pPr algn="just">
              <a:buNone/>
            </a:pPr>
            <a:r>
              <a:rPr lang="it-IT" dirty="0" smtClean="0"/>
              <a:t>	</a:t>
            </a:r>
          </a:p>
          <a:p>
            <a:pPr algn="just">
              <a:buNone/>
            </a:pPr>
            <a:r>
              <a:rPr lang="it-IT" dirty="0" smtClean="0"/>
              <a:t>	I geni corrispondono a </a:t>
            </a:r>
            <a:r>
              <a:rPr lang="it-IT" b="1" dirty="0" smtClean="0"/>
              <a:t>porzioni di codice genetico</a:t>
            </a:r>
            <a:r>
              <a:rPr lang="it-IT" dirty="0" smtClean="0"/>
              <a:t>, cioè un gene non è altro che una parte di DNA che contiene informazioni.</a:t>
            </a:r>
          </a:p>
          <a:p>
            <a:pPr algn="just">
              <a:buNone/>
            </a:pPr>
            <a:r>
              <a:rPr lang="it-IT" dirty="0" smtClean="0"/>
              <a:t>	I geni dirigono lo sviluppo fisico e comportamentale di un essere vivente, in quanto la maggior parte di essi codifica per proteine, le macromolecole maggiormente coinvolte nei processi biochimici e metabolici della cellula.</a:t>
            </a:r>
            <a:endParaRPr lang="it-IT" dirty="0"/>
          </a:p>
        </p:txBody>
      </p:sp>
      <p:pic>
        <p:nvPicPr>
          <p:cNvPr id="15362" name="Picture 2" descr="http://www.trilloteam.it/cromosoma-gatto.gif"/>
          <p:cNvPicPr>
            <a:picLocks noChangeAspect="1" noChangeArrowheads="1"/>
          </p:cNvPicPr>
          <p:nvPr/>
        </p:nvPicPr>
        <p:blipFill>
          <a:blip r:embed="rId2" cstate="print"/>
          <a:srcRect/>
          <a:stretch>
            <a:fillRect/>
          </a:stretch>
        </p:blipFill>
        <p:spPr bwMode="auto">
          <a:xfrm>
            <a:off x="142844" y="138104"/>
            <a:ext cx="2857500" cy="20764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Effect transition="in" filter="dissolve">
                                      <p:cBhvr>
                                        <p:cTn id="12" dur="500"/>
                                        <p:tgtEl>
                                          <p:spTgt spid="1536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Che cos’è la clonazione?</a:t>
            </a:r>
            <a:endParaRPr lang="it-IT" b="1" dirty="0"/>
          </a:p>
        </p:txBody>
      </p:sp>
      <p:sp>
        <p:nvSpPr>
          <p:cNvPr id="3" name="Segnaposto contenuto 2"/>
          <p:cNvSpPr>
            <a:spLocks noGrp="1"/>
          </p:cNvSpPr>
          <p:nvPr>
            <p:ph sz="quarter" idx="1"/>
          </p:nvPr>
        </p:nvSpPr>
        <p:spPr>
          <a:xfrm>
            <a:off x="301752" y="1527048"/>
            <a:ext cx="8503920" cy="2044828"/>
          </a:xfrm>
        </p:spPr>
        <p:txBody>
          <a:bodyPr>
            <a:normAutofit/>
          </a:bodyPr>
          <a:lstStyle/>
          <a:p>
            <a:pPr algn="ctr">
              <a:buNone/>
            </a:pPr>
            <a:r>
              <a:rPr lang="it-IT" sz="3200" dirty="0" smtClean="0"/>
              <a:t>	Processo, naturale o artificiale, che porta all’ottenimento di cellule, individui o geni, tutti identici fra loro (cloni).</a:t>
            </a:r>
          </a:p>
          <a:p>
            <a:pPr algn="ctr">
              <a:buNone/>
            </a:pPr>
            <a:endParaRPr lang="it-IT" sz="3200" dirty="0"/>
          </a:p>
        </p:txBody>
      </p:sp>
      <p:sp>
        <p:nvSpPr>
          <p:cNvPr id="23556" name="AutoShape 4" descr="data:image/jpeg;base64,/9j/4AAQSkZJRgABAQAAAQABAAD/2wCEAAkGBxQTEhUUExQVFhUWGRwYGBgYGBwbHhobHh0fHCAbHh8eHCggGiAmHBscIjEiJSorLi4uHSAzODMsNygtLisBCgoKDg0OGxAQGywlICQwLCwsLCwsLCwsLCwsLCwsLCwsLCwsLCwsLCwsLCwsLCwsLCwsLCwsLCwsLCwsLCwsLP/AABEIAPMA0AMBIgACEQEDEQH/xAAcAAACAgMBAQAAAAAAAAAAAAAEBQMGAQIHAAj/xABDEAACAQIFAgQEAwcDAgQGAwABAhEDIQAEEjFBIlEFE2FxBjKBkUKhsQcUI1LB0fBicuEz8RWCorJDRFNjg8IkJTT/xAAZAQADAQEBAAAAAAAAAAAAAAABAgMABAX/xAApEQACAgICAQMDBAMAAAAAAAAAAQIRITEDEkETIlEEMmFxkdHwgaGx/9oADAMBAAIRAxEAPwAVWIIFmtYzEmft/wBsDeJEaWfUAJFybWK7cGP64M8JpxS1vZQCTsRoJsd+k2iJ7HnA/jR8yj06Y0VWlYmF0mSb94x5cYuzslL2m+Wz4SdoO0E8fpecZr+ItqsCONyZPtt+U4X08sWAIUvM2ALDuSRf6YkFLqKqHJBieoAneAT07fbC9WOpJhP/AIkW6b/Y2H+An3xFUrEdzA3J3FyDvGN0y+ptCkzG0wfb1/4O+N6fh5YQASYMgiRe15uCIPfAoNoh80ktBNt1B+uw9PtbG9QWue2/9vp7Ymp5cq5lSuxNpubW4E/X9MFLkdYuGPMxBHbYf4O98Gg9hcYAO59R9DHeLx98DLWcGASLyPcfeLYY18ubFAenssg+s8j9cS5Xw0tJZCW0y28RF45HAn2xlgWTQuzPiLMsU51jqIJ4mIBxLl81Ii4ZYHVY7Hebnb1wc3w8XKHQyjVG0SRa3eDzg2nkmGhVV1JYoLGAbkjVtsCfvvh2rQqedilgTJBJIvaSbCTvxY7Yhk7xxMgnm+0GRAO32w8bwtmZYDOSsyLD6fTtOFWbyVTdFIM/LHBmIHfe/wBsJ1Y3dAT1ADp0c7rMcT2IPpebYhq1ZZjMyGJG5FjciLT/AGwc+TbTJkFbiZUQRNgR1A/XAdTLj5QeCQbCSARJbY8iDe2HisizaolyWYnkEECL2uB25/pzjOq4vA5YkDt/2n2xFQNJVX+MupRtMfT07C/Eb4PRG1RsxFhq33iBNxzhWsjRkqMU8zUA0yIkkrJg3t1b7dsRPQ5ExeDsb89W8XsO2GGV8OWZBWbSAVuDsSpBMza1sEUskzsQsageWiP90GxsPeMFRkFyiBURN9ZadrAW9gB37c4kqMQ1ydIvBFyTwJ27zg5srJA1gd+pSSdjYEmNrWJxFmfAGqMmmqyaJkq2/MMBbtvthujEcl4FroTBBJiOYuOef6XxCi/zm83Nx6d7e/phu3hpBJqaVF4IZbncem1zvx7jSt4coUhygJGoLpnWCbEcjuDhHFjKSESI2o9WmTsCTx9Rz2xNUJmCZkQPU/p/npghFVWK6iO28T212WbCRIOIs7lQGgkLHM/KD6zbcfWO+DTNYFkfCqR3Srp3Kis99twZBEAD/Iw98Do5ehUqnylYMCqAVqhKqetqbdRUiAQGAEEAHC/IkCTcX2mbieMC5upBX/UdzECxgDv/AN8PHlkSlxI0ejlVOlaAZY6NdWqYG4tqtH98b1alNlVTl6YVYACs42tbqjA9YaWJkWte0emNGJie/wCfqMDvJjenEOVaK09C5dAszpD1FkkRJht/85xNkPDvNfRQyutuQrubRyS8cxhv8M/BlfNFGqTTo7yfmIPYevfHVvB/CKWWprTpKFH5se5PJOGipPyJJxWkULwn9m4Ya66U6ZGwBZz3udX5Ye5b9nWTAOqnqBmdxM94N/8AjFo1EOASDIMAen1xIzDf0xREmxFQ+EMmihVyyQINx+friat8K5NiC2WQkDSDeygWAvYegthp5t8Sr3wY0B2V1vgXIkj+AtrASYAiNMTtc/fClvgOjRVvKy1FoMqCWB/UibkfU98Xph98aEEDBoxwrxXwzLKzhslTUyTpJcX2kT74BfJ5UD//AB0t+Z9oA7SeMd38QyNGsumqikdyNj3E7HHN/i/4NqUW8yjL0z8wCszrG5EC42tviUvUWmXh6bw0UxaOVH/ydGPYk7T/AJfGy5fLAz+50APY9vyxdPgz4bDg1a6oyHUgp3mbXYQNJCiYN7jFkpeF5Kgy+XTWV/GDcSbFjMrJtO3Fpwic6tszfGnVHOMv8P69sjTAIA1mmwUExEnYjqEkGwPbGU+GjqdTkaQampZwyECB7WM32kY7Dkn3WCOxCgabxBAsLztuPuTdMbnfv+g+2HSb8iOS+DjXh/g4VtaeHZd5QuF0HbVoIAI3kXsdwcCUfDaIfzVoUdJMeWFXRq+XsSDHAMTxjseXzYBIgAy0WjaJt6wDhR4/8NpWy5/d1FNjU1kAbk9J9u/0xrk1hmuPlFH8Pp5em2v90y8gdOlBsbEETxibxDJ5cqunK0FKGRFMA+o9J2wDXZ0YKywwkMvIYf564IbMyIttxvM8cYHquqKektoE8Vo5cA6cpQVtIGpUkwx2vIwroCiygtl6THYkrFgY44wV4jXbeQASLA/8fXC2ioKggXHp3LffAc3RowXYLVaY+XL0YBEArMD0HGDkemhJWhQ1EQDoEjg8wTBwuRZ2NrQODfmdvvgvzIEDfvb/AA4TvL5KenH4B6SsFMwCAT/xbnYfTC/NVZCqbjUWIb2t69gBiOnWkAntI3EDYzxtgeu7aSe11J2iNxG4m35YMY5FbQa5Bu0i3Jt/zf8ATDz4K+Hv3msCyTl1+czAJ7A7meR6X3xXMpSeqaQVoaoQglSBJMajBvG59sd3+HvDky1FKKbKLtsSxuWMc3/pxg1kWUsDTQq6QOmNlFuNv64krMNO8djPOBqaAA6eogzLf3/LG9WglRdLqrL2JmfXFUyFHkdKgtBKmREWPcYk1kiBv39twcRZPKJTgUwQoERxA2+uCHVWsbEXwUnWTM0pgsoJ3tYd+cEKcarSPJkYl0YaMRTYYizAaDpIB7kYlx4jFUgFT8ZzWdoAsHR19lH/AOv54SfD37T0qV1y+ZTy2eyvBC6v5TPe8EduMdBqUARpIkHjHK/i34JjMUqlNR5ZcSkG3p0kQCYuCIHfbCP2u7wG+2DpNbLExDsQWnYG3aw29d8CLlKOkyEYKIcAEWgsv/u9rnG/hdYKi0wNlk9TMB7FgCR2xhsyqgHTcGwB+n2vGJTcdhimMKJgTICwNPYD7xjatJIhQYO+/wD2wPl8whO2m5U7X9/rjarSggkagNvS0bDv3w/a44N5JMxQDxIG0+u4P9BiHJ0tLQrTETPa/wBJtH0xsc4LevSI3B3g9jGCqPJ74MalLAHopvxN4FkqRfNZmqyKZOgaVBJ4ACySfuThPkfF8q6/wcmkceYrMx9yRhl+0H4bXOGmVLGqG6RrhDp3BBBGqDuBNoxHQ8KyuRTXmWVYv80kxwq6dR9owslbxgZTpfP4N83l6Bpk5nI0FpwL2Q/Qi4Meo2xzLMJSJK0GLUVZvK1XOgsSCP8AO2GvxT8YfvMUqS+XSmwO7xFzwo9PfCfw9P4NONWlhqgQBMkE7x2/PCcjXWkU4e3Zt/sTqsML+oOwtwYF/tiarG023ji9/fAlW1+kGZ7nYRvtz3xGmaBFzv2/TuL4gkdLYsa3FufQeknENepeJ3sQQOOT6YloUyLAjhgSeb/a52/PjA9ebhgb7EzvPr/T9cdCWSD0Wb9nFLVWLEhjSU6VPVLN+IT/AJfHX8irAQ2mS2/oY/5++OU/s1yiqa1W5YRTAAtYTNtzJE4654RQJGtgNR44jgieecTkrmK9B6UwDYAfn+eJWBJuLRx/bG8nkW74jpVbwQffFUiZuDMRt+uJAt8bIuN4xRIWyMz6/wCc4lxgnHsEBmcexgDGRhjGDjn/AMctXarqpVVp0hSNMhmYTVZ1KNC3sNV5G+Ln4rnfLQtYx3Mf5fFOfOr5iM+t2kQB82oieQALfXtziHJyVgNC/KfFQyOVernQSQy0x5JZ2Yc1TrjQJYC/IiTOLl4WaWcopWptqVhZl5H+ccYko+HUq6t5qI9NwAUcBgQDPUDINx+WJ8rkxQeKaqlJhGhQFCkdgLCR+mGUU0mwrBJS8NAgWt6f3PoME08uBtNtvT+uJ8YxZccV4FtkC5NASdIuZPqe+K/8Y/Fy5BsvTWjUr1cy+hKdO3aSTBAiRbm/AOLQcaaBvhqS0YpPiOVevUqCtUfyaiHy0WabAi9+NYMw0iRA2meTZmVdlLlmVmQsb6oMSTMi3BP98d08YzPlaZjSWgkkiL7AgaZmLGJE3xxL4soGjna9IAMNZYdyHAcCNp6o+mOKastw4sTxdbCZ9zt63wb4bIpo0jSQDaN/Ui4+pg774DovqZQpAk7RudJMzvA2jEnh+bhEGojogwBFzaDOxN/T8saSfWika7B4a8GJI3IMnc7xB7fbAS1dLG5jcwDAP+c+mJ6rKVsYG9rAfSOCJ5nf0wH5BkSW3N5iBJFu3phI/kpIlbKrF3DEcAdjv6j2wuzFNQAxmBA6jJgX+xHP5nDZPKNzlsqsCI8s8jvqj74g8V8RVEMZXJt+Fj5XAsLhoBJkd+cWi02c8rLZ+yzLAUNRgaqhsCpPSY441SfYY7DlqULyT6xf+mOb/s7ypNJCFVdJMhQQm8Qs7j1vzjpWXq2wka7NgkSVDa4t2OM0ha5ub/8AGMKw7/nfGyqe84ot2ISrj04hBIF/vvjDgn+4w1gCMaM54G2PA4jeoIwbMSa8D5rMkWA354/XG7PzztbC3xNAQSpCsLyZH1jkb4nKTrAUsi3xus8D33ie9pJ6ffCcVCrIVCbxqYTpWZbQsyWtJJ3+mJ83UG7tqm5J2jsLwAYnmcCVM6tKo1QxOmVItC77kG7Hf6Di/NJlEi4UKsiVlZ2kRPEgAzH0wyQkgTvP5YqnheaK6dVNdZAlmbU8mIBZvxAG6gmBiyUal/qMX4Z2xZJh4GM4xjOO4kewLnmgcxzHA74JnAuYqC03HtOJcrwFCXxQMV/hP1LdhIYMvKmQYJEwfbHLPjnLn97qNIg+XpJgSBBA2tEx7jHS3VTXc6EVoswBVyNxJIhhOxBtacUH42zbCspBUEL8xEyJECJ3FwTjh7ZLw2U3JL//ACBqMAjVLEam3HB1AbmSItgbLRe4NzEmLSYvYjvzh7ms/XBlGQT/AKeOxE++BH8TqAfh+ixvN5Pr6Yp3sbq07BWIj5kJMRpYXG1xMH3J39sRASSdVPVeBKj0tJ9/zwZ/4jUAnUs7fLMb+t8ZXxWsRvTJ76J/qMAbIuRtIIWPWWi/AP6Qf+cLvFJ8nsPfcyeP+2JMxmCACBHMSfcRP6cYW5vMlgZ7dz9973x0QjmyMpeDu/7Na+rKJUWnBYmVBkHiRPEDjF2QkAHnttbFJ/ZZU/8A67LK4hoYfTWxS/8AsI+2LlVcC8mdpHaPQ459NmCaFUReJ7c/ntid8xaRcdhvhbTUOQZDETDL+m0YwqsCSoN9wBb39DGMpsFDNKgNwT9cbJW/zcYTmpJgEC8eo23/AOMF0rG5wVNs1BGbzMKWHG8bx/XC9/ERbVb3Efrv9JwVX1cEA2vO/wDfECoyA6hPc2g/l+owJW2ZI1p5moGgqun+YmIntzjTxCsoRm1XAMwTe21sZqVFaV0QNz/34wD4nmKYRpBCqJJ3BUCbNNxG+EcsBKv43rbS1QM6FCQhIvsFBHzAxLb7bzworeKK9I1gVPlAkgg2eZVVHc3ab8C2GXj2arv1pCUhqL6gB0xE6iLtG6wAFG+KZTr/ALvUAktTZo2uxI1SZtYGPoBhetjJ5Ly/immgtV2ZRTg1GU6mY/yTFpeWYrvHbD3KeMjSvexgXgmCST9d+5xzDM+JsdVPUBSdlAkbBrE+piItuTwcQeE+KNl3VKjsyG4YkyNjDD+uFXbaKUmdu8Q+J6eWrUqWYlRWnRVMaNU2QmbGL3th95g2kd8VNMvlPEsktGvpdYA+a8ryrbzH64k8L+H/ACooGtVqUVHSHIJ0zIQtEkDa+4x3rkpKskVBPeKHOR8WSsanlyVpnSX/AAsw3C942nacI8/4mtJCzyI4FzA4jm025jDLx/xKjlaJ6lSRAuBHGOUeI68w8klKKnaSC0kHUfQdJWPUY5vqeR2lY/FBPJfaGaVqCL/8TTrpmDBM/h1fYqdsc0+La3nZio9NhM6XHYrvF9iRFtiD3xefhvKtVnUAFSGty5F4+nAHGOfZ2hpq1RUHVrM+/ff3txJxGLdWyiSToAqAtYwCJHexH5nmBvgRfuNoIuP6xF8G1FEGAP8ANhgBqQsTuY2iNrx+fGLQyGRhqoHIm5jn9CceD/y6RMET+Ygj03/7Yw6i0qIA5ib7b8WF98S6hB0x1KIJm54vtG2Ha+BSu5540xtNoEf3vsPbAZNoMi/V37H+u/piXNG02iTHpN9vfAbtYxjsSo5GfQ3wBngMrQRdRXQCA0agp2+WFPsLj3xcfJ03Fge54+pxzH9nGbK5SmxKlRqASnEIIm8GZnqv3HbF8y3iAKyCpHBaQI7yBt9MedJ1JotVjCiZMQbGQQIseLb4kqPpJvvybn6j+uMZauIABU+gI/w4z5yyw5FtojG8AzZpRJn+ptH1/viWircsCNwd4wL50EACBzMfeZvjKZg77jnafubYyZqN69QGdYMbRB32+t8R1qy01IaoB/pZix/v3MYz++QSBJ97/wBDf0xHVpHWKiaNYMEvckCLrBgWxmYHr5khQSwprO72YjsBvzG30wrzbA0oph2dhYkWUfzNbbcwLnDDxHNDWdSglYIaoAQJNjsD9jhN4nmUZ6dI6ijmTAKhgL3JgBBaR7YmxgM5sHKyWDKhioSJ1sssQCxMEBbsdogXxRc1rqgNmXprqfWChHlsv/0lM3g3JNuk7i+Lr4p4eKiimVVaYny1QgEj5tIBAUaiujmxB2tim+L5YMKmWkBthEwIRNWn8PEgbhBPOK8bQJIquR8QAfqYmmFZKciLKBEncdJF/bthoNS1Aq9QKyQTBuJsbx6fXA2YoioNf4UXVqNpHyIY2AYKCY7YEpVWBViZERPJtttvER7DvGOmUU8oWLosPw78SGjfyx5UA1BsDaJBixEbz/xaU+NsoF8xEqs3AMgE2IGqSLzwMUHL57UKkoTDPtMFZLAdi1yPbE+WILAzCgshEBQpMkWmCdMAd7njEJcUbtospv5LP4pnf3h9dV/n6U7KFJJ0jgCIxg1NTBVBItvwZ2APcr/6R3wn8PqiSIOmmli14JPc/wCQLb4d5cBXGsSfmlYgHeb/AO6PWMc8oJMfvSOlfC6BVkGQeeZ5O3oMUD9o5Zc25YQsDSwHzc3+zDaenF8+GX6eoEGed/T8r4ov7Zm05ikIIlCewJkSYO8Ai42ki+K8ceyRO6kU/wDeNtU6dxHIPpAkb7zGM1aouBP6bdwf+IwIahPInfeDYEHbEloni/8AnsN7cYs0NZpmqonYnaSBN+DY/lz9MRK407zb2BJAOw347/njSq9ouCd4IuJ3EffvGNRU0zcaZm4B+3p6iO2HSwTvJHlfAgWFN6wp1nQPTV1hCTdUdiYRmG1oFgThPnMk9MutRSro2llO6n1/y/E4tmX+GDVJqVmeu5vUFM6YMDpNSougkXlUnSB6QH+W8FLQ1RHb5UplhrSmguRqfS+YAj5gAgJgMwkYb1lHbE9O9ID/AGZVFXLuVZ9eolhsIsBpPtv6746HkM4PlZ5J3jpJ9wD8w5jFKyrQVBHzLKhYUsCxBZ1/AwKQApIggiBhm7hJCmOeq6kcEgSRHJ98cPLK5tryXUaiXfK59DYkA8ErefcT+cdsbJnIYXN/xdvpefvipZTNarEkLFmB+2lh/UYY1FqNZWpFhHUG24BKk3xPsxepZXzAOxDcWj63mw++N0g2BQH21bHeTbtA3scVyq7lQpbTpPVKiSO4tG/0jDDwysvBLE/zduN1AE9rjDKVgaG1Kk43M27WP1IJ+mBHrhXIZ+ojgCQNzF9rc4N8waTJI9CRP9PvGIKY0ywA4Age1yTz/nOHYAStlVbVCszMBZmAmDsSBIEzNr7Yr2cyiguSysxhi5lVAUjc3ICx8gmeT3stcmohAbSDMqLFr7k7ge++K9VyRNVekaUVlZxuzkiBpi8gQJ2uTvJRjIS57MUc0BTMwxG5g6Q19AjW7KAJaALjnCjxCr5lRW8tlAqFGdyo3UAlSDpAAh776Y93njS1KdSm5QVax0oWQ6URC5AYAbkEEzawO2K1mKdRkNJi7U61JgjMOlfLbShcwDdjBb+XTuBOKcaW0Zi1svSqu1IGKY1IrGeuIhV5PSCQxtc3vgWhQ85qKo0eSF1QI6iVAPYSLczxhg2UNCg4qhvLQEIwEsXAlf8AY6sSrbqRPbEp01RUNM6WRAAFHT1IYi4kMWMf7RFhOLt0sE6sUZbOI1dtF1+UCDdgBLdyBFrc33OHI8MK6CRGnpUE7vJQFmuJMW7apvGB6YanWSkigIACxkByukjWxNliR0n098NiVZqS6lKS0GJDLJLkA7fykkknjcnCzlTwPFGlTJlGqITcEkKQNlppHSeJcgb4a+FZcmq1pXqOq0G8Mp56gCQdpU+2PZBNQBDLJqk6zcgyJKzcjQ0fUD0xZPD0WmtMAAM1mC/zqBcz806ZERY8ycczmmPQf4JUESJiLRtbj0N595xXf2to9WnQQMDqLNo5YKpLEk7Kqibf2xa8gsHjeDHJHP1GBfiXwunUFJqr6RSNTZRqOuk6aVBOmeqZNhE4fjdCs5P4V8N18wAaPlvqJC6WmBsWJiAAZuTeIFxgmqcplFKuwzmbgr5VKRQom4OtxeqQeFgbe+HnjOYrU8stOhTFCg3TQpBwQZu2YquD/EPZLiTJBjCqn8NK2XFVADUSporNqCiGUsHJa5OoFQTuGHbHRGSe8itUiqwxvFiBNgQb7iP+fyxozD0/W/MdjixeJeGCmdLQyTuKqCbdrmb97+k4W/ubujlEQhWCs5qKImSEYkC5i8Xth4uwPB0ioFVT5WuqiEeVRTYESAAhWE0sDqdw5m4vhJnMsDWRs1VrNUfXGXpm9RVB4YzAAiYEnacNKmay4ca/LISGqHV000UEgQvSJK6dJNhvdjhaj5iE0VWqEgfLrzCgETDyPNsbyrBb9Kxjhje2dD+Bfms3WAZl00MughqZLvUPVZmYjUCbDZV6uYxtWzIQlrGOky0KJjgmJmZ+m2GeaLoulzRprT6mCkFFsSG01UDqZmxLEcYq3idTSwq+ZNOpeIMLYSBMaSGtFjLXwyXd/wAAeB1ks9RJGgidiykg2GxAUlrcTcc2w4y2eqsLMAq/jKfluDq2AkGMVpdVMwQsTBmAd7gWgi15xI2cWAAeiZiLW/29+5wko5wAsKnU4JbaJF7Exc7z7DacOqb7MrNAgXNvUxY6jIv3ixxTKtckJBUDdtLHmNzuN4vGLblJhFUAryQbDsomNU8nk+2FWBWNshm0aCpELYkACSf9TSTj1V9bHSXMSdXUFidom9/TEJzyjpknsiS7GOBY6ff9MMcrKoJQUgZlCZb0m5v7nDJgFbJWRtYVFRmh2aWaCPm1TC8QB33wTm/Dx5YWiTTMsNIG7HlpEmAb/iO0zjxzytTNSr0opEAwAQp3k2Chgpm+1sQUvEVKAXLMAADu83mZBRZ4PVA2vgNhQqzdc1vNFG1RegtGkIQrQBI9TcdwL74qgoonmU0qEkMVp+YNahACqgWPSArLMjaJiMPK/h9Q1ARWApC1UUxpV2MWWT8i/wAwJJJYTbEnidZaSMqJq0oJ0sAqQOm4uCZJAHBBtOCpdcBaKr4nVWoAkv0nQFZW8oLBUdMzFrG5iCbziPw7LVaJWkGTyy064sgUl4/+406iAJj/AM0YM8eSBU6Wc1U0KoMqColqneT37kesBZHwjVXaiXcJSClr2dmJOm0SPmN7mx5x0KXt3gWsj/O0NSG40E6n1EgKpEQpALOQR6yRa18R5LRTraSIUkSxgz06hqj5C2mAfSJmcHHJ6xLyAmpl6otELvtyBHY4yfCaaVVDUl8u5UILBzA1wf5QW+rHHKprTKtBuWog0/4MOoqEgg6TpOosoOxEhRBtY4kc2GzKLtPYlY9VIB+4GIM1Q0otYN5TdOooW0sJ0GVvp0lgZ4GoHDLNBVcrszrKiJmNwJ3tH0AwvgDG2TrEm+pdMQRabc9/87Y28YAqUUWrKSRqaNaoBfUdpFuZF7g4iyDKyqkBXjVAHytaY+pjTOM+LZmqlOENEMBcvV8vSDaQWEdvz3xRSpC7YoyDPmqzvQqkUHQCirU6ShVUaFKyjsx1Am5EBj0mcO8v4eKKaEmrqdfOCeWUYEMpkGBAszQBO8b4AGTzFRyksiqyFapJOpd6jLJmIHSCONzJgvw/xIGnmKdWZJqswVSdFPWKVOQJJkSZi8MfXDqTeWCSS0V/OfCWRJCO9SmfNISIBcFZFEO/Q19mHqJ3xVvip8jl3XJtlMz0RUjzgrF6ijcaGFQgQgIJFoGLzV8IUCkoVUVyDU0VoVi5+UBlbWhBMK2mLAYsgpoKfm1IV1BQVAerQH1lQwnphR35w/HOsME1WjlYFCpQWXzNBW3FGlTqKoPD1PNIJuJdoja22HGX8JphiiZnWwXoGYoOAoVTdizGQIm0KfUQMbeJFqlF1p1GpBz1OqKyuSCIZt4k72AH3wi8Qyhy1IU0gpUg1MyjKrmB/wBN9YlVX0ubbkGUXIpKlgr1ayLc54TQqslStXcvcuhkGof5yBOhjbm4iyi2B/HE1KAEUr11EAuCxBBEHckk9XdfWcT1vCBVCfwQbIWYh3lBxqJuQLTHCjiMB+LZkVKjUzGh2YKyrOlgTCwOx3tOlp4GKwbclm6ElhPAoyGZbXd/msRe7CxB32gme2H+RzCAEJ5cCZIAME24mcVh6LsVgxspVXJusAs23JB95+q/L5w0n1AW53v7Ri8+FT0RU62X0QwU65EywYhSwF4sdyY9sO/A87rZqjGCCAqqZCe1oZj8oAsJ3nFLynjC1VBOnVYEH02gc2w78BzQXVq1QJOkbT3gcn1tjknBxTsth5R0LI5ogl2ksxsqyxWPw65hjO5BgX98TVs8GJVBrg9RZzoBA+Wd2J5G3ftit1sw1WFLFKYG6vZEA/E20m9v74LyebV5ZU/hoNILnSO4hR0qIveT6YhbDQ1/d1qtqqAMF4EhQeDcCYBt23wsFRZYiSk6Sb9btACA8gDsd4xjOVKrQmpbxriV3tYkaib/AIYHfEHh1FqmoBgBSlUFNYRDtvsSIiLncncDC1YaDvLaqug6UCwamlp6gJVJEW5gbACd4wO4Ayq020zfUCRqYAk/LOoyq23MKMR5zM5lEAQrUqTwi6E9Ta7Te3MdhiXwXLN5bmpNNxqVTIkKACDJveIwaxZgCvktQWAAVUXYcLcW5k/SCcD5QNo/ho3VV1mSOpTpA1HYgBid4tgtS77j/pqpJmS34W3gGwH0jE7U1CStl/CFuAI1bHa3E4HakNQTl6IBgsXjpcnn5jBHooA0juMEUs8CrNBaJCEi8qB37kkk+npiBK0qSZZjqaAIMCQLnacb5ZTohxeWJUX3kkdzvG3rid2NRlapR9DXDGVMW6jffjeffEiJK03XqKnUGNjBBnS09txtgR6xkcGnDiQdgdK7c7n7d8FVc6Q58m6kiRsFYAWvaDf88OhGOg4Yq4WQLm0H/cODwDjTOim99YUxpEqY4IGoDpN/zxH4ZUOhvMGkg3AJ+8cH8j64V5bMUtT1U1OpZWNTSrhiWErIaEZZEKwGGm8GiixBzTUCmCqqA2oQUhRBpxveDtucEs7uJprC6CDwZsRLel5n0OEWUzVGkKtRl/ERaUJ3kkbfhsYva5xrmPFFiCax6ZBIkUxHSG0yAxF7rsRthe7SN0t4GdDLlHJcygZCJGs2jpLcmZM8G8wSME58eV5FJEJVywJvawAYx9T9++IKEjygalVSDBtZrzvse0DDKjT0iKnU/JkWF4ntIxWD9rwJPZzR6C0JuyAutgoEsVJ06m6alMgkiJG4FwBjNDN0aiMqOpC2IYcgjUC11cRyIAM84wWai0UqjySEakSQhYAE9JHQST/5m1YDpZskqzooRyOqlTWmyl1ghgdIaLqZUkwQCCL5wtFVIW5uu9Nnen5aiSrvPVEDobnSdoYn+uBv3TWPOCrTNnK6N6gIh0dT3kFeLmSIxZUorXQiooZtICsPn0QQVKBieniAfUxfFZzVIAtTKKtNSp1oy65FiToGhSOwFuScV4pWq8gmhFl6hbUUCqEblgIuDJBv80xERPMjAHjmQZC+kRTaHC2MTv8AUG0j24wyzeeqPWK1D5qQYdwJCAGDN/abycLqSLUQ0BZkJdPxAiIdFO97MBG6m98d0E9nJKtCMKdxx63xd/geodLMzKNRgFiCTAJKqszwCT2BxTKmX0kCxkWMyDwT9wcYytco6uDpZWnUOI/ph+WHeNCQl1dnW60vCpcGxuAIJ3uY4uOcHZbJMGLvUZVWdLEg3YywUXMwoEiIBOK18MZsVKflhTFPk6SL3tuIng3w2r5DUekGb9ttyN+/5Y8eacJdWdydqxzkMoXX+HVFOjuzvGp+7aYki3zMRMc4M8Q1pT1U6VNlA6CzhNR7hVUwPp9Mc88QyFcmV8wVLKrsSI4kEG1rDnfDHI+NVkqKTWqVKiiOqowpk7SQSLyZ/EZ+2KemqtMXN6LRlPGnFIrTSo7zYR5cHcmGEwe7f8YXZ3xepqBqUxqLaBfWASJ2sGAttO2FOd+KswkHzKQnsqk+rFtAEDm3G+GL+MU0/wCtTIrKWg0mlHYggkqSSlrTPpGBLj8hTQQufqAZhX0F01Ki00RNdoA4JIaSSIjSMMMtmFdgOCBMWlSPmB9z9AOMJKtOfKqjTBiemRBsDtPOn0ki0DBeQYioysb6iVm8Lpkz7iO9+2Iyqh0hhlmIVoNwJmd1H/JufTEylBq0QtmJbu20e5I/NRxiCrQHlusiSvG3B027wfpjVKYBXqjqkkckxx/pH54mgtEmXqk1CBfSVYsR2sx+jH7ofTB65FaZWHcOwYMZkM25Yg2M7yI39MQ5msaKhKY/iMpgATBJEk8CJMD14nE+SYEqSeqmCIFzYkaQNUsQR7CQO8UEpns9Ugik4LArYlQQdRiZB1ahJNgI742TwmpQrAMBpfoKqwjSFMAFokSfcGOMM3QeQai02WrTBUWGvW53k7DYk8x6Yizvgjteo60UYUwSks9QaEBDHdeoFQFN5m5OGULVm71gzlFQupYgLTfUSFKgA3RFOr+YE9iC0wDchKLVhUbzEbUelYDQCQDqJJUm02gAGIMDAAWmlN6VKiaqUHINWrs1QiCECj+JCsUttBG+IqHi9WrpbQadMbalCsARem4YQZ3ibjBljAEryixKgoICW1BQCX0kgbAqukWJj6emM+KvrKKaQZoDASAQYABmxH07XjEdJUQsKYVaaLJCgjrJC7jeBI55nbGHz8uqsTrVyABew/ESQQoAvO9jfaa3iiaWTnVXxXJVoNWmwZCgSuactSvAlg2pl1R09WmdgIGCKeQNOqwfMBaLUyopMbzfrV1IZF3BIiSOTgtPCRUSpWhVl5JIIDaU+cFdj1KZn5QbjcLfCPFXpZjy61OmuUSWk6bWkPCrGpx/+MAb8nZkvb4+R8LYPnRSzRC02rURTOkBDSRmm2tZnZf5TIBNtzirZqulZnq00q03QC9RtDd5AT5oF+oXljNsXX4pojLo+ZotAqInlkvCLqZSTuVXpsCOThRR0VKgzGZguNM1VOippYDSxYfw6yG12AYH8VwBTidRsE8uimVPETUV1cjMQJBZVtG8MZbaebxgKnmELo0MjhgywSARvHdfcWxd6vwvRV/OH8RANVNSpCVCbh3FO4VSbqtmIGwnAeYNcuJJpLIhKSUwhE9Wk01jT6lve+OqPJCsEXCV0xD8ReHRUJWTcawB8hIBNgZAJ6hbvhS2VUn5lAnq0hzA76SvbscPWzRapWZoKG5AYMRLgg79Kx+gwPm/C11wak6Dqb1pxqLKO4A0/bDxk0qYso3kCyviTZaoFDMFW7KIuTeCNiQIH0OOiJNVVam2kQNxuw335MfW2OTlCzf7jNvv/f7YYZTxepRc1aTCWW43A9CO9sJz/T+plbDx8vXZ0mpXq0wS5WoRddXTB9xePvhbXzJYBloLciWUg6YvIHJ5v2FsA+A+PefAqsvmk2F7+3Aw1ZXBDAGTbv8AoIx57g+N1JHWpRmrRWvEddSpqcRG0E6SOxjbb2xDT8V0MUYvuCrKSYG0HeY35w6zVBZLMCJ7CCODaYj++K3n8sFs0xM3k29JIvA747eJxmqZzzuDtHSMlmdNFaek1b+brUyCGAIUngEgH74ObJhv4jEqamwEdhIHsRHe2OQZTO6ah8lzT4DOZMC8WEAenti05Tx+qEBeqKzkkErAAXk2Hr2745ub6SSymV4+ZMuS1H0DUV0qephck7AT3NrevvgZ80ajaQnR8n+RsD+sYh8JZ6qqG4WSOAe8d4wZm2C0aps1xT0EhTDSCQTYEweo7TYY5VDNFnLBIPEjoenQUnhqukGOpUNNSTdhFRi3+i/GGBSj/Dpa1mmNYVqZLlSHLdYBWJabW6WHrhDl8+agowqLSeqCwIWAraJUgQH0lCSOYPGNvAQ1NiC7VAqwvlkkCWc7bpBEme5iOazjjAiLZ4PqIp6qqsmtww6oaOlVCkSYIPzdvWzGizSajaKtNT/DXSAyloAljp0dJBIiSCCMJaecgCYcrUSAqFQpMkE6Fab/AIoAkiYnDnwttURRZ0NMmF0gEz8vdfoxFyDthIpoEwjM5NVKkh1AC6VVtKoBYIAI0EnmDvviCnXFPU1dAqO3y2KhhBsATJkE6omRvxiXOUf4QDVCisZZapBKgG6A07G5AifriHMUFVUXzay7ByiL+KTL80zAjVM7XxpJpixqgus3lUppnzWrWQNGw6mc7TAkn1gc4Hzvk6VvpNbRDKQunTpOgHb5luu2/fBeZyWoXYGmxA06Y1JpPSD5l2tIcX3HOMeE5SmEVFqq6z0WErYkSdUVLAbWMTxh6teBVJbE1DMB4WiopIsagyQoI6jBPUwIIIZJiBPplvDKdZdDBHYKTrSF1STsGGmNVwJidxjah4QrUtLcQQQ5MsOo/IwY3kbzaYwWc5C6KyNRUifMVlKH11NsT63xPsU1oBbLpSppQHmuUplGYRBChiA0jrMMsiCLTcYSeC+Fmq7l8sq0FU6xTaNZbdWVR5ZmRqNiIJmIJs1cJWTorAeWACVgkgn0PIiI74VeK+I6ESmysKZsytT1q1tmVYM6gCWG3Bw8ZuxawJa600JUOGd1ICqQtNAFA6FNmYWCiAtp6t8KM/lg+XFWgC1QQKoKkQsw0mJbT0veRB2jBv8A4GlSrVGXrOhKg6GMqpgkNRcgBlmQyMAZ5MXE8KGZpK9NvJZxVp1Kbs1xYo69Gky0gjeQrLyMWUUnhozboV0cmY1JRQQg/hgCDUEioHG5BK2P+oe+NlyaVk1UoDvTKBnEFQQInuZETfZsGV661tNSqKlNlcwslGWCFBYaflMzBGw+uM+J0Crk6QF+aooBBAJnzFIFyp6piCGMjB7O84f9/cNKimDJG6OdTDUFOmG0iS4AO7D9JiZxnO5PL01A/iaTMNKN2m1og/ocWrxDJhytVAokkNBIanVAJleqNLKQ4EGQTsBaveO5PSqwoGgnpJ+Y/NFvXYT/ADY6o8vZnPKFIV0culOoCrtK9QBSCO9gxNrWx0/KIHCnhwCO3fHJjWO+nUWveYH2N73x1b4KfzcnSMRpkHfgxziX1sfapDcE6bQb4l4ACs7xvzY45z8aUPL0jURqHy3gj+YcekY7Hl3OmIHfHGv2g5wNnaqTKU2VVXiyjV+dpxL6O3O1ofnftyV2mJgTv3FonfFw+GcmrAQCFDTDMGM2vIEEb8YpmksRp3jbaY7dzi1fAucKMwaWDcHcQYn+n0x2/UpuDohwv3HTvD6QBVVMk8DnFVyOZpu+YapoFMLrV7vcHSGZYJhSQSRsDNpxdvBqa+YrkXALA3va2ObfB/h1SsjrrSnUDGl1p0gypI1TwobeBJgm844OCKpt/g6JvOBhQpVTlAUcKyvqBBPysjK6rB6QNMx/uOHOUzms+T54YppqFCp0veYEfNMkDUbmw5GIaWVGWbyazgu7h1QKyIgWV0M+kvULKYKou83BNyPDvCqivqy70yJBHSjojRZAxbVOwVXAgiSN409NseMg7MK1F6Z6KQJUsKjaZW0KlJJmQJ6o/DYGcMK/ilPKsKdQhmcFf9QAiNQBAPRHExGJchli0+b5VPMKRMqDJkFWYgdNkAmSLCZ5BzfhBJNX91NZm363qoRuSNPBmQR9b7xpN6DY+8L8RyuaXy2KsynSpI2mCNLGQJP4TY/lgutl+sAmABdxqBLbLpU2ZSJJM8cYT5elSRVVqGXpQCoBpQ0bkS7rENeZknbbBtPxChEGqiFojX5iyZJ5ewsdrCMBtPAlO7RLVJraR5YiTpqBbqQd7xIJE+vob4z414ehZKaRq1F41BGuJDU24hhtfc4hqZqpTAeUqoxGsqWdSLDWD8uoDi0ztgyhnnaoKbUgwkuAyglR+GDtBJEETyOMFJPDRnayhblM5k6TuKammTu7yVBAgsUDaVtbV95wxpimrEdKooB6gugiJ1oBYDebD6cyZHw2CTZqf4V6g4ImQSWOpT2Mi8WGAQWPmFCvUf4m+pFiywDaDNgdjtMYDV7BhvAupUar1KQWmtKhSk9a36RIdvwsemZWYEryJReF5uvSlqrHSxN7upQmFd6RPVH+mGFjDAHFoQAo9KmWps7/AMaoFIEj8BljCkAqb2kRiup4BXLA1swBUXYKFcsR3ZiNiDJKi5sScMqwrHsZ0awCGp/DCEHRUpKNK6YaJ3QH+WBdTgFsllMzY1kqEE6Qv/URQQWQyIcLKmGUQIkHcwUsrUC1Swoo5bpam4dGaCGLIYC2JDA8vMAjG+V8MB0tBBprr8kJJlSRKOxVgVLABSTAI3G2pRxeQ2B0sto1nMu1SjqgSup1VjpDBpkq0xbYxB6lxFmckvkK1KsalAPFNy7F0jUzAggR5fNK8pqiNsPa6jL01pVUchQFFWuqgGfwyhPmyDfSNrNqxIHo0y4FEaay+ZUqrAR4FlkCA7KbH+bThlOt7/0LTeSueHZaiaZRgAhCrWAMikQS9Gqptqpq3ysAehoPykGHxH4fbVXUErVYrCrcNALNG8voGpCOQP5rPKPgqUVp1AGrIAQumFPlP+GoArAi8jpUL3WcGijNGmlGt1Lp8mo6qdRu6Ai6MoVSbm4DRBjB7+60zUcq8SyXlUgQi1KaH5j1QKplDCkfMEXq2kEYuX7OaZbzqab09BYDZWYE6V7bC3vg3xTwB/PVkTremRUosZSqnSGVHjdHuA1zrUqZEYefA4Wk9RdEL8zNpglpIgiAZEEe+LS5FJJPyTqsoOruqIzuujQjOQRAhd44Mf1x8/8AjPhVU1NQR31sTrPUXJJJMraRYe8+mPpTxjK/vFJ1ABYnpBkKF1RvG5AM7m/bHP8Awv4YbLjyqNQM9Rner5tKoabG9i0FQEESSBJna2DxTXHdAa7LJxbyCraXDKYMAhge+2+LH8K1WqVlUmSzIgY7qTMwIvYEm42m846rn/hxzSWmrUEViYNUJUVtPUFFMhpUqWJNMrpKjgHCY/Bi0KlPN5cIxV6itTphiAuh1LgMdQh9IOmwLWiJxZ8ylCmIodZWi8/DSg01m8jn7G3t+uKQPA1qpm8opOsaWZihA801ASdckHoUDTANpm9ug5Ok1OlDghhCnTfrNgf7/XFV8bYM5pOpWpURylQQ5t1FVVhoUnSwBO8Duccl0kiiVsX+G5SvWarls0jHLVDroVlgVKTM50ItQWIAkab/ACnYQMWHxumaY0USCyKGJCCXdTpk8kE9gR1fdb8JZp3y7sjspJNNGcwTJZjY9DEK0gaf/bhnUzVCiFpOaaFUM/6KTBQyhh8iFdPUCI0q11U4WUu7p/8AB66hXhuZ6jRrsja16kkdB/FpOyrFztcfXElPI1Ed2IEGNBo1CkqBA4CgDsWEwd9sVjKfD1dGhnRlFQlCEgrNkYhSSFKiNRN7zMXs1BWUfvFIuJlDTAWHKMKakrBIaOkx/JcdkqsfAZBVXLserSrdUangALIhgQPmER1D9bht4QjGoKjIBpgsHGoCREaDIggC4/rJfieWBJDKaiuA8ACzqZUzHzKwtqn8owupfD+tEAqMWjSHlVeN4LISGYcGINge+BWTJ4MZDwCjl2FSlmHGpihiogUk2A0hbmTuQb74beDeLJU6UGvS2nWqhY+YE3gQGVthBPrfAlLws6wKLDUt46gKki4cRCiTMg7ja2Ds1SVGaKYYKmmoybmQSwOka1gXE9+5w0HJe5Czp4YNn8wqJ5gVw0wratXCktuAoIXtzMXjA9T+M3mGlSHK5guD0zYtHlllItaYnkWwfrFJAajHSWCBiIu0CQPWVUkz1SbYmp5RasWqOhAqK8JpIEdPaTvJHeMaPaQvtQHW8O1yKlOzg6nVmkaSConpIsSbxt+LG2erE06dVSD1FSw/iLpBYgwIMiCs7g98FZmstKmCXUEzpCsOkcAQsBO5OwjfAdPNtBKZdwwLCogbSZHIEfK0AjSRf3kiUUsBTbIhmErAHSad16yGo6ptCvFyY27cjAeS8KqllbWSEqMlzUV/LYEEPMgsNQ0sI2BnDQvZHqppYyQGOpkAiTc/Nt2ntid6TkuHKijAgl2J9iLaTzII7RhVYboW5IeWKgr6GqVFhtMskBXZCQ5KsxC8AA3uThMypmCEDilWoNTJphSFn5qbKpJFPsBLLYDgHFoOVpqukMmk9VIVNPF2KyZIkgn6TiChlwWQKtIKo0KioQNABHlgQJhfW3bDydqvJovNi3xWhINRQekdQBfUp6QpptTM01MGSJEAyCAcDHIrmcurI1am1JkOqAHBpljqKinvDkwAQ1oJiS7bKMrjy1IVSAFiDEwWXckgxJYDciTYgzIZIipLP5RCkaFIGocHSemndjMC5jA403gMmqsW5fIAU3BOoMQ7KzmWYExqtpWWEwq/hO/DLwemqrcNEhUaox1uIEAs0mpvpBN/1xK2SVCXhQxXSsAwLlgOxuC3N+04XeJsaIDND1rjVuVLfhWeJ0yfbbDX6eRV7sDPNMjXLAIk3HEWM3n72wGAq9DKoJFldoBvIVWkTcBiL7icDeE1bNZS4Buxhb2Uao6QZnbvwRGxrq5Aqim1UwdKOCxZTZhsotfixwne1YetOg7yVYQQCpBlSLXiV6QJBmdrzOIaFGmrgMVVEWyxJBEtMD5QYncEhRY4nqZSVcBgCYJA6YYEsVO4MyRbaPsM3w//AAYVl1T5g0tpg3ICn8N4uZsNsOlK8IW41lhrZgJo6i4FupTrkKRqLWEmdyDP1wp8Z8Ndg1kawFOBB6jLjpuCFIgiwn1sxrZRilLzYOn/AKgJHW2iACR0wAxBMC9wNsTFnImkAdbDVcKQsESLbgRHaMPyLs6BF1lCLJ+HhVUGnemzVASm5MLrvEN1m3oxk4izWVKVGr08qr66kFgQtQhB5YPWdoLA7ALO+qx/imRSlTpBEaqaY8sEGYYtuxNpHUST698Q5EMF1M5YOFK6RqDGTrAnddiWgb2nEaabKWnkGARWqI7vVZYKNYMo3C60VWe/4RcXk3wy16tJAlCJBMEhrfL+JSVJMRePXEtCih0ltLVaZNIKr9I1aWGoEfNpAci5BO5nGlBKjag1MIzalRpLA2jqJ9QpnmIk2OM15YOwSaqeXSZiQ0aOkdOre5O0+tjJF5wTXrBW/iRq0lt4CrEkkx6NH64VLkBSQgOaYFUPU6dQeR1rBILArAG8QN74ZUqXm0jpK/KdAElQOIPSy24n2xdPH5EayS+GhZJEr5ahQthTngqN54vGFlLMFDUqxUB1HUGAJUEmx03KzsLxa+Cs9QDUtO0MJLki4W0mx43vjQo8B3GtTAlIYFYmf1B7iDgTcmkkaNLJHXzbioizIYSQQDPUByMY8fXUqyWF9XSxW8f6SOwx7HsLJ+w0F7iGll0qLVFRQ2mkILCT9TufqcSsetQCRoZAsWgEwR6iONsZx7E/gf5NqdBTXJYSf4YvexYzv7D7YEqOdFWqbuslSbwZiQNpgC+M49g+TRCQ80nrGDUQOqsQJA7DtsPtgnwnLqlNXUQzxqb8Rlu5vj2PYeO3+gj0b0aYJf8A0yFgkATPAtPrvhX4xUNOjSKWL1UVm3JVqiqwk3Ei1uw7Y9j2C/P6BQZkdl9tXpJdlmPYAYG8aoKagBUQXddoOnQGidx1Ccex7Cy+wy2LfiTKoqJpUDXX0vFtQUEgGN4gYXVUBoZKps+qmdQ6TJQEkxEmecex7CvRWLyW1K7TTuerLFj2LdB1EbTc39cS5qkFrppEXAta17e3pj2PYpyeCUdgmepgsymSAJiTuSJ5vM4J8FpA0gTuYnHsexNfeO/sJK6BfLZbMzKrH+YNvPfbnEWZGp6gNxIH0l7e1hb0x7HsNL7BY7IMqgFKQACarkmLkyTP/pH2GNggHlx+INN94IA/IDHsewkvtCthVBiVBJJPUdz/ADEfoMe8MOoS1z37WP2x7HsUWxGTZ3LJWYU6qLUQkyrqGFgCDBG4Ox3GK14fWam7hCVVAwVRZQJHGx+uPY9jcjx/kbi8n//Z"/>
          <p:cNvSpPr>
            <a:spLocks noChangeAspect="1" noChangeArrowheads="1"/>
          </p:cNvSpPr>
          <p:nvPr/>
        </p:nvSpPr>
        <p:spPr bwMode="auto">
          <a:xfrm>
            <a:off x="155575" y="-1600200"/>
            <a:ext cx="2857500" cy="333375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23558" name="AutoShape 6" descr="data:image/jpeg;base64,/9j/4AAQSkZJRgABAQAAAQABAAD/2wCEAAkGBxQTEhUUExQVFhUWGRwYGBgYGBwbHhobHh0fHCAbHh8eHCggGiAmHBscIjEiJSorLi4uHSAzODMsNygtLisBCgoKDg0OGxAQGywlICQwLCwsLCwsLCwsLCwsLCwsLCwsLCwsLCwsLCwsLCwsLCwsLCwsLCwsLCwsLCwsLCwsLP/AABEIAPMA0AMBIgACEQEDEQH/xAAcAAACAgMBAQAAAAAAAAAAAAAEBQMGAQIHAAj/xABDEAACAQIFAgQEAwcDAgQGAwABAhEDIQAEEjFBIlEFE2FxBjKBkUKhsQcUI1LB0fBicuEz8RWCorJDRFNjg8IkJTT/xAAZAQADAQEBAAAAAAAAAAAAAAABAgMABAX/xAApEQACAgICAQMDBAMAAAAAAAAAAQIRITEDEkETIlEEMmFxkdHwgaGx/9oADAMBAAIRAxEAPwAVWIIFmtYzEmft/wBsDeJEaWfUAJFybWK7cGP64M8JpxS1vZQCTsRoJsd+k2iJ7HnA/jR8yj06Y0VWlYmF0mSb94x5cYuzslL2m+Wz4SdoO0E8fpecZr+ItqsCONyZPtt+U4X08sWAIUvM2ALDuSRf6YkFLqKqHJBieoAneAT07fbC9WOpJhP/AIkW6b/Y2H+An3xFUrEdzA3J3FyDvGN0y+ptCkzG0wfb1/4O+N6fh5YQASYMgiRe15uCIPfAoNoh80ktBNt1B+uw9PtbG9QWue2/9vp7Ymp5cq5lSuxNpubW4E/X9MFLkdYuGPMxBHbYf4O98Gg9hcYAO59R9DHeLx98DLWcGASLyPcfeLYY18ubFAenssg+s8j9cS5Xw0tJZCW0y28RF45HAn2xlgWTQuzPiLMsU51jqIJ4mIBxLl81Ii4ZYHVY7Hebnb1wc3w8XKHQyjVG0SRa3eDzg2nkmGhVV1JYoLGAbkjVtsCfvvh2rQqedilgTJBJIvaSbCTvxY7Yhk7xxMgnm+0GRAO32w8bwtmZYDOSsyLD6fTtOFWbyVTdFIM/LHBmIHfe/wBsJ1Y3dAT1ADp0c7rMcT2IPpebYhq1ZZjMyGJG5FjciLT/AGwc+TbTJkFbiZUQRNgR1A/XAdTLj5QeCQbCSARJbY8iDe2HisizaolyWYnkEECL2uB25/pzjOq4vA5YkDt/2n2xFQNJVX+MupRtMfT07C/Eb4PRG1RsxFhq33iBNxzhWsjRkqMU8zUA0yIkkrJg3t1b7dsRPQ5ExeDsb89W8XsO2GGV8OWZBWbSAVuDsSpBMza1sEUskzsQsageWiP90GxsPeMFRkFyiBURN9ZadrAW9gB37c4kqMQ1ydIvBFyTwJ27zg5srJA1gd+pSSdjYEmNrWJxFmfAGqMmmqyaJkq2/MMBbtvthujEcl4FroTBBJiOYuOef6XxCi/zm83Nx6d7e/phu3hpBJqaVF4IZbncem1zvx7jSt4coUhygJGoLpnWCbEcjuDhHFjKSESI2o9WmTsCTx9Rz2xNUJmCZkQPU/p/npghFVWK6iO28T212WbCRIOIs7lQGgkLHM/KD6zbcfWO+DTNYFkfCqR3Srp3Kis99twZBEAD/Iw98Do5ehUqnylYMCqAVqhKqetqbdRUiAQGAEEAHC/IkCTcX2mbieMC5upBX/UdzECxgDv/AN8PHlkSlxI0ejlVOlaAZY6NdWqYG4tqtH98b1alNlVTl6YVYACs42tbqjA9YaWJkWte0emNGJie/wCfqMDvJjenEOVaK09C5dAszpD1FkkRJht/85xNkPDvNfRQyutuQrubRyS8cxhv8M/BlfNFGqTTo7yfmIPYevfHVvB/CKWWprTpKFH5se5PJOGipPyJJxWkULwn9m4Ya66U6ZGwBZz3udX5Ye5b9nWTAOqnqBmdxM94N/8AjFo1EOASDIMAen1xIzDf0xREmxFQ+EMmihVyyQINx+friat8K5NiC2WQkDSDeygWAvYegthp5t8Sr3wY0B2V1vgXIkj+AtrASYAiNMTtc/fClvgOjRVvKy1FoMqCWB/UibkfU98Xph98aEEDBoxwrxXwzLKzhslTUyTpJcX2kT74BfJ5UD//AB0t+Z9oA7SeMd38QyNGsumqikdyNj3E7HHN/i/4NqUW8yjL0z8wCszrG5EC42tviUvUWmXh6bw0UxaOVH/ydGPYk7T/AJfGy5fLAz+50APY9vyxdPgz4bDg1a6oyHUgp3mbXYQNJCiYN7jFkpeF5Kgy+XTWV/GDcSbFjMrJtO3Fpwic6tszfGnVHOMv8P69sjTAIA1mmwUExEnYjqEkGwPbGU+GjqdTkaQampZwyECB7WM32kY7Dkn3WCOxCgabxBAsLztuPuTdMbnfv+g+2HSb8iOS+DjXh/g4VtaeHZd5QuF0HbVoIAI3kXsdwcCUfDaIfzVoUdJMeWFXRq+XsSDHAMTxjseXzYBIgAy0WjaJt6wDhR4/8NpWy5/d1FNjU1kAbk9J9u/0xrk1hmuPlFH8Pp5em2v90y8gdOlBsbEETxibxDJ5cqunK0FKGRFMA+o9J2wDXZ0YKywwkMvIYf564IbMyIttxvM8cYHquqKektoE8Vo5cA6cpQVtIGpUkwx2vIwroCiygtl6THYkrFgY44wV4jXbeQASLA/8fXC2ioKggXHp3LffAc3RowXYLVaY+XL0YBEArMD0HGDkemhJWhQ1EQDoEjg8wTBwuRZ2NrQODfmdvvgvzIEDfvb/AA4TvL5KenH4B6SsFMwCAT/xbnYfTC/NVZCqbjUWIb2t69gBiOnWkAntI3EDYzxtgeu7aSe11J2iNxG4m35YMY5FbQa5Bu0i3Jt/zf8ATDz4K+Hv3msCyTl1+czAJ7A7meR6X3xXMpSeqaQVoaoQglSBJMajBvG59sd3+HvDky1FKKbKLtsSxuWMc3/pxg1kWUsDTQq6QOmNlFuNv64krMNO8djPOBqaAA6eogzLf3/LG9WglRdLqrL2JmfXFUyFHkdKgtBKmREWPcYk1kiBv39twcRZPKJTgUwQoERxA2+uCHVWsbEXwUnWTM0pgsoJ3tYd+cEKcarSPJkYl0YaMRTYYizAaDpIB7kYlx4jFUgFT8ZzWdoAsHR19lH/AOv54SfD37T0qV1y+ZTy2eyvBC6v5TPe8EduMdBqUARpIkHjHK/i34JjMUqlNR5ZcSkG3p0kQCYuCIHfbCP2u7wG+2DpNbLExDsQWnYG3aw29d8CLlKOkyEYKIcAEWgsv/u9rnG/hdYKi0wNlk9TMB7FgCR2xhsyqgHTcGwB+n2vGJTcdhimMKJgTICwNPYD7xjatJIhQYO+/wD2wPl8whO2m5U7X9/rjarSggkagNvS0bDv3w/a44N5JMxQDxIG0+u4P9BiHJ0tLQrTETPa/wBJtH0xsc4LevSI3B3g9jGCqPJ74MalLAHopvxN4FkqRfNZmqyKZOgaVBJ4ACySfuThPkfF8q6/wcmkceYrMx9yRhl+0H4bXOGmVLGqG6RrhDp3BBBGqDuBNoxHQ8KyuRTXmWVYv80kxwq6dR9owslbxgZTpfP4N83l6Bpk5nI0FpwL2Q/Qi4Meo2xzLMJSJK0GLUVZvK1XOgsSCP8AO2GvxT8YfvMUqS+XSmwO7xFzwo9PfCfw9P4NONWlhqgQBMkE7x2/PCcjXWkU4e3Zt/sTqsML+oOwtwYF/tiarG023ji9/fAlW1+kGZ7nYRvtz3xGmaBFzv2/TuL4gkdLYsa3FufQeknENepeJ3sQQOOT6YloUyLAjhgSeb/a52/PjA9ebhgb7EzvPr/T9cdCWSD0Wb9nFLVWLEhjSU6VPVLN+IT/AJfHX8irAQ2mS2/oY/5++OU/s1yiqa1W5YRTAAtYTNtzJE4654RQJGtgNR44jgieecTkrmK9B6UwDYAfn+eJWBJuLRx/bG8nkW74jpVbwQffFUiZuDMRt+uJAt8bIuN4xRIWyMz6/wCc4lxgnHsEBmcexgDGRhjGDjn/AMctXarqpVVp0hSNMhmYTVZ1KNC3sNV5G+Ln4rnfLQtYx3Mf5fFOfOr5iM+t2kQB82oieQALfXtziHJyVgNC/KfFQyOVernQSQy0x5JZ2Yc1TrjQJYC/IiTOLl4WaWcopWptqVhZl5H+ccYko+HUq6t5qI9NwAUcBgQDPUDINx+WJ8rkxQeKaqlJhGhQFCkdgLCR+mGUU0mwrBJS8NAgWt6f3PoME08uBtNtvT+uJ8YxZccV4FtkC5NASdIuZPqe+K/8Y/Fy5BsvTWjUr1cy+hKdO3aSTBAiRbm/AOLQcaaBvhqS0YpPiOVevUqCtUfyaiHy0WabAi9+NYMw0iRA2meTZmVdlLlmVmQsb6oMSTMi3BP98d08YzPlaZjSWgkkiL7AgaZmLGJE3xxL4soGjna9IAMNZYdyHAcCNp6o+mOKastw4sTxdbCZ9zt63wb4bIpo0jSQDaN/Ui4+pg774DovqZQpAk7RudJMzvA2jEnh+bhEGojogwBFzaDOxN/T8saSfWika7B4a8GJI3IMnc7xB7fbAS1dLG5jcwDAP+c+mJ6rKVsYG9rAfSOCJ5nf0wH5BkSW3N5iBJFu3phI/kpIlbKrF3DEcAdjv6j2wuzFNQAxmBA6jJgX+xHP5nDZPKNzlsqsCI8s8jvqj74g8V8RVEMZXJt+Fj5XAsLhoBJkd+cWi02c8rLZ+yzLAUNRgaqhsCpPSY441SfYY7DlqULyT6xf+mOb/s7ypNJCFVdJMhQQm8Qs7j1vzjpWXq2wka7NgkSVDa4t2OM0ha5ub/8AGMKw7/nfGyqe84ot2ISrj04hBIF/vvjDgn+4w1gCMaM54G2PA4jeoIwbMSa8D5rMkWA354/XG7PzztbC3xNAQSpCsLyZH1jkb4nKTrAUsi3xus8D33ie9pJ6ffCcVCrIVCbxqYTpWZbQsyWtJJ3+mJ83UG7tqm5J2jsLwAYnmcCVM6tKo1QxOmVItC77kG7Hf6Di/NJlEi4UKsiVlZ2kRPEgAzH0wyQkgTvP5YqnheaK6dVNdZAlmbU8mIBZvxAG6gmBiyUal/qMX4Z2xZJh4GM4xjOO4kewLnmgcxzHA74JnAuYqC03HtOJcrwFCXxQMV/hP1LdhIYMvKmQYJEwfbHLPjnLn97qNIg+XpJgSBBA2tEx7jHS3VTXc6EVoswBVyNxJIhhOxBtacUH42zbCspBUEL8xEyJECJ3FwTjh7ZLw2U3JL//ACBqMAjVLEam3HB1AbmSItgbLRe4NzEmLSYvYjvzh7ms/XBlGQT/AKeOxE++BH8TqAfh+ixvN5Pr6Yp3sbq07BWIj5kJMRpYXG1xMH3J39sRASSdVPVeBKj0tJ9/zwZ/4jUAnUs7fLMb+t8ZXxWsRvTJ76J/qMAbIuRtIIWPWWi/AP6Qf+cLvFJ8nsPfcyeP+2JMxmCACBHMSfcRP6cYW5vMlgZ7dz9973x0QjmyMpeDu/7Na+rKJUWnBYmVBkHiRPEDjF2QkAHnttbFJ/ZZU/8A67LK4hoYfTWxS/8AsI+2LlVcC8mdpHaPQ459NmCaFUReJ7c/ntid8xaRcdhvhbTUOQZDETDL+m0YwqsCSoN9wBb39DGMpsFDNKgNwT9cbJW/zcYTmpJgEC8eo23/AOMF0rG5wVNs1BGbzMKWHG8bx/XC9/ERbVb3Efrv9JwVX1cEA2vO/wDfECoyA6hPc2g/l+owJW2ZI1p5moGgqun+YmIntzjTxCsoRm1XAMwTe21sZqVFaV0QNz/34wD4nmKYRpBCqJJ3BUCbNNxG+EcsBKv43rbS1QM6FCQhIvsFBHzAxLb7bzworeKK9I1gVPlAkgg2eZVVHc3ab8C2GXj2arv1pCUhqL6gB0xE6iLtG6wAFG+KZTr/ALvUAktTZo2uxI1SZtYGPoBhetjJ5Ly/immgtV2ZRTg1GU6mY/yTFpeWYrvHbD3KeMjSvexgXgmCST9d+5xzDM+JsdVPUBSdlAkbBrE+piItuTwcQeE+KNl3VKjsyG4YkyNjDD+uFXbaKUmdu8Q+J6eWrUqWYlRWnRVMaNU2QmbGL3th95g2kd8VNMvlPEsktGvpdYA+a8ryrbzH64k8L+H/ACooGtVqUVHSHIJ0zIQtEkDa+4x3rkpKskVBPeKHOR8WSsanlyVpnSX/AAsw3C942nacI8/4mtJCzyI4FzA4jm025jDLx/xKjlaJ6lSRAuBHGOUeI68w8klKKnaSC0kHUfQdJWPUY5vqeR2lY/FBPJfaGaVqCL/8TTrpmDBM/h1fYqdsc0+La3nZio9NhM6XHYrvF9iRFtiD3xefhvKtVnUAFSGty5F4+nAHGOfZ2hpq1RUHVrM+/ff3txJxGLdWyiSToAqAtYwCJHexH5nmBvgRfuNoIuP6xF8G1FEGAP8ANhgBqQsTuY2iNrx+fGLQyGRhqoHIm5jn9CceD/y6RMET+Ygj03/7Yw6i0qIA5ib7b8WF98S6hB0x1KIJm54vtG2Ha+BSu5540xtNoEf3vsPbAZNoMi/V37H+u/piXNG02iTHpN9vfAbtYxjsSo5GfQ3wBngMrQRdRXQCA0agp2+WFPsLj3xcfJ03Fge54+pxzH9nGbK5SmxKlRqASnEIIm8GZnqv3HbF8y3iAKyCpHBaQI7yBt9MedJ1JotVjCiZMQbGQQIseLb4kqPpJvvybn6j+uMZauIABU+gI/w4z5yyw5FtojG8AzZpRJn+ptH1/viWircsCNwd4wL50EACBzMfeZvjKZg77jnafubYyZqN69QGdYMbRB32+t8R1qy01IaoB/pZix/v3MYz++QSBJ97/wBDf0xHVpHWKiaNYMEvckCLrBgWxmYHr5khQSwprO72YjsBvzG30wrzbA0oph2dhYkWUfzNbbcwLnDDxHNDWdSglYIaoAQJNjsD9jhN4nmUZ6dI6ijmTAKhgL3JgBBaR7YmxgM5sHKyWDKhioSJ1sssQCxMEBbsdogXxRc1rqgNmXprqfWChHlsv/0lM3g3JNuk7i+Lr4p4eKiimVVaYny1QgEj5tIBAUaiujmxB2tim+L5YMKmWkBthEwIRNWn8PEgbhBPOK8bQJIquR8QAfqYmmFZKciLKBEncdJF/bthoNS1Aq9QKyQTBuJsbx6fXA2YoioNf4UXVqNpHyIY2AYKCY7YEpVWBViZERPJtttvER7DvGOmUU8oWLosPw78SGjfyx5UA1BsDaJBixEbz/xaU+NsoF8xEqs3AMgE2IGqSLzwMUHL57UKkoTDPtMFZLAdi1yPbE+WILAzCgshEBQpMkWmCdMAd7njEJcUbtospv5LP4pnf3h9dV/n6U7KFJJ0jgCIxg1NTBVBItvwZ2APcr/6R3wn8PqiSIOmmli14JPc/wCQLb4d5cBXGsSfmlYgHeb/AO6PWMc8oJMfvSOlfC6BVkGQeeZ5O3oMUD9o5Zc25YQsDSwHzc3+zDaenF8+GX6eoEGed/T8r4ov7Zm05ikIIlCewJkSYO8Ai42ki+K8ceyRO6kU/wDeNtU6dxHIPpAkb7zGM1aouBP6bdwf+IwIahPInfeDYEHbEloni/8AnsN7cYs0NZpmqonYnaSBN+DY/lz9MRK407zb2BJAOw347/njSq9ouCd4IuJ3EffvGNRU0zcaZm4B+3p6iO2HSwTvJHlfAgWFN6wp1nQPTV1hCTdUdiYRmG1oFgThPnMk9MutRSro2llO6n1/y/E4tmX+GDVJqVmeu5vUFM6YMDpNSougkXlUnSB6QH+W8FLQ1RHb5UplhrSmguRqfS+YAj5gAgJgMwkYb1lHbE9O9ID/AGZVFXLuVZ9eolhsIsBpPtv6746HkM4PlZ5J3jpJ9wD8w5jFKyrQVBHzLKhYUsCxBZ1/AwKQApIggiBhm7hJCmOeq6kcEgSRHJ98cPLK5tryXUaiXfK59DYkA8ErefcT+cdsbJnIYXN/xdvpefvipZTNarEkLFmB+2lh/UYY1FqNZWpFhHUG24BKk3xPsxepZXzAOxDcWj63mw++N0g2BQH21bHeTbtA3scVyq7lQpbTpPVKiSO4tG/0jDDwysvBLE/zduN1AE9rjDKVgaG1Kk43M27WP1IJ+mBHrhXIZ+ojgCQNzF9rc4N8waTJI9CRP9PvGIKY0ywA4Age1yTz/nOHYAStlVbVCszMBZmAmDsSBIEzNr7Yr2cyiguSysxhi5lVAUjc3ICx8gmeT3stcmohAbSDMqLFr7k7ge++K9VyRNVekaUVlZxuzkiBpi8gQJ2uTvJRjIS57MUc0BTMwxG5g6Q19AjW7KAJaALjnCjxCr5lRW8tlAqFGdyo3UAlSDpAAh776Y93njS1KdSm5QVax0oWQ6URC5AYAbkEEzawO2K1mKdRkNJi7U61JgjMOlfLbShcwDdjBb+XTuBOKcaW0Zi1svSqu1IGKY1IrGeuIhV5PSCQxtc3vgWhQ85qKo0eSF1QI6iVAPYSLczxhg2UNCg4qhvLQEIwEsXAlf8AY6sSrbqRPbEp01RUNM6WRAAFHT1IYi4kMWMf7RFhOLt0sE6sUZbOI1dtF1+UCDdgBLdyBFrc33OHI8MK6CRGnpUE7vJQFmuJMW7apvGB6YanWSkigIACxkByukjWxNliR0n098NiVZqS6lKS0GJDLJLkA7fykkknjcnCzlTwPFGlTJlGqITcEkKQNlppHSeJcgb4a+FZcmq1pXqOq0G8Mp56gCQdpU+2PZBNQBDLJqk6zcgyJKzcjQ0fUD0xZPD0WmtMAAM1mC/zqBcz806ZERY8ycczmmPQf4JUESJiLRtbj0N595xXf2to9WnQQMDqLNo5YKpLEk7Kqibf2xa8gsHjeDHJHP1GBfiXwunUFJqr6RSNTZRqOuk6aVBOmeqZNhE4fjdCs5P4V8N18wAaPlvqJC6WmBsWJiAAZuTeIFxgmqcplFKuwzmbgr5VKRQom4OtxeqQeFgbe+HnjOYrU8stOhTFCg3TQpBwQZu2YquD/EPZLiTJBjCqn8NK2XFVADUSporNqCiGUsHJa5OoFQTuGHbHRGSe8itUiqwxvFiBNgQb7iP+fyxozD0/W/MdjixeJeGCmdLQyTuKqCbdrmb97+k4W/ubujlEQhWCs5qKImSEYkC5i8Xth4uwPB0ioFVT5WuqiEeVRTYESAAhWE0sDqdw5m4vhJnMsDWRs1VrNUfXGXpm9RVB4YzAAiYEnacNKmay4ca/LISGqHV000UEgQvSJK6dJNhvdjhaj5iE0VWqEgfLrzCgETDyPNsbyrBb9Kxjhje2dD+Bfms3WAZl00MughqZLvUPVZmYjUCbDZV6uYxtWzIQlrGOky0KJjgmJmZ+m2GeaLoulzRprT6mCkFFsSG01UDqZmxLEcYq3idTSwq+ZNOpeIMLYSBMaSGtFjLXwyXd/wAAeB1ks9RJGgidiykg2GxAUlrcTcc2w4y2eqsLMAq/jKfluDq2AkGMVpdVMwQsTBmAd7gWgi15xI2cWAAeiZiLW/29+5wko5wAsKnU4JbaJF7Exc7z7DacOqb7MrNAgXNvUxY6jIv3ixxTKtckJBUDdtLHmNzuN4vGLblJhFUAryQbDsomNU8nk+2FWBWNshm0aCpELYkACSf9TSTj1V9bHSXMSdXUFidom9/TEJzyjpknsiS7GOBY6ff9MMcrKoJQUgZlCZb0m5v7nDJgFbJWRtYVFRmh2aWaCPm1TC8QB33wTm/Dx5YWiTTMsNIG7HlpEmAb/iO0zjxzytTNSr0opEAwAQp3k2Chgpm+1sQUvEVKAXLMAADu83mZBRZ4PVA2vgNhQqzdc1vNFG1RegtGkIQrQBI9TcdwL74qgoonmU0qEkMVp+YNahACqgWPSArLMjaJiMPK/h9Q1ARWApC1UUxpV2MWWT8i/wAwJJJYTbEnidZaSMqJq0oJ0sAqQOm4uCZJAHBBtOCpdcBaKr4nVWoAkv0nQFZW8oLBUdMzFrG5iCbziPw7LVaJWkGTyy064sgUl4/+406iAJj/AM0YM8eSBU6Wc1U0KoMqColqneT37kesBZHwjVXaiXcJSClr2dmJOm0SPmN7mx5x0KXt3gWsj/O0NSG40E6n1EgKpEQpALOQR6yRa18R5LRTraSIUkSxgz06hqj5C2mAfSJmcHHJ6xLyAmpl6otELvtyBHY4yfCaaVVDUl8u5UILBzA1wf5QW+rHHKprTKtBuWog0/4MOoqEgg6TpOosoOxEhRBtY4kc2GzKLtPYlY9VIB+4GIM1Q0otYN5TdOooW0sJ0GVvp0lgZ4GoHDLNBVcrszrKiJmNwJ3tH0AwvgDG2TrEm+pdMQRabc9/87Y28YAqUUWrKSRqaNaoBfUdpFuZF7g4iyDKyqkBXjVAHytaY+pjTOM+LZmqlOENEMBcvV8vSDaQWEdvz3xRSpC7YoyDPmqzvQqkUHQCirU6ShVUaFKyjsx1Am5EBj0mcO8v4eKKaEmrqdfOCeWUYEMpkGBAszQBO8b4AGTzFRyksiqyFapJOpd6jLJmIHSCONzJgvw/xIGnmKdWZJqswVSdFPWKVOQJJkSZi8MfXDqTeWCSS0V/OfCWRJCO9SmfNISIBcFZFEO/Q19mHqJ3xVvip8jl3XJtlMz0RUjzgrF6ijcaGFQgQgIJFoGLzV8IUCkoVUVyDU0VoVi5+UBlbWhBMK2mLAYsgpoKfm1IV1BQVAerQH1lQwnphR35w/HOsME1WjlYFCpQWXzNBW3FGlTqKoPD1PNIJuJdoja22HGX8JphiiZnWwXoGYoOAoVTdizGQIm0KfUQMbeJFqlF1p1GpBz1OqKyuSCIZt4k72AH3wi8Qyhy1IU0gpUg1MyjKrmB/wBN9YlVX0ubbkGUXIpKlgr1ayLc54TQqslStXcvcuhkGof5yBOhjbm4iyi2B/HE1KAEUr11EAuCxBBEHckk9XdfWcT1vCBVCfwQbIWYh3lBxqJuQLTHCjiMB+LZkVKjUzGh2YKyrOlgTCwOx3tOlp4GKwbclm6ElhPAoyGZbXd/msRe7CxB32gme2H+RzCAEJ5cCZIAME24mcVh6LsVgxspVXJusAs23JB95+q/L5w0n1AW53v7Ri8+FT0RU62X0QwU65EywYhSwF4sdyY9sO/A87rZqjGCCAqqZCe1oZj8oAsJ3nFLynjC1VBOnVYEH02gc2w78BzQXVq1QJOkbT3gcn1tjknBxTsth5R0LI5ogl2ksxsqyxWPw65hjO5BgX98TVs8GJVBrg9RZzoBA+Wd2J5G3ftit1sw1WFLFKYG6vZEA/E20m9v74LyebV5ZU/hoNILnSO4hR0qIveT6YhbDQ1/d1qtqqAMF4EhQeDcCYBt23wsFRZYiSk6Sb9btACA8gDsd4xjOVKrQmpbxriV3tYkaib/AIYHfEHh1FqmoBgBSlUFNYRDtvsSIiLncncDC1YaDvLaqug6UCwamlp6gJVJEW5gbACd4wO4Ayq020zfUCRqYAk/LOoyq23MKMR5zM5lEAQrUqTwi6E9Ta7Te3MdhiXwXLN5bmpNNxqVTIkKACDJveIwaxZgCvktQWAAVUXYcLcW5k/SCcD5QNo/ho3VV1mSOpTpA1HYgBid4tgtS77j/pqpJmS34W3gGwH0jE7U1CStl/CFuAI1bHa3E4HakNQTl6IBgsXjpcnn5jBHooA0juMEUs8CrNBaJCEi8qB37kkk+npiBK0qSZZjqaAIMCQLnacb5ZTohxeWJUX3kkdzvG3rid2NRlapR9DXDGVMW6jffjeffEiJK03XqKnUGNjBBnS09txtgR6xkcGnDiQdgdK7c7n7d8FVc6Q58m6kiRsFYAWvaDf88OhGOg4Yq4WQLm0H/cODwDjTOim99YUxpEqY4IGoDpN/zxH4ZUOhvMGkg3AJ+8cH8j64V5bMUtT1U1OpZWNTSrhiWErIaEZZEKwGGm8GiixBzTUCmCqqA2oQUhRBpxveDtucEs7uJprC6CDwZsRLel5n0OEWUzVGkKtRl/ERaUJ3kkbfhsYva5xrmPFFiCax6ZBIkUxHSG0yAxF7rsRthe7SN0t4GdDLlHJcygZCJGs2jpLcmZM8G8wSME58eV5FJEJVywJvawAYx9T9++IKEjygalVSDBtZrzvse0DDKjT0iKnU/JkWF4ntIxWD9rwJPZzR6C0JuyAutgoEsVJ06m6alMgkiJG4FwBjNDN0aiMqOpC2IYcgjUC11cRyIAM84wWai0UqjySEakSQhYAE9JHQST/5m1YDpZskqzooRyOqlTWmyl1ghgdIaLqZUkwQCCL5wtFVIW5uu9Nnen5aiSrvPVEDobnSdoYn+uBv3TWPOCrTNnK6N6gIh0dT3kFeLmSIxZUorXQiooZtICsPn0QQVKBieniAfUxfFZzVIAtTKKtNSp1oy65FiToGhSOwFuScV4pWq8gmhFl6hbUUCqEblgIuDJBv80xERPMjAHjmQZC+kRTaHC2MTv8AUG0j24wyzeeqPWK1D5qQYdwJCAGDN/abycLqSLUQ0BZkJdPxAiIdFO97MBG6m98d0E9nJKtCMKdxx63xd/geodLMzKNRgFiCTAJKqszwCT2BxTKmX0kCxkWMyDwT9wcYytco6uDpZWnUOI/ph+WHeNCQl1dnW60vCpcGxuAIJ3uY4uOcHZbJMGLvUZVWdLEg3YywUXMwoEiIBOK18MZsVKflhTFPk6SL3tuIng3w2r5DUekGb9ttyN+/5Y8eacJdWdydqxzkMoXX+HVFOjuzvGp+7aYki3zMRMc4M8Q1pT1U6VNlA6CzhNR7hVUwPp9Mc88QyFcmV8wVLKrsSI4kEG1rDnfDHI+NVkqKTWqVKiiOqowpk7SQSLyZ/EZ+2KemqtMXN6LRlPGnFIrTSo7zYR5cHcmGEwe7f8YXZ3xepqBqUxqLaBfWASJ2sGAttO2FOd+KswkHzKQnsqk+rFtAEDm3G+GL+MU0/wCtTIrKWg0mlHYggkqSSlrTPpGBLj8hTQQufqAZhX0F01Ki00RNdoA4JIaSSIjSMMMtmFdgOCBMWlSPmB9z9AOMJKtOfKqjTBiemRBsDtPOn0ki0DBeQYioysb6iVm8Lpkz7iO9+2Iyqh0hhlmIVoNwJmd1H/JufTEylBq0QtmJbu20e5I/NRxiCrQHlusiSvG3B027wfpjVKYBXqjqkkckxx/pH54mgtEmXqk1CBfSVYsR2sx+jH7ofTB65FaZWHcOwYMZkM25Yg2M7yI39MQ5msaKhKY/iMpgATBJEk8CJMD14nE+SYEqSeqmCIFzYkaQNUsQR7CQO8UEpns9Ugik4LArYlQQdRiZB1ahJNgI742TwmpQrAMBpfoKqwjSFMAFokSfcGOMM3QeQai02WrTBUWGvW53k7DYk8x6Yizvgjteo60UYUwSks9QaEBDHdeoFQFN5m5OGULVm71gzlFQupYgLTfUSFKgA3RFOr+YE9iC0wDchKLVhUbzEbUelYDQCQDqJJUm02gAGIMDAAWmlN6VKiaqUHINWrs1QiCECj+JCsUttBG+IqHi9WrpbQadMbalCsARem4YQZ3ibjBljAEryixKgoICW1BQCX0kgbAqukWJj6emM+KvrKKaQZoDASAQYABmxH07XjEdJUQsKYVaaLJCgjrJC7jeBI55nbGHz8uqsTrVyABew/ESQQoAvO9jfaa3iiaWTnVXxXJVoNWmwZCgSuactSvAlg2pl1R09WmdgIGCKeQNOqwfMBaLUyopMbzfrV1IZF3BIiSOTgtPCRUSpWhVl5JIIDaU+cFdj1KZn5QbjcLfCPFXpZjy61OmuUSWk6bWkPCrGpx/+MAb8nZkvb4+R8LYPnRSzRC02rURTOkBDSRmm2tZnZf5TIBNtzirZqulZnq00q03QC9RtDd5AT5oF+oXljNsXX4pojLo+ZotAqInlkvCLqZSTuVXpsCOThRR0VKgzGZguNM1VOippYDSxYfw6yG12AYH8VwBTidRsE8uimVPETUV1cjMQJBZVtG8MZbaebxgKnmELo0MjhgywSARvHdfcWxd6vwvRV/OH8RANVNSpCVCbh3FO4VSbqtmIGwnAeYNcuJJpLIhKSUwhE9Wk01jT6lve+OqPJCsEXCV0xD8ReHRUJWTcawB8hIBNgZAJ6hbvhS2VUn5lAnq0hzA76SvbscPWzRapWZoKG5AYMRLgg79Kx+gwPm/C11wak6Dqb1pxqLKO4A0/bDxk0qYso3kCyviTZaoFDMFW7KIuTeCNiQIH0OOiJNVVam2kQNxuw335MfW2OTlCzf7jNvv/f7YYZTxepRc1aTCWW43A9CO9sJz/T+plbDx8vXZ0mpXq0wS5WoRddXTB9xePvhbXzJYBloLciWUg6YvIHJ5v2FsA+A+PefAqsvmk2F7+3Aw1ZXBDAGTbv8AoIx57g+N1JHWpRmrRWvEddSpqcRG0E6SOxjbb2xDT8V0MUYvuCrKSYG0HeY35w6zVBZLMCJ7CCODaYj++K3n8sFs0xM3k29JIvA747eJxmqZzzuDtHSMlmdNFaek1b+brUyCGAIUngEgH74ObJhv4jEqamwEdhIHsRHe2OQZTO6ah8lzT4DOZMC8WEAenti05Tx+qEBeqKzkkErAAXk2Hr2745ub6SSymV4+ZMuS1H0DUV0qephck7AT3NrevvgZ80ajaQnR8n+RsD+sYh8JZ6qqG4WSOAe8d4wZm2C0aps1xT0EhTDSCQTYEweo7TYY5VDNFnLBIPEjoenQUnhqukGOpUNNSTdhFRi3+i/GGBSj/Dpa1mmNYVqZLlSHLdYBWJabW6WHrhDl8+agowqLSeqCwIWAraJUgQH0lCSOYPGNvAQ1NiC7VAqwvlkkCWc7bpBEme5iOazjjAiLZ4PqIp6qqsmtww6oaOlVCkSYIPzdvWzGizSajaKtNT/DXSAyloAljp0dJBIiSCCMJaecgCYcrUSAqFQpMkE6Fab/AIoAkiYnDnwttURRZ0NMmF0gEz8vdfoxFyDthIpoEwjM5NVKkh1AC6VVtKoBYIAI0EnmDvviCnXFPU1dAqO3y2KhhBsATJkE6omRvxiXOUf4QDVCisZZapBKgG6A07G5AifriHMUFVUXzay7ByiL+KTL80zAjVM7XxpJpixqgus3lUppnzWrWQNGw6mc7TAkn1gc4Hzvk6VvpNbRDKQunTpOgHb5luu2/fBeZyWoXYGmxA06Y1JpPSD5l2tIcX3HOMeE5SmEVFqq6z0WErYkSdUVLAbWMTxh6teBVJbE1DMB4WiopIsagyQoI6jBPUwIIIZJiBPplvDKdZdDBHYKTrSF1STsGGmNVwJidxjah4QrUtLcQQQ5MsOo/IwY3kbzaYwWc5C6KyNRUifMVlKH11NsT63xPsU1oBbLpSppQHmuUplGYRBChiA0jrMMsiCLTcYSeC+Fmq7l8sq0FU6xTaNZbdWVR5ZmRqNiIJmIJs1cJWTorAeWACVgkgn0PIiI74VeK+I6ESmysKZsytT1q1tmVYM6gCWG3Bw8ZuxawJa600JUOGd1ICqQtNAFA6FNmYWCiAtp6t8KM/lg+XFWgC1QQKoKkQsw0mJbT0veRB2jBv8A4GlSrVGXrOhKg6GMqpgkNRcgBlmQyMAZ5MXE8KGZpK9NvJZxVp1Kbs1xYo69Gky0gjeQrLyMWUUnhozboV0cmY1JRQQg/hgCDUEioHG5BK2P+oe+NlyaVk1UoDvTKBnEFQQInuZETfZsGV661tNSqKlNlcwslGWCFBYaflMzBGw+uM+J0Crk6QF+aooBBAJnzFIFyp6piCGMjB7O84f9/cNKimDJG6OdTDUFOmG0iS4AO7D9JiZxnO5PL01A/iaTMNKN2m1og/ocWrxDJhytVAokkNBIanVAJleqNLKQ4EGQTsBaveO5PSqwoGgnpJ+Y/NFvXYT/ADY6o8vZnPKFIV0culOoCrtK9QBSCO9gxNrWx0/KIHCnhwCO3fHJjWO+nUWveYH2N73x1b4KfzcnSMRpkHfgxziX1sfapDcE6bQb4l4ACs7xvzY45z8aUPL0jURqHy3gj+YcekY7Hl3OmIHfHGv2g5wNnaqTKU2VVXiyjV+dpxL6O3O1ofnftyV2mJgTv3FonfFw+GcmrAQCFDTDMGM2vIEEb8YpmksRp3jbaY7dzi1fAucKMwaWDcHcQYn+n0x2/UpuDohwv3HTvD6QBVVMk8DnFVyOZpu+YapoFMLrV7vcHSGZYJhSQSRsDNpxdvBqa+YrkXALA3va2ObfB/h1SsjrrSnUDGl1p0gypI1TwobeBJgm844OCKpt/g6JvOBhQpVTlAUcKyvqBBPysjK6rB6QNMx/uOHOUzms+T54YppqFCp0veYEfNMkDUbmw5GIaWVGWbyazgu7h1QKyIgWV0M+kvULKYKou83BNyPDvCqivqy70yJBHSjojRZAxbVOwVXAgiSN409NseMg7MK1F6Z6KQJUsKjaZW0KlJJmQJ6o/DYGcMK/ilPKsKdQhmcFf9QAiNQBAPRHExGJchli0+b5VPMKRMqDJkFWYgdNkAmSLCZ5BzfhBJNX91NZm363qoRuSNPBmQR9b7xpN6DY+8L8RyuaXy2KsynSpI2mCNLGQJP4TY/lgutl+sAmABdxqBLbLpU2ZSJJM8cYT5elSRVVqGXpQCoBpQ0bkS7rENeZknbbBtPxChEGqiFojX5iyZJ5ewsdrCMBtPAlO7RLVJraR5YiTpqBbqQd7xIJE+vob4z414ehZKaRq1F41BGuJDU24hhtfc4hqZqpTAeUqoxGsqWdSLDWD8uoDi0ztgyhnnaoKbUgwkuAyglR+GDtBJEETyOMFJPDRnayhblM5k6TuKammTu7yVBAgsUDaVtbV95wxpimrEdKooB6gugiJ1oBYDebD6cyZHw2CTZqf4V6g4ImQSWOpT2Mi8WGAQWPmFCvUf4m+pFiywDaDNgdjtMYDV7BhvAupUar1KQWmtKhSk9a36RIdvwsemZWYEryJReF5uvSlqrHSxN7upQmFd6RPVH+mGFjDAHFoQAo9KmWps7/AMaoFIEj8BljCkAqb2kRiup4BXLA1swBUXYKFcsR3ZiNiDJKi5sScMqwrHsZ0awCGp/DCEHRUpKNK6YaJ3QH+WBdTgFsllMzY1kqEE6Qv/URQQWQyIcLKmGUQIkHcwUsrUC1Swoo5bpam4dGaCGLIYC2JDA8vMAjG+V8MB0tBBprr8kJJlSRKOxVgVLABSTAI3G2pRxeQ2B0sto1nMu1SjqgSup1VjpDBpkq0xbYxB6lxFmckvkK1KsalAPFNy7F0jUzAggR5fNK8pqiNsPa6jL01pVUchQFFWuqgGfwyhPmyDfSNrNqxIHo0y4FEaay+ZUqrAR4FlkCA7KbH+bThlOt7/0LTeSueHZaiaZRgAhCrWAMikQS9Gqptqpq3ysAehoPykGHxH4fbVXUErVYrCrcNALNG8voGpCOQP5rPKPgqUVp1AGrIAQumFPlP+GoArAi8jpUL3WcGijNGmlGt1Lp8mo6qdRu6Ai6MoVSbm4DRBjB7+60zUcq8SyXlUgQi1KaH5j1QKplDCkfMEXq2kEYuX7OaZbzqab09BYDZWYE6V7bC3vg3xTwB/PVkTremRUosZSqnSGVHjdHuA1zrUqZEYefA4Wk9RdEL8zNpglpIgiAZEEe+LS5FJJPyTqsoOruqIzuujQjOQRAhd44Mf1x8/8AjPhVU1NQR31sTrPUXJJJMraRYe8+mPpTxjK/vFJ1ABYnpBkKF1RvG5AM7m/bHP8Awv4YbLjyqNQM9Rner5tKoabG9i0FQEESSBJna2DxTXHdAa7LJxbyCraXDKYMAhge+2+LH8K1WqVlUmSzIgY7qTMwIvYEm42m846rn/hxzSWmrUEViYNUJUVtPUFFMhpUqWJNMrpKjgHCY/Bi0KlPN5cIxV6itTphiAuh1LgMdQh9IOmwLWiJxZ8ylCmIodZWi8/DSg01m8jn7G3t+uKQPA1qpm8opOsaWZihA801ASdckHoUDTANpm9ug5Ok1OlDghhCnTfrNgf7/XFV8bYM5pOpWpURylQQ5t1FVVhoUnSwBO8Duccl0kiiVsX+G5SvWarls0jHLVDroVlgVKTM50ItQWIAkab/ACnYQMWHxumaY0USCyKGJCCXdTpk8kE9gR1fdb8JZp3y7sjspJNNGcwTJZjY9DEK0gaf/bhnUzVCiFpOaaFUM/6KTBQyhh8iFdPUCI0q11U4WUu7p/8AB66hXhuZ6jRrsja16kkdB/FpOyrFztcfXElPI1Ed2IEGNBo1CkqBA4CgDsWEwd9sVjKfD1dGhnRlFQlCEgrNkYhSSFKiNRN7zMXs1BWUfvFIuJlDTAWHKMKakrBIaOkx/JcdkqsfAZBVXLserSrdUangALIhgQPmER1D9bht4QjGoKjIBpgsHGoCREaDIggC4/rJfieWBJDKaiuA8ACzqZUzHzKwtqn8owupfD+tEAqMWjSHlVeN4LISGYcGINge+BWTJ4MZDwCjl2FSlmHGpihiogUk2A0hbmTuQb74beDeLJU6UGvS2nWqhY+YE3gQGVthBPrfAlLws6wKLDUt46gKki4cRCiTMg7ja2Ds1SVGaKYYKmmoybmQSwOka1gXE9+5w0HJe5Czp4YNn8wqJ5gVw0wratXCktuAoIXtzMXjA9T+M3mGlSHK5guD0zYtHlllItaYnkWwfrFJAajHSWCBiIu0CQPWVUkz1SbYmp5RasWqOhAqK8JpIEdPaTvJHeMaPaQvtQHW8O1yKlOzg6nVmkaSConpIsSbxt+LG2erE06dVSD1FSw/iLpBYgwIMiCs7g98FZmstKmCXUEzpCsOkcAQsBO5OwjfAdPNtBKZdwwLCogbSZHIEfK0AjSRf3kiUUsBTbIhmErAHSad16yGo6ptCvFyY27cjAeS8KqllbWSEqMlzUV/LYEEPMgsNQ0sI2BnDQvZHqppYyQGOpkAiTc/Nt2ntid6TkuHKijAgl2J9iLaTzII7RhVYboW5IeWKgr6GqVFhtMskBXZCQ5KsxC8AA3uThMypmCEDilWoNTJphSFn5qbKpJFPsBLLYDgHFoOVpqukMmk9VIVNPF2KyZIkgn6TiChlwWQKtIKo0KioQNABHlgQJhfW3bDydqvJovNi3xWhINRQekdQBfUp6QpptTM01MGSJEAyCAcDHIrmcurI1am1JkOqAHBpljqKinvDkwAQ1oJiS7bKMrjy1IVSAFiDEwWXckgxJYDciTYgzIZIipLP5RCkaFIGocHSemndjMC5jA403gMmqsW5fIAU3BOoMQ7KzmWYExqtpWWEwq/hO/DLwemqrcNEhUaox1uIEAs0mpvpBN/1xK2SVCXhQxXSsAwLlgOxuC3N+04XeJsaIDND1rjVuVLfhWeJ0yfbbDX6eRV7sDPNMjXLAIk3HEWM3n72wGAq9DKoJFldoBvIVWkTcBiL7icDeE1bNZS4Buxhb2Uao6QZnbvwRGxrq5Aqim1UwdKOCxZTZhsotfixwne1YetOg7yVYQQCpBlSLXiV6QJBmdrzOIaFGmrgMVVEWyxJBEtMD5QYncEhRY4nqZSVcBgCYJA6YYEsVO4MyRbaPsM3w//AAYVl1T5g0tpg3ICn8N4uZsNsOlK8IW41lhrZgJo6i4FupTrkKRqLWEmdyDP1wp8Z8Ndg1kawFOBB6jLjpuCFIgiwn1sxrZRilLzYOn/AKgJHW2iACR0wAxBMC9wNsTFnImkAdbDVcKQsESLbgRHaMPyLs6BF1lCLJ+HhVUGnemzVASm5MLrvEN1m3oxk4izWVKVGr08qr66kFgQtQhB5YPWdoLA7ALO+qx/imRSlTpBEaqaY8sEGYYtuxNpHUST698Q5EMF1M5YOFK6RqDGTrAnddiWgb2nEaabKWnkGARWqI7vVZYKNYMo3C60VWe/4RcXk3wy16tJAlCJBMEhrfL+JSVJMRePXEtCih0ltLVaZNIKr9I1aWGoEfNpAci5BO5nGlBKjag1MIzalRpLA2jqJ9QpnmIk2OM15YOwSaqeXSZiQ0aOkdOre5O0+tjJF5wTXrBW/iRq0lt4CrEkkx6NH64VLkBSQgOaYFUPU6dQeR1rBILArAG8QN74ZUqXm0jpK/KdAElQOIPSy24n2xdPH5EayS+GhZJEr5ahQthTngqN54vGFlLMFDUqxUB1HUGAJUEmx03KzsLxa+Cs9QDUtO0MJLki4W0mx43vjQo8B3GtTAlIYFYmf1B7iDgTcmkkaNLJHXzbioizIYSQQDPUByMY8fXUqyWF9XSxW8f6SOwx7HsLJ+w0F7iGll0qLVFRQ2mkILCT9TufqcSsetQCRoZAsWgEwR6iONsZx7E/gf5NqdBTXJYSf4YvexYzv7D7YEqOdFWqbuslSbwZiQNpgC+M49g+TRCQ80nrGDUQOqsQJA7DtsPtgnwnLqlNXUQzxqb8Rlu5vj2PYeO3+gj0b0aYJf8A0yFgkATPAtPrvhX4xUNOjSKWL1UVm3JVqiqwk3Ei1uw7Y9j2C/P6BQZkdl9tXpJdlmPYAYG8aoKagBUQXddoOnQGidx1Ccex7Cy+wy2LfiTKoqJpUDXX0vFtQUEgGN4gYXVUBoZKps+qmdQ6TJQEkxEmecex7CvRWLyW1K7TTuerLFj2LdB1EbTc39cS5qkFrppEXAta17e3pj2PYpyeCUdgmepgsymSAJiTuSJ5vM4J8FpA0gTuYnHsexNfeO/sJK6BfLZbMzKrH+YNvPfbnEWZGp6gNxIH0l7e1hb0x7HsNL7BY7IMqgFKQACarkmLkyTP/pH2GNggHlx+INN94IA/IDHsewkvtCthVBiVBJJPUdz/ADEfoMe8MOoS1z37WP2x7HsUWxGTZ3LJWYU6qLUQkyrqGFgCDBG4Ox3GK14fWam7hCVVAwVRZQJHGx+uPY9jcjx/kbi8n//Z"/>
          <p:cNvSpPr>
            <a:spLocks noChangeAspect="1" noChangeArrowheads="1"/>
          </p:cNvSpPr>
          <p:nvPr/>
        </p:nvSpPr>
        <p:spPr bwMode="auto">
          <a:xfrm>
            <a:off x="155575" y="-1600200"/>
            <a:ext cx="2857500" cy="333375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23560" name="AutoShape 8" descr="data:image/jpeg;base64,/9j/4AAQSkZJRgABAQAAAQABAAD/2wCEAAkGBxQTEhUUExQVFhUWGRwYGBgYGBwbHhobHh0fHCAbHh8eHCggGiAmHBscIjEiJSorLi4uHSAzODMsNygtLisBCgoKDg0OGxAQGywlICQwLCwsLCwsLCwsLCwsLCwsLCwsLCwsLCwsLCwsLCwsLCwsLCwsLCwsLCwsLCwsLCwsLP/AABEIAPMA0AMBIgACEQEDEQH/xAAcAAACAgMBAQAAAAAAAAAAAAAEBQMGAQIHAAj/xABDEAACAQIFAgQEAwcDAgQGAwABAhEDIQAEEjFBIlEFE2FxBjKBkUKhsQcUI1LB0fBicuEz8RWCorJDRFNjg8IkJTT/xAAZAQADAQEBAAAAAAAAAAAAAAABAgMABAX/xAApEQACAgICAQMDBAMAAAAAAAAAAQIRITEDEkETIlEEMmFxkdHwgaGx/9oADAMBAAIRAxEAPwAVWIIFmtYzEmft/wBsDeJEaWfUAJFybWK7cGP64M8JpxS1vZQCTsRoJsd+k2iJ7HnA/jR8yj06Y0VWlYmF0mSb94x5cYuzslL2m+Wz4SdoO0E8fpecZr+ItqsCONyZPtt+U4X08sWAIUvM2ALDuSRf6YkFLqKqHJBieoAneAT07fbC9WOpJhP/AIkW6b/Y2H+An3xFUrEdzA3J3FyDvGN0y+ptCkzG0wfb1/4O+N6fh5YQASYMgiRe15uCIPfAoNoh80ktBNt1B+uw9PtbG9QWue2/9vp7Ymp5cq5lSuxNpubW4E/X9MFLkdYuGPMxBHbYf4O98Gg9hcYAO59R9DHeLx98DLWcGASLyPcfeLYY18ubFAenssg+s8j9cS5Xw0tJZCW0y28RF45HAn2xlgWTQuzPiLMsU51jqIJ4mIBxLl81Ii4ZYHVY7Hebnb1wc3w8XKHQyjVG0SRa3eDzg2nkmGhVV1JYoLGAbkjVtsCfvvh2rQqedilgTJBJIvaSbCTvxY7Yhk7xxMgnm+0GRAO32w8bwtmZYDOSsyLD6fTtOFWbyVTdFIM/LHBmIHfe/wBsJ1Y3dAT1ADp0c7rMcT2IPpebYhq1ZZjMyGJG5FjciLT/AGwc+TbTJkFbiZUQRNgR1A/XAdTLj5QeCQbCSARJbY8iDe2HisizaolyWYnkEECL2uB25/pzjOq4vA5YkDt/2n2xFQNJVX+MupRtMfT07C/Eb4PRG1RsxFhq33iBNxzhWsjRkqMU8zUA0yIkkrJg3t1b7dsRPQ5ExeDsb89W8XsO2GGV8OWZBWbSAVuDsSpBMza1sEUskzsQsageWiP90GxsPeMFRkFyiBURN9ZadrAW9gB37c4kqMQ1ydIvBFyTwJ27zg5srJA1gd+pSSdjYEmNrWJxFmfAGqMmmqyaJkq2/MMBbtvthujEcl4FroTBBJiOYuOef6XxCi/zm83Nx6d7e/phu3hpBJqaVF4IZbncem1zvx7jSt4coUhygJGoLpnWCbEcjuDhHFjKSESI2o9WmTsCTx9Rz2xNUJmCZkQPU/p/npghFVWK6iO28T212WbCRIOIs7lQGgkLHM/KD6zbcfWO+DTNYFkfCqR3Srp3Kis99twZBEAD/Iw98Do5ehUqnylYMCqAVqhKqetqbdRUiAQGAEEAHC/IkCTcX2mbieMC5upBX/UdzECxgDv/AN8PHlkSlxI0ejlVOlaAZY6NdWqYG4tqtH98b1alNlVTl6YVYACs42tbqjA9YaWJkWte0emNGJie/wCfqMDvJjenEOVaK09C5dAszpD1FkkRJht/85xNkPDvNfRQyutuQrubRyS8cxhv8M/BlfNFGqTTo7yfmIPYevfHVvB/CKWWprTpKFH5se5PJOGipPyJJxWkULwn9m4Ya66U6ZGwBZz3udX5Ye5b9nWTAOqnqBmdxM94N/8AjFo1EOASDIMAen1xIzDf0xREmxFQ+EMmihVyyQINx+friat8K5NiC2WQkDSDeygWAvYegthp5t8Sr3wY0B2V1vgXIkj+AtrASYAiNMTtc/fClvgOjRVvKy1FoMqCWB/UibkfU98Xph98aEEDBoxwrxXwzLKzhslTUyTpJcX2kT74BfJ5UD//AB0t+Z9oA7SeMd38QyNGsumqikdyNj3E7HHN/i/4NqUW8yjL0z8wCszrG5EC42tviUvUWmXh6bw0UxaOVH/ydGPYk7T/AJfGy5fLAz+50APY9vyxdPgz4bDg1a6oyHUgp3mbXYQNJCiYN7jFkpeF5Kgy+XTWV/GDcSbFjMrJtO3Fpwic6tszfGnVHOMv8P69sjTAIA1mmwUExEnYjqEkGwPbGU+GjqdTkaQampZwyECB7WM32kY7Dkn3WCOxCgabxBAsLztuPuTdMbnfv+g+2HSb8iOS+DjXh/g4VtaeHZd5QuF0HbVoIAI3kXsdwcCUfDaIfzVoUdJMeWFXRq+XsSDHAMTxjseXzYBIgAy0WjaJt6wDhR4/8NpWy5/d1FNjU1kAbk9J9u/0xrk1hmuPlFH8Pp5em2v90y8gdOlBsbEETxibxDJ5cqunK0FKGRFMA+o9J2wDXZ0YKywwkMvIYf564IbMyIttxvM8cYHquqKektoE8Vo5cA6cpQVtIGpUkwx2vIwroCiygtl6THYkrFgY44wV4jXbeQASLA/8fXC2ioKggXHp3LffAc3RowXYLVaY+XL0YBEArMD0HGDkemhJWhQ1EQDoEjg8wTBwuRZ2NrQODfmdvvgvzIEDfvb/AA4TvL5KenH4B6SsFMwCAT/xbnYfTC/NVZCqbjUWIb2t69gBiOnWkAntI3EDYzxtgeu7aSe11J2iNxG4m35YMY5FbQa5Bu0i3Jt/zf8ATDz4K+Hv3msCyTl1+czAJ7A7meR6X3xXMpSeqaQVoaoQglSBJMajBvG59sd3+HvDky1FKKbKLtsSxuWMc3/pxg1kWUsDTQq6QOmNlFuNv64krMNO8djPOBqaAA6eogzLf3/LG9WglRdLqrL2JmfXFUyFHkdKgtBKmREWPcYk1kiBv39twcRZPKJTgUwQoERxA2+uCHVWsbEXwUnWTM0pgsoJ3tYd+cEKcarSPJkYl0YaMRTYYizAaDpIB7kYlx4jFUgFT8ZzWdoAsHR19lH/AOv54SfD37T0qV1y+ZTy2eyvBC6v5TPe8EduMdBqUARpIkHjHK/i34JjMUqlNR5ZcSkG3p0kQCYuCIHfbCP2u7wG+2DpNbLExDsQWnYG3aw29d8CLlKOkyEYKIcAEWgsv/u9rnG/hdYKi0wNlk9TMB7FgCR2xhsyqgHTcGwB+n2vGJTcdhimMKJgTICwNPYD7xjatJIhQYO+/wD2wPl8whO2m5U7X9/rjarSggkagNvS0bDv3w/a44N5JMxQDxIG0+u4P9BiHJ0tLQrTETPa/wBJtH0xsc4LevSI3B3g9jGCqPJ74MalLAHopvxN4FkqRfNZmqyKZOgaVBJ4ACySfuThPkfF8q6/wcmkceYrMx9yRhl+0H4bXOGmVLGqG6RrhDp3BBBGqDuBNoxHQ8KyuRTXmWVYv80kxwq6dR9owslbxgZTpfP4N83l6Bpk5nI0FpwL2Q/Qi4Meo2xzLMJSJK0GLUVZvK1XOgsSCP8AO2GvxT8YfvMUqS+XSmwO7xFzwo9PfCfw9P4NONWlhqgQBMkE7x2/PCcjXWkU4e3Zt/sTqsML+oOwtwYF/tiarG023ji9/fAlW1+kGZ7nYRvtz3xGmaBFzv2/TuL4gkdLYsa3FufQeknENepeJ3sQQOOT6YloUyLAjhgSeb/a52/PjA9ebhgb7EzvPr/T9cdCWSD0Wb9nFLVWLEhjSU6VPVLN+IT/AJfHX8irAQ2mS2/oY/5++OU/s1yiqa1W5YRTAAtYTNtzJE4654RQJGtgNR44jgieecTkrmK9B6UwDYAfn+eJWBJuLRx/bG8nkW74jpVbwQffFUiZuDMRt+uJAt8bIuN4xRIWyMz6/wCc4lxgnHsEBmcexgDGRhjGDjn/AMctXarqpVVp0hSNMhmYTVZ1KNC3sNV5G+Ln4rnfLQtYx3Mf5fFOfOr5iM+t2kQB82oieQALfXtziHJyVgNC/KfFQyOVernQSQy0x5JZ2Yc1TrjQJYC/IiTOLl4WaWcopWptqVhZl5H+ccYko+HUq6t5qI9NwAUcBgQDPUDINx+WJ8rkxQeKaqlJhGhQFCkdgLCR+mGUU0mwrBJS8NAgWt6f3PoME08uBtNtvT+uJ8YxZccV4FtkC5NASdIuZPqe+K/8Y/Fy5BsvTWjUr1cy+hKdO3aSTBAiRbm/AOLQcaaBvhqS0YpPiOVevUqCtUfyaiHy0WabAi9+NYMw0iRA2meTZmVdlLlmVmQsb6oMSTMi3BP98d08YzPlaZjSWgkkiL7AgaZmLGJE3xxL4soGjna9IAMNZYdyHAcCNp6o+mOKastw4sTxdbCZ9zt63wb4bIpo0jSQDaN/Ui4+pg774DovqZQpAk7RudJMzvA2jEnh+bhEGojogwBFzaDOxN/T8saSfWika7B4a8GJI3IMnc7xB7fbAS1dLG5jcwDAP+c+mJ6rKVsYG9rAfSOCJ5nf0wH5BkSW3N5iBJFu3phI/kpIlbKrF3DEcAdjv6j2wuzFNQAxmBA6jJgX+xHP5nDZPKNzlsqsCI8s8jvqj74g8V8RVEMZXJt+Fj5XAsLhoBJkd+cWi02c8rLZ+yzLAUNRgaqhsCpPSY441SfYY7DlqULyT6xf+mOb/s7ypNJCFVdJMhQQm8Qs7j1vzjpWXq2wka7NgkSVDa4t2OM0ha5ub/8AGMKw7/nfGyqe84ot2ISrj04hBIF/vvjDgn+4w1gCMaM54G2PA4jeoIwbMSa8D5rMkWA354/XG7PzztbC3xNAQSpCsLyZH1jkb4nKTrAUsi3xus8D33ie9pJ6ffCcVCrIVCbxqYTpWZbQsyWtJJ3+mJ83UG7tqm5J2jsLwAYnmcCVM6tKo1QxOmVItC77kG7Hf6Di/NJlEi4UKsiVlZ2kRPEgAzH0wyQkgTvP5YqnheaK6dVNdZAlmbU8mIBZvxAG6gmBiyUal/qMX4Z2xZJh4GM4xjOO4kewLnmgcxzHA74JnAuYqC03HtOJcrwFCXxQMV/hP1LdhIYMvKmQYJEwfbHLPjnLn97qNIg+XpJgSBBA2tEx7jHS3VTXc6EVoswBVyNxJIhhOxBtacUH42zbCspBUEL8xEyJECJ3FwTjh7ZLw2U3JL//ACBqMAjVLEam3HB1AbmSItgbLRe4NzEmLSYvYjvzh7ms/XBlGQT/AKeOxE++BH8TqAfh+ixvN5Pr6Yp3sbq07BWIj5kJMRpYXG1xMH3J39sRASSdVPVeBKj0tJ9/zwZ/4jUAnUs7fLMb+t8ZXxWsRvTJ76J/qMAbIuRtIIWPWWi/AP6Qf+cLvFJ8nsPfcyeP+2JMxmCACBHMSfcRP6cYW5vMlgZ7dz9973x0QjmyMpeDu/7Na+rKJUWnBYmVBkHiRPEDjF2QkAHnttbFJ/ZZU/8A67LK4hoYfTWxS/8AsI+2LlVcC8mdpHaPQ459NmCaFUReJ7c/ntid8xaRcdhvhbTUOQZDETDL+m0YwqsCSoN9wBb39DGMpsFDNKgNwT9cbJW/zcYTmpJgEC8eo23/AOMF0rG5wVNs1BGbzMKWHG8bx/XC9/ERbVb3Efrv9JwVX1cEA2vO/wDfECoyA6hPc2g/l+owJW2ZI1p5moGgqun+YmIntzjTxCsoRm1XAMwTe21sZqVFaV0QNz/34wD4nmKYRpBCqJJ3BUCbNNxG+EcsBKv43rbS1QM6FCQhIvsFBHzAxLb7bzworeKK9I1gVPlAkgg2eZVVHc3ab8C2GXj2arv1pCUhqL6gB0xE6iLtG6wAFG+KZTr/ALvUAktTZo2uxI1SZtYGPoBhetjJ5Ly/immgtV2ZRTg1GU6mY/yTFpeWYrvHbD3KeMjSvexgXgmCST9d+5xzDM+JsdVPUBSdlAkbBrE+piItuTwcQeE+KNl3VKjsyG4YkyNjDD+uFXbaKUmdu8Q+J6eWrUqWYlRWnRVMaNU2QmbGL3th95g2kd8VNMvlPEsktGvpdYA+a8ryrbzH64k8L+H/ACooGtVqUVHSHIJ0zIQtEkDa+4x3rkpKskVBPeKHOR8WSsanlyVpnSX/AAsw3C942nacI8/4mtJCzyI4FzA4jm025jDLx/xKjlaJ6lSRAuBHGOUeI68w8klKKnaSC0kHUfQdJWPUY5vqeR2lY/FBPJfaGaVqCL/8TTrpmDBM/h1fYqdsc0+La3nZio9NhM6XHYrvF9iRFtiD3xefhvKtVnUAFSGty5F4+nAHGOfZ2hpq1RUHVrM+/ff3txJxGLdWyiSToAqAtYwCJHexH5nmBvgRfuNoIuP6xF8G1FEGAP8ANhgBqQsTuY2iNrx+fGLQyGRhqoHIm5jn9CceD/y6RMET+Ygj03/7Yw6i0qIA5ib7b8WF98S6hB0x1KIJm54vtG2Ha+BSu5540xtNoEf3vsPbAZNoMi/V37H+u/piXNG02iTHpN9vfAbtYxjsSo5GfQ3wBngMrQRdRXQCA0agp2+WFPsLj3xcfJ03Fge54+pxzH9nGbK5SmxKlRqASnEIIm8GZnqv3HbF8y3iAKyCpHBaQI7yBt9MedJ1JotVjCiZMQbGQQIseLb4kqPpJvvybn6j+uMZauIABU+gI/w4z5yyw5FtojG8AzZpRJn+ptH1/viWircsCNwd4wL50EACBzMfeZvjKZg77jnafubYyZqN69QGdYMbRB32+t8R1qy01IaoB/pZix/v3MYz++QSBJ97/wBDf0xHVpHWKiaNYMEvckCLrBgWxmYHr5khQSwprO72YjsBvzG30wrzbA0oph2dhYkWUfzNbbcwLnDDxHNDWdSglYIaoAQJNjsD9jhN4nmUZ6dI6ijmTAKhgL3JgBBaR7YmxgM5sHKyWDKhioSJ1sssQCxMEBbsdogXxRc1rqgNmXprqfWChHlsv/0lM3g3JNuk7i+Lr4p4eKiimVVaYny1QgEj5tIBAUaiujmxB2tim+L5YMKmWkBthEwIRNWn8PEgbhBPOK8bQJIquR8QAfqYmmFZKciLKBEncdJF/bthoNS1Aq9QKyQTBuJsbx6fXA2YoioNf4UXVqNpHyIY2AYKCY7YEpVWBViZERPJtttvER7DvGOmUU8oWLosPw78SGjfyx5UA1BsDaJBixEbz/xaU+NsoF8xEqs3AMgE2IGqSLzwMUHL57UKkoTDPtMFZLAdi1yPbE+WILAzCgshEBQpMkWmCdMAd7njEJcUbtospv5LP4pnf3h9dV/n6U7KFJJ0jgCIxg1NTBVBItvwZ2APcr/6R3wn8PqiSIOmmli14JPc/wCQLb4d5cBXGsSfmlYgHeb/AO6PWMc8oJMfvSOlfC6BVkGQeeZ5O3oMUD9o5Zc25YQsDSwHzc3+zDaenF8+GX6eoEGed/T8r4ov7Zm05ikIIlCewJkSYO8Ai42ki+K8ceyRO6kU/wDeNtU6dxHIPpAkb7zGM1aouBP6bdwf+IwIahPInfeDYEHbEloni/8AnsN7cYs0NZpmqonYnaSBN+DY/lz9MRK407zb2BJAOw347/njSq9ouCd4IuJ3EffvGNRU0zcaZm4B+3p6iO2HSwTvJHlfAgWFN6wp1nQPTV1hCTdUdiYRmG1oFgThPnMk9MutRSro2llO6n1/y/E4tmX+GDVJqVmeu5vUFM6YMDpNSougkXlUnSB6QH+W8FLQ1RHb5UplhrSmguRqfS+YAj5gAgJgMwkYb1lHbE9O9ID/AGZVFXLuVZ9eolhsIsBpPtv6746HkM4PlZ5J3jpJ9wD8w5jFKyrQVBHzLKhYUsCxBZ1/AwKQApIggiBhm7hJCmOeq6kcEgSRHJ98cPLK5tryXUaiXfK59DYkA8ErefcT+cdsbJnIYXN/xdvpefvipZTNarEkLFmB+2lh/UYY1FqNZWpFhHUG24BKk3xPsxepZXzAOxDcWj63mw++N0g2BQH21bHeTbtA3scVyq7lQpbTpPVKiSO4tG/0jDDwysvBLE/zduN1AE9rjDKVgaG1Kk43M27WP1IJ+mBHrhXIZ+ojgCQNzF9rc4N8waTJI9CRP9PvGIKY0ywA4Age1yTz/nOHYAStlVbVCszMBZmAmDsSBIEzNr7Yr2cyiguSysxhi5lVAUjc3ICx8gmeT3stcmohAbSDMqLFr7k7ge++K9VyRNVekaUVlZxuzkiBpi8gQJ2uTvJRjIS57MUc0BTMwxG5g6Q19AjW7KAJaALjnCjxCr5lRW8tlAqFGdyo3UAlSDpAAh776Y93njS1KdSm5QVax0oWQ6URC5AYAbkEEzawO2K1mKdRkNJi7U61JgjMOlfLbShcwDdjBb+XTuBOKcaW0Zi1svSqu1IGKY1IrGeuIhV5PSCQxtc3vgWhQ85qKo0eSF1QI6iVAPYSLczxhg2UNCg4qhvLQEIwEsXAlf8AY6sSrbqRPbEp01RUNM6WRAAFHT1IYi4kMWMf7RFhOLt0sE6sUZbOI1dtF1+UCDdgBLdyBFrc33OHI8MK6CRGnpUE7vJQFmuJMW7apvGB6YanWSkigIACxkByukjWxNliR0n098NiVZqS6lKS0GJDLJLkA7fykkknjcnCzlTwPFGlTJlGqITcEkKQNlppHSeJcgb4a+FZcmq1pXqOq0G8Mp56gCQdpU+2PZBNQBDLJqk6zcgyJKzcjQ0fUD0xZPD0WmtMAAM1mC/zqBcz806ZERY8ycczmmPQf4JUESJiLRtbj0N595xXf2to9WnQQMDqLNo5YKpLEk7Kqibf2xa8gsHjeDHJHP1GBfiXwunUFJqr6RSNTZRqOuk6aVBOmeqZNhE4fjdCs5P4V8N18wAaPlvqJC6WmBsWJiAAZuTeIFxgmqcplFKuwzmbgr5VKRQom4OtxeqQeFgbe+HnjOYrU8stOhTFCg3TQpBwQZu2YquD/EPZLiTJBjCqn8NK2XFVADUSporNqCiGUsHJa5OoFQTuGHbHRGSe8itUiqwxvFiBNgQb7iP+fyxozD0/W/MdjixeJeGCmdLQyTuKqCbdrmb97+k4W/ubujlEQhWCs5qKImSEYkC5i8Xth4uwPB0ioFVT5WuqiEeVRTYESAAhWE0sDqdw5m4vhJnMsDWRs1VrNUfXGXpm9RVB4YzAAiYEnacNKmay4ca/LISGqHV000UEgQvSJK6dJNhvdjhaj5iE0VWqEgfLrzCgETDyPNsbyrBb9Kxjhje2dD+Bfms3WAZl00MughqZLvUPVZmYjUCbDZV6uYxtWzIQlrGOky0KJjgmJmZ+m2GeaLoulzRprT6mCkFFsSG01UDqZmxLEcYq3idTSwq+ZNOpeIMLYSBMaSGtFjLXwyXd/wAAeB1ks9RJGgidiykg2GxAUlrcTcc2w4y2eqsLMAq/jKfluDq2AkGMVpdVMwQsTBmAd7gWgi15xI2cWAAeiZiLW/29+5wko5wAsKnU4JbaJF7Exc7z7DacOqb7MrNAgXNvUxY6jIv3ixxTKtckJBUDdtLHmNzuN4vGLblJhFUAryQbDsomNU8nk+2FWBWNshm0aCpELYkACSf9TSTj1V9bHSXMSdXUFidom9/TEJzyjpknsiS7GOBY6ff9MMcrKoJQUgZlCZb0m5v7nDJgFbJWRtYVFRmh2aWaCPm1TC8QB33wTm/Dx5YWiTTMsNIG7HlpEmAb/iO0zjxzytTNSr0opEAwAQp3k2Chgpm+1sQUvEVKAXLMAADu83mZBRZ4PVA2vgNhQqzdc1vNFG1RegtGkIQrQBI9TcdwL74qgoonmU0qEkMVp+YNahACqgWPSArLMjaJiMPK/h9Q1ARWApC1UUxpV2MWWT8i/wAwJJJYTbEnidZaSMqJq0oJ0sAqQOm4uCZJAHBBtOCpdcBaKr4nVWoAkv0nQFZW8oLBUdMzFrG5iCbziPw7LVaJWkGTyy064sgUl4/+406iAJj/AM0YM8eSBU6Wc1U0KoMqColqneT37kesBZHwjVXaiXcJSClr2dmJOm0SPmN7mx5x0KXt3gWsj/O0NSG40E6n1EgKpEQpALOQR6yRa18R5LRTraSIUkSxgz06hqj5C2mAfSJmcHHJ6xLyAmpl6otELvtyBHY4yfCaaVVDUl8u5UILBzA1wf5QW+rHHKprTKtBuWog0/4MOoqEgg6TpOosoOxEhRBtY4kc2GzKLtPYlY9VIB+4GIM1Q0otYN5TdOooW0sJ0GVvp0lgZ4GoHDLNBVcrszrKiJmNwJ3tH0AwvgDG2TrEm+pdMQRabc9/87Y28YAqUUWrKSRqaNaoBfUdpFuZF7g4iyDKyqkBXjVAHytaY+pjTOM+LZmqlOENEMBcvV8vSDaQWEdvz3xRSpC7YoyDPmqzvQqkUHQCirU6ShVUaFKyjsx1Am5EBj0mcO8v4eKKaEmrqdfOCeWUYEMpkGBAszQBO8b4AGTzFRyksiqyFapJOpd6jLJmIHSCONzJgvw/xIGnmKdWZJqswVSdFPWKVOQJJkSZi8MfXDqTeWCSS0V/OfCWRJCO9SmfNISIBcFZFEO/Q19mHqJ3xVvip8jl3XJtlMz0RUjzgrF6ijcaGFQgQgIJFoGLzV8IUCkoVUVyDU0VoVi5+UBlbWhBMK2mLAYsgpoKfm1IV1BQVAerQH1lQwnphR35w/HOsME1WjlYFCpQWXzNBW3FGlTqKoPD1PNIJuJdoja22HGX8JphiiZnWwXoGYoOAoVTdizGQIm0KfUQMbeJFqlF1p1GpBz1OqKyuSCIZt4k72AH3wi8Qyhy1IU0gpUg1MyjKrmB/wBN9YlVX0ubbkGUXIpKlgr1ayLc54TQqslStXcvcuhkGof5yBOhjbm4iyi2B/HE1KAEUr11EAuCxBBEHckk9XdfWcT1vCBVCfwQbIWYh3lBxqJuQLTHCjiMB+LZkVKjUzGh2YKyrOlgTCwOx3tOlp4GKwbclm6ElhPAoyGZbXd/msRe7CxB32gme2H+RzCAEJ5cCZIAME24mcVh6LsVgxspVXJusAs23JB95+q/L5w0n1AW53v7Ri8+FT0RU62X0QwU65EywYhSwF4sdyY9sO/A87rZqjGCCAqqZCe1oZj8oAsJ3nFLynjC1VBOnVYEH02gc2w78BzQXVq1QJOkbT3gcn1tjknBxTsth5R0LI5ogl2ksxsqyxWPw65hjO5BgX98TVs8GJVBrg9RZzoBA+Wd2J5G3ftit1sw1WFLFKYG6vZEA/E20m9v74LyebV5ZU/hoNILnSO4hR0qIveT6YhbDQ1/d1qtqqAMF4EhQeDcCYBt23wsFRZYiSk6Sb9btACA8gDsd4xjOVKrQmpbxriV3tYkaib/AIYHfEHh1FqmoBgBSlUFNYRDtvsSIiLncncDC1YaDvLaqug6UCwamlp6gJVJEW5gbACd4wO4Ayq020zfUCRqYAk/LOoyq23MKMR5zM5lEAQrUqTwi6E9Ta7Te3MdhiXwXLN5bmpNNxqVTIkKACDJveIwaxZgCvktQWAAVUXYcLcW5k/SCcD5QNo/ho3VV1mSOpTpA1HYgBid4tgtS77j/pqpJmS34W3gGwH0jE7U1CStl/CFuAI1bHa3E4HakNQTl6IBgsXjpcnn5jBHooA0juMEUs8CrNBaJCEi8qB37kkk+npiBK0qSZZjqaAIMCQLnacb5ZTohxeWJUX3kkdzvG3rid2NRlapR9DXDGVMW6jffjeffEiJK03XqKnUGNjBBnS09txtgR6xkcGnDiQdgdK7c7n7d8FVc6Q58m6kiRsFYAWvaDf88OhGOg4Yq4WQLm0H/cODwDjTOim99YUxpEqY4IGoDpN/zxH4ZUOhvMGkg3AJ+8cH8j64V5bMUtT1U1OpZWNTSrhiWErIaEZZEKwGGm8GiixBzTUCmCqqA2oQUhRBpxveDtucEs7uJprC6CDwZsRLel5n0OEWUzVGkKtRl/ERaUJ3kkbfhsYva5xrmPFFiCax6ZBIkUxHSG0yAxF7rsRthe7SN0t4GdDLlHJcygZCJGs2jpLcmZM8G8wSME58eV5FJEJVywJvawAYx9T9++IKEjygalVSDBtZrzvse0DDKjT0iKnU/JkWF4ntIxWD9rwJPZzR6C0JuyAutgoEsVJ06m6alMgkiJG4FwBjNDN0aiMqOpC2IYcgjUC11cRyIAM84wWai0UqjySEakSQhYAE9JHQST/5m1YDpZskqzooRyOqlTWmyl1ghgdIaLqZUkwQCCL5wtFVIW5uu9Nnen5aiSrvPVEDobnSdoYn+uBv3TWPOCrTNnK6N6gIh0dT3kFeLmSIxZUorXQiooZtICsPn0QQVKBieniAfUxfFZzVIAtTKKtNSp1oy65FiToGhSOwFuScV4pWq8gmhFl6hbUUCqEblgIuDJBv80xERPMjAHjmQZC+kRTaHC2MTv8AUG0j24wyzeeqPWK1D5qQYdwJCAGDN/abycLqSLUQ0BZkJdPxAiIdFO97MBG6m98d0E9nJKtCMKdxx63xd/geodLMzKNRgFiCTAJKqszwCT2BxTKmX0kCxkWMyDwT9wcYytco6uDpZWnUOI/ph+WHeNCQl1dnW60vCpcGxuAIJ3uY4uOcHZbJMGLvUZVWdLEg3YywUXMwoEiIBOK18MZsVKflhTFPk6SL3tuIng3w2r5DUekGb9ttyN+/5Y8eacJdWdydqxzkMoXX+HVFOjuzvGp+7aYki3zMRMc4M8Q1pT1U6VNlA6CzhNR7hVUwPp9Mc88QyFcmV8wVLKrsSI4kEG1rDnfDHI+NVkqKTWqVKiiOqowpk7SQSLyZ/EZ+2KemqtMXN6LRlPGnFIrTSo7zYR5cHcmGEwe7f8YXZ3xepqBqUxqLaBfWASJ2sGAttO2FOd+KswkHzKQnsqk+rFtAEDm3G+GL+MU0/wCtTIrKWg0mlHYggkqSSlrTPpGBLj8hTQQufqAZhX0F01Ki00RNdoA4JIaSSIjSMMMtmFdgOCBMWlSPmB9z9AOMJKtOfKqjTBiemRBsDtPOn0ki0DBeQYioysb6iVm8Lpkz7iO9+2Iyqh0hhlmIVoNwJmd1H/JufTEylBq0QtmJbu20e5I/NRxiCrQHlusiSvG3B027wfpjVKYBXqjqkkckxx/pH54mgtEmXqk1CBfSVYsR2sx+jH7ofTB65FaZWHcOwYMZkM25Yg2M7yI39MQ5msaKhKY/iMpgATBJEk8CJMD14nE+SYEqSeqmCIFzYkaQNUsQR7CQO8UEpns9Ugik4LArYlQQdRiZB1ahJNgI742TwmpQrAMBpfoKqwjSFMAFokSfcGOMM3QeQai02WrTBUWGvW53k7DYk8x6Yizvgjteo60UYUwSks9QaEBDHdeoFQFN5m5OGULVm71gzlFQupYgLTfUSFKgA3RFOr+YE9iC0wDchKLVhUbzEbUelYDQCQDqJJUm02gAGIMDAAWmlN6VKiaqUHINWrs1QiCECj+JCsUttBG+IqHi9WrpbQadMbalCsARem4YQZ3ibjBljAEryixKgoICW1BQCX0kgbAqukWJj6emM+KvrKKaQZoDASAQYABmxH07XjEdJUQsKYVaaLJCgjrJC7jeBI55nbGHz8uqsTrVyABew/ESQQoAvO9jfaa3iiaWTnVXxXJVoNWmwZCgSuactSvAlg2pl1R09WmdgIGCKeQNOqwfMBaLUyopMbzfrV1IZF3BIiSOTgtPCRUSpWhVl5JIIDaU+cFdj1KZn5QbjcLfCPFXpZjy61OmuUSWk6bWkPCrGpx/+MAb8nZkvb4+R8LYPnRSzRC02rURTOkBDSRmm2tZnZf5TIBNtzirZqulZnq00q03QC9RtDd5AT5oF+oXljNsXX4pojLo+ZotAqInlkvCLqZSTuVXpsCOThRR0VKgzGZguNM1VOippYDSxYfw6yG12AYH8VwBTidRsE8uimVPETUV1cjMQJBZVtG8MZbaebxgKnmELo0MjhgywSARvHdfcWxd6vwvRV/OH8RANVNSpCVCbh3FO4VSbqtmIGwnAeYNcuJJpLIhKSUwhE9Wk01jT6lve+OqPJCsEXCV0xD8ReHRUJWTcawB8hIBNgZAJ6hbvhS2VUn5lAnq0hzA76SvbscPWzRapWZoKG5AYMRLgg79Kx+gwPm/C11wak6Dqb1pxqLKO4A0/bDxk0qYso3kCyviTZaoFDMFW7KIuTeCNiQIH0OOiJNVVam2kQNxuw335MfW2OTlCzf7jNvv/f7YYZTxepRc1aTCWW43A9CO9sJz/T+plbDx8vXZ0mpXq0wS5WoRddXTB9xePvhbXzJYBloLciWUg6YvIHJ5v2FsA+A+PefAqsvmk2F7+3Aw1ZXBDAGTbv8AoIx57g+N1JHWpRmrRWvEddSpqcRG0E6SOxjbb2xDT8V0MUYvuCrKSYG0HeY35w6zVBZLMCJ7CCODaYj++K3n8sFs0xM3k29JIvA747eJxmqZzzuDtHSMlmdNFaek1b+brUyCGAIUngEgH74ObJhv4jEqamwEdhIHsRHe2OQZTO6ah8lzT4DOZMC8WEAenti05Tx+qEBeqKzkkErAAXk2Hr2745ub6SSymV4+ZMuS1H0DUV0qephck7AT3NrevvgZ80ajaQnR8n+RsD+sYh8JZ6qqG4WSOAe8d4wZm2C0aps1xT0EhTDSCQTYEweo7TYY5VDNFnLBIPEjoenQUnhqukGOpUNNSTdhFRi3+i/GGBSj/Dpa1mmNYVqZLlSHLdYBWJabW6WHrhDl8+agowqLSeqCwIWAraJUgQH0lCSOYPGNvAQ1NiC7VAqwvlkkCWc7bpBEme5iOazjjAiLZ4PqIp6qqsmtww6oaOlVCkSYIPzdvWzGizSajaKtNT/DXSAyloAljp0dJBIiSCCMJaecgCYcrUSAqFQpMkE6Fab/AIoAkiYnDnwttURRZ0NMmF0gEz8vdfoxFyDthIpoEwjM5NVKkh1AC6VVtKoBYIAI0EnmDvviCnXFPU1dAqO3y2KhhBsATJkE6omRvxiXOUf4QDVCisZZapBKgG6A07G5AifriHMUFVUXzay7ByiL+KTL80zAjVM7XxpJpixqgus3lUppnzWrWQNGw6mc7TAkn1gc4Hzvk6VvpNbRDKQunTpOgHb5luu2/fBeZyWoXYGmxA06Y1JpPSD5l2tIcX3HOMeE5SmEVFqq6z0WErYkSdUVLAbWMTxh6teBVJbE1DMB4WiopIsagyQoI6jBPUwIIIZJiBPplvDKdZdDBHYKTrSF1STsGGmNVwJidxjah4QrUtLcQQQ5MsOo/IwY3kbzaYwWc5C6KyNRUifMVlKH11NsT63xPsU1oBbLpSppQHmuUplGYRBChiA0jrMMsiCLTcYSeC+Fmq7l8sq0FU6xTaNZbdWVR5ZmRqNiIJmIJs1cJWTorAeWACVgkgn0PIiI74VeK+I6ESmysKZsytT1q1tmVYM6gCWG3Bw8ZuxawJa600JUOGd1ICqQtNAFA6FNmYWCiAtp6t8KM/lg+XFWgC1QQKoKkQsw0mJbT0veRB2jBv8A4GlSrVGXrOhKg6GMqpgkNRcgBlmQyMAZ5MXE8KGZpK9NvJZxVp1Kbs1xYo69Gky0gjeQrLyMWUUnhozboV0cmY1JRQQg/hgCDUEioHG5BK2P+oe+NlyaVk1UoDvTKBnEFQQInuZETfZsGV661tNSqKlNlcwslGWCFBYaflMzBGw+uM+J0Crk6QF+aooBBAJnzFIFyp6piCGMjB7O84f9/cNKimDJG6OdTDUFOmG0iS4AO7D9JiZxnO5PL01A/iaTMNKN2m1og/ocWrxDJhytVAokkNBIanVAJleqNLKQ4EGQTsBaveO5PSqwoGgnpJ+Y/NFvXYT/ADY6o8vZnPKFIV0culOoCrtK9QBSCO9gxNrWx0/KIHCnhwCO3fHJjWO+nUWveYH2N73x1b4KfzcnSMRpkHfgxziX1sfapDcE6bQb4l4ACs7xvzY45z8aUPL0jURqHy3gj+YcekY7Hl3OmIHfHGv2g5wNnaqTKU2VVXiyjV+dpxL6O3O1ofnftyV2mJgTv3FonfFw+GcmrAQCFDTDMGM2vIEEb8YpmksRp3jbaY7dzi1fAucKMwaWDcHcQYn+n0x2/UpuDohwv3HTvD6QBVVMk8DnFVyOZpu+YapoFMLrV7vcHSGZYJhSQSRsDNpxdvBqa+YrkXALA3va2ObfB/h1SsjrrSnUDGl1p0gypI1TwobeBJgm844OCKpt/g6JvOBhQpVTlAUcKyvqBBPysjK6rB6QNMx/uOHOUzms+T54YppqFCp0veYEfNMkDUbmw5GIaWVGWbyazgu7h1QKyIgWV0M+kvULKYKou83BNyPDvCqivqy70yJBHSjojRZAxbVOwVXAgiSN409NseMg7MK1F6Z6KQJUsKjaZW0KlJJmQJ6o/DYGcMK/ilPKsKdQhmcFf9QAiNQBAPRHExGJchli0+b5VPMKRMqDJkFWYgdNkAmSLCZ5BzfhBJNX91NZm363qoRuSNPBmQR9b7xpN6DY+8L8RyuaXy2KsynSpI2mCNLGQJP4TY/lgutl+sAmABdxqBLbLpU2ZSJJM8cYT5elSRVVqGXpQCoBpQ0bkS7rENeZknbbBtPxChEGqiFojX5iyZJ5ewsdrCMBtPAlO7RLVJraR5YiTpqBbqQd7xIJE+vob4z414ehZKaRq1F41BGuJDU24hhtfc4hqZqpTAeUqoxGsqWdSLDWD8uoDi0ztgyhnnaoKbUgwkuAyglR+GDtBJEETyOMFJPDRnayhblM5k6TuKammTu7yVBAgsUDaVtbV95wxpimrEdKooB6gugiJ1oBYDebD6cyZHw2CTZqf4V6g4ImQSWOpT2Mi8WGAQWPmFCvUf4m+pFiywDaDNgdjtMYDV7BhvAupUar1KQWmtKhSk9a36RIdvwsemZWYEryJReF5uvSlqrHSxN7upQmFd6RPVH+mGFjDAHFoQAo9KmWps7/AMaoFIEj8BljCkAqb2kRiup4BXLA1swBUXYKFcsR3ZiNiDJKi5sScMqwrHsZ0awCGp/DCEHRUpKNK6YaJ3QH+WBdTgFsllMzY1kqEE6Qv/URQQWQyIcLKmGUQIkHcwUsrUC1Swoo5bpam4dGaCGLIYC2JDA8vMAjG+V8MB0tBBprr8kJJlSRKOxVgVLABSTAI3G2pRxeQ2B0sto1nMu1SjqgSup1VjpDBpkq0xbYxB6lxFmckvkK1KsalAPFNy7F0jUzAggR5fNK8pqiNsPa6jL01pVUchQFFWuqgGfwyhPmyDfSNrNqxIHo0y4FEaay+ZUqrAR4FlkCA7KbH+bThlOt7/0LTeSueHZaiaZRgAhCrWAMikQS9Gqptqpq3ysAehoPykGHxH4fbVXUErVYrCrcNALNG8voGpCOQP5rPKPgqUVp1AGrIAQumFPlP+GoArAi8jpUL3WcGijNGmlGt1Lp8mo6qdRu6Ai6MoVSbm4DRBjB7+60zUcq8SyXlUgQi1KaH5j1QKplDCkfMEXq2kEYuX7OaZbzqab09BYDZWYE6V7bC3vg3xTwB/PVkTremRUosZSqnSGVHjdHuA1zrUqZEYefA4Wk9RdEL8zNpglpIgiAZEEe+LS5FJJPyTqsoOruqIzuujQjOQRAhd44Mf1x8/8AjPhVU1NQR31sTrPUXJJJMraRYe8+mPpTxjK/vFJ1ABYnpBkKF1RvG5AM7m/bHP8Awv4YbLjyqNQM9Rner5tKoabG9i0FQEESSBJna2DxTXHdAa7LJxbyCraXDKYMAhge+2+LH8K1WqVlUmSzIgY7qTMwIvYEm42m846rn/hxzSWmrUEViYNUJUVtPUFFMhpUqWJNMrpKjgHCY/Bi0KlPN5cIxV6itTphiAuh1LgMdQh9IOmwLWiJxZ8ylCmIodZWi8/DSg01m8jn7G3t+uKQPA1qpm8opOsaWZihA801ASdckHoUDTANpm9ug5Ok1OlDghhCnTfrNgf7/XFV8bYM5pOpWpURylQQ5t1FVVhoUnSwBO8Duccl0kiiVsX+G5SvWarls0jHLVDroVlgVKTM50ItQWIAkab/ACnYQMWHxumaY0USCyKGJCCXdTpk8kE9gR1fdb8JZp3y7sjspJNNGcwTJZjY9DEK0gaf/bhnUzVCiFpOaaFUM/6KTBQyhh8iFdPUCI0q11U4WUu7p/8AB66hXhuZ6jRrsja16kkdB/FpOyrFztcfXElPI1Ed2IEGNBo1CkqBA4CgDsWEwd9sVjKfD1dGhnRlFQlCEgrNkYhSSFKiNRN7zMXs1BWUfvFIuJlDTAWHKMKakrBIaOkx/JcdkqsfAZBVXLserSrdUangALIhgQPmER1D9bht4QjGoKjIBpgsHGoCREaDIggC4/rJfieWBJDKaiuA8ACzqZUzHzKwtqn8owupfD+tEAqMWjSHlVeN4LISGYcGINge+BWTJ4MZDwCjl2FSlmHGpihiogUk2A0hbmTuQb74beDeLJU6UGvS2nWqhY+YE3gQGVthBPrfAlLws6wKLDUt46gKki4cRCiTMg7ja2Ds1SVGaKYYKmmoybmQSwOka1gXE9+5w0HJe5Czp4YNn8wqJ5gVw0wratXCktuAoIXtzMXjA9T+M3mGlSHK5guD0zYtHlllItaYnkWwfrFJAajHSWCBiIu0CQPWVUkz1SbYmp5RasWqOhAqK8JpIEdPaTvJHeMaPaQvtQHW8O1yKlOzg6nVmkaSConpIsSbxt+LG2erE06dVSD1FSw/iLpBYgwIMiCs7g98FZmstKmCXUEzpCsOkcAQsBO5OwjfAdPNtBKZdwwLCogbSZHIEfK0AjSRf3kiUUsBTbIhmErAHSad16yGo6ptCvFyY27cjAeS8KqllbWSEqMlzUV/LYEEPMgsNQ0sI2BnDQvZHqppYyQGOpkAiTc/Nt2ntid6TkuHKijAgl2J9iLaTzII7RhVYboW5IeWKgr6GqVFhtMskBXZCQ5KsxC8AA3uThMypmCEDilWoNTJphSFn5qbKpJFPsBLLYDgHFoOVpqukMmk9VIVNPF2KyZIkgn6TiChlwWQKtIKo0KioQNABHlgQJhfW3bDydqvJovNi3xWhINRQekdQBfUp6QpptTM01MGSJEAyCAcDHIrmcurI1am1JkOqAHBpljqKinvDkwAQ1oJiS7bKMrjy1IVSAFiDEwWXckgxJYDciTYgzIZIipLP5RCkaFIGocHSemndjMC5jA403gMmqsW5fIAU3BOoMQ7KzmWYExqtpWWEwq/hO/DLwemqrcNEhUaox1uIEAs0mpvpBN/1xK2SVCXhQxXSsAwLlgOxuC3N+04XeJsaIDND1rjVuVLfhWeJ0yfbbDX6eRV7sDPNMjXLAIk3HEWM3n72wGAq9DKoJFldoBvIVWkTcBiL7icDeE1bNZS4Buxhb2Uao6QZnbvwRGxrq5Aqim1UwdKOCxZTZhsotfixwne1YetOg7yVYQQCpBlSLXiV6QJBmdrzOIaFGmrgMVVEWyxJBEtMD5QYncEhRY4nqZSVcBgCYJA6YYEsVO4MyRbaPsM3w//AAYVl1T5g0tpg3ICn8N4uZsNsOlK8IW41lhrZgJo6i4FupTrkKRqLWEmdyDP1wp8Z8Ndg1kawFOBB6jLjpuCFIgiwn1sxrZRilLzYOn/AKgJHW2iACR0wAxBMC9wNsTFnImkAdbDVcKQsESLbgRHaMPyLs6BF1lCLJ+HhVUGnemzVASm5MLrvEN1m3oxk4izWVKVGr08qr66kFgQtQhB5YPWdoLA7ALO+qx/imRSlTpBEaqaY8sEGYYtuxNpHUST698Q5EMF1M5YOFK6RqDGTrAnddiWgb2nEaabKWnkGARWqI7vVZYKNYMo3C60VWe/4RcXk3wy16tJAlCJBMEhrfL+JSVJMRePXEtCih0ltLVaZNIKr9I1aWGoEfNpAci5BO5nGlBKjag1MIzalRpLA2jqJ9QpnmIk2OM15YOwSaqeXSZiQ0aOkdOre5O0+tjJF5wTXrBW/iRq0lt4CrEkkx6NH64VLkBSQgOaYFUPU6dQeR1rBILArAG8QN74ZUqXm0jpK/KdAElQOIPSy24n2xdPH5EayS+GhZJEr5ahQthTngqN54vGFlLMFDUqxUB1HUGAJUEmx03KzsLxa+Cs9QDUtO0MJLki4W0mx43vjQo8B3GtTAlIYFYmf1B7iDgTcmkkaNLJHXzbioizIYSQQDPUByMY8fXUqyWF9XSxW8f6SOwx7HsLJ+w0F7iGll0qLVFRQ2mkILCT9TufqcSsetQCRoZAsWgEwR6iONsZx7E/gf5NqdBTXJYSf4YvexYzv7D7YEqOdFWqbuslSbwZiQNpgC+M49g+TRCQ80nrGDUQOqsQJA7DtsPtgnwnLqlNXUQzxqb8Rlu5vj2PYeO3+gj0b0aYJf8A0yFgkATPAtPrvhX4xUNOjSKWL1UVm3JVqiqwk3Ei1uw7Y9j2C/P6BQZkdl9tXpJdlmPYAYG8aoKagBUQXddoOnQGidx1Ccex7Cy+wy2LfiTKoqJpUDXX0vFtQUEgGN4gYXVUBoZKps+qmdQ6TJQEkxEmecex7CvRWLyW1K7TTuerLFj2LdB1EbTc39cS5qkFrppEXAta17e3pj2PYpyeCUdgmepgsymSAJiTuSJ5vM4J8FpA0gTuYnHsexNfeO/sJK6BfLZbMzKrH+YNvPfbnEWZGp6gNxIH0l7e1hb0x7HsNL7BY7IMqgFKQACarkmLkyTP/pH2GNggHlx+INN94IA/IDHsewkvtCthVBiVBJJPUdz/ADEfoMe8MOoS1z37WP2x7HsUWxGTZ3LJWYU6qLUQkyrqGFgCDBG4Ox3GK14fWam7hCVVAwVRZQJHGx+uPY9jcjx/kbi8n//Z"/>
          <p:cNvSpPr>
            <a:spLocks noChangeAspect="1" noChangeArrowheads="1"/>
          </p:cNvSpPr>
          <p:nvPr/>
        </p:nvSpPr>
        <p:spPr bwMode="auto">
          <a:xfrm>
            <a:off x="155575" y="-1600200"/>
            <a:ext cx="2857500" cy="3333750"/>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23562" name="Picture 10" descr="http://coscienza-universale.com/wp-content/uploads/2013/05/pecora-dolly.jpg"/>
          <p:cNvPicPr>
            <a:picLocks noChangeAspect="1" noChangeArrowheads="1"/>
          </p:cNvPicPr>
          <p:nvPr/>
        </p:nvPicPr>
        <p:blipFill>
          <a:blip r:embed="rId2" cstate="print"/>
          <a:srcRect/>
          <a:stretch>
            <a:fillRect/>
          </a:stretch>
        </p:blipFill>
        <p:spPr bwMode="auto">
          <a:xfrm>
            <a:off x="357158" y="3071810"/>
            <a:ext cx="2857500" cy="3333750"/>
          </a:xfrm>
          <a:prstGeom prst="rect">
            <a:avLst/>
          </a:prstGeom>
          <a:noFill/>
          <a:effectLst>
            <a:softEdge rad="127000"/>
          </a:effectLst>
        </p:spPr>
      </p:pic>
      <p:sp>
        <p:nvSpPr>
          <p:cNvPr id="9" name="Nuvola 8"/>
          <p:cNvSpPr/>
          <p:nvPr/>
        </p:nvSpPr>
        <p:spPr>
          <a:xfrm>
            <a:off x="3000364" y="3286124"/>
            <a:ext cx="2000264" cy="150019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PECORA DOLLY</a:t>
            </a:r>
            <a:endParaRPr lang="it-IT" b="1" dirty="0"/>
          </a:p>
        </p:txBody>
      </p:sp>
      <p:sp>
        <p:nvSpPr>
          <p:cNvPr id="10" name="Rettangolo arrotondato 9"/>
          <p:cNvSpPr/>
          <p:nvPr/>
        </p:nvSpPr>
        <p:spPr>
          <a:xfrm>
            <a:off x="3000364" y="5000636"/>
            <a:ext cx="5929354"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pecora </a:t>
            </a:r>
            <a:r>
              <a:rPr lang="it-IT" b="1" dirty="0" smtClean="0"/>
              <a:t>Dolly</a:t>
            </a:r>
            <a:r>
              <a:rPr lang="it-IT" dirty="0" smtClean="0"/>
              <a:t> (5 luglio 1996 – 14 febbraio 2003) è il primo mammifero ad essere stato clonato con successo.</a:t>
            </a:r>
          </a:p>
          <a:p>
            <a:pPr algn="ctr"/>
            <a:r>
              <a:rPr lang="it-IT" dirty="0" smtClean="0"/>
              <a:t>Dopo il successo di Dolly molti altri mammiferi sono stati clonati.</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562"/>
                                        </p:tgtEl>
                                        <p:attrNameLst>
                                          <p:attrName>style.visibility</p:attrName>
                                        </p:attrNameLst>
                                      </p:cBhvr>
                                      <p:to>
                                        <p:strVal val="visible"/>
                                      </p:to>
                                    </p:set>
                                    <p:animEffect transition="in" filter="dissolve">
                                      <p:cBhvr>
                                        <p:cTn id="12" dur="500"/>
                                        <p:tgtEl>
                                          <p:spTgt spid="2356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OGM</a:t>
            </a:r>
            <a:endParaRPr lang="it-IT" b="1" dirty="0"/>
          </a:p>
        </p:txBody>
      </p:sp>
      <p:sp>
        <p:nvSpPr>
          <p:cNvPr id="3" name="Segnaposto contenuto 2"/>
          <p:cNvSpPr>
            <a:spLocks noGrp="1"/>
          </p:cNvSpPr>
          <p:nvPr>
            <p:ph sz="quarter" idx="1"/>
          </p:nvPr>
        </p:nvSpPr>
        <p:spPr>
          <a:xfrm>
            <a:off x="301752" y="1527048"/>
            <a:ext cx="8503920" cy="3473588"/>
          </a:xfrm>
        </p:spPr>
        <p:txBody>
          <a:bodyPr>
            <a:normAutofit fontScale="92500" lnSpcReduction="10000"/>
          </a:bodyPr>
          <a:lstStyle/>
          <a:p>
            <a:pPr algn="just">
              <a:buNone/>
            </a:pPr>
            <a:r>
              <a:rPr lang="it-IT" dirty="0" smtClean="0"/>
              <a:t>	Un </a:t>
            </a:r>
            <a:r>
              <a:rPr lang="it-IT" b="1" dirty="0" smtClean="0"/>
              <a:t>organismo geneticamente modificato</a:t>
            </a:r>
            <a:r>
              <a:rPr lang="it-IT" dirty="0" smtClean="0"/>
              <a:t> (OGM) è un essere vivente che possiede un patrimonio genetico modificato tramite tecniche di ingegneria genetica, che consentono l'aggiunta, l'eliminazione o la modifica di elementi genici.</a:t>
            </a:r>
          </a:p>
          <a:p>
            <a:pPr algn="just">
              <a:buNone/>
            </a:pPr>
            <a:r>
              <a:rPr lang="it-IT" dirty="0" smtClean="0"/>
              <a:t>	Le tecniche di ingegneria genetica permettono di inserire, all'interno del genoma di un organismo, frammenti di DNA provenienti anche da altri organismi. Il DNA così ottenuto è definito </a:t>
            </a:r>
            <a:r>
              <a:rPr lang="it-IT" i="1" dirty="0" smtClean="0"/>
              <a:t>DNA ricombinante</a:t>
            </a:r>
            <a:r>
              <a:rPr lang="it-IT" dirty="0" smtClean="0"/>
              <a:t>. </a:t>
            </a:r>
            <a:endParaRPr lang="it-IT" dirty="0"/>
          </a:p>
        </p:txBody>
      </p:sp>
      <p:pic>
        <p:nvPicPr>
          <p:cNvPr id="22530" name="Picture 2" descr="http://www.greengeneration.it/greengeneration/wp-content/uploads/2013/11/PomodoriOgm.jpg"/>
          <p:cNvPicPr>
            <a:picLocks noChangeAspect="1" noChangeArrowheads="1"/>
          </p:cNvPicPr>
          <p:nvPr/>
        </p:nvPicPr>
        <p:blipFill>
          <a:blip r:embed="rId2" cstate="print"/>
          <a:srcRect/>
          <a:stretch>
            <a:fillRect/>
          </a:stretch>
        </p:blipFill>
        <p:spPr bwMode="auto">
          <a:xfrm>
            <a:off x="1214446" y="4851090"/>
            <a:ext cx="3000364" cy="2006910"/>
          </a:xfrm>
          <a:prstGeom prst="rect">
            <a:avLst/>
          </a:prstGeom>
          <a:noFill/>
        </p:spPr>
      </p:pic>
      <p:pic>
        <p:nvPicPr>
          <p:cNvPr id="22532" name="Picture 4" descr="http://www.agrinotizie.com/cms/immagini/image_1647.JPG"/>
          <p:cNvPicPr>
            <a:picLocks noChangeAspect="1" noChangeArrowheads="1"/>
          </p:cNvPicPr>
          <p:nvPr/>
        </p:nvPicPr>
        <p:blipFill>
          <a:blip r:embed="rId3" cstate="print"/>
          <a:srcRect/>
          <a:stretch>
            <a:fillRect/>
          </a:stretch>
        </p:blipFill>
        <p:spPr bwMode="auto">
          <a:xfrm>
            <a:off x="4214811" y="4840926"/>
            <a:ext cx="3429023" cy="2017073"/>
          </a:xfrm>
          <a:prstGeom prst="rect">
            <a:avLst/>
          </a:prstGeom>
          <a:noFill/>
        </p:spPr>
      </p:pic>
      <p:sp>
        <p:nvSpPr>
          <p:cNvPr id="22534" name="AutoShape 6" descr="http://images2.corriereobjects.it/gallery/Cronache/2010/07_Luglio/ogm/1/img_1/ogm_02_672-458_resize.jpg"/>
          <p:cNvSpPr>
            <a:spLocks noChangeAspect="1" noChangeArrowheads="1"/>
          </p:cNvSpPr>
          <p:nvPr/>
        </p:nvSpPr>
        <p:spPr bwMode="auto">
          <a:xfrm>
            <a:off x="155575" y="-2087563"/>
            <a:ext cx="5848350" cy="43624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22536" name="AutoShape 8" descr="http://images2.corriereobjects.it/gallery/Cronache/2010/07_Luglio/ogm/1/img_1/ogm_02_672-458_resize.jpg"/>
          <p:cNvSpPr>
            <a:spLocks noChangeAspect="1" noChangeArrowheads="1"/>
          </p:cNvSpPr>
          <p:nvPr/>
        </p:nvSpPr>
        <p:spPr bwMode="auto">
          <a:xfrm>
            <a:off x="155575" y="-2087563"/>
            <a:ext cx="5848350" cy="43624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2530"/>
                                        </p:tgtEl>
                                        <p:attrNameLst>
                                          <p:attrName>style.visibility</p:attrName>
                                        </p:attrNameLst>
                                      </p:cBhvr>
                                      <p:to>
                                        <p:strVal val="visible"/>
                                      </p:to>
                                    </p:set>
                                    <p:animEffect transition="in" filter="dissolve">
                                      <p:cBhvr>
                                        <p:cTn id="17" dur="500"/>
                                        <p:tgtEl>
                                          <p:spTgt spid="22530"/>
                                        </p:tgtEl>
                                      </p:cBhvr>
                                    </p:animEffect>
                                  </p:childTnLst>
                                </p:cTn>
                              </p:par>
                              <p:par>
                                <p:cTn id="18" presetID="9" presetClass="entr" presetSubtype="0" fill="hold" nodeType="withEffect">
                                  <p:stCondLst>
                                    <p:cond delay="0"/>
                                  </p:stCondLst>
                                  <p:childTnLst>
                                    <p:set>
                                      <p:cBhvr>
                                        <p:cTn id="19" dur="1" fill="hold">
                                          <p:stCondLst>
                                            <p:cond delay="0"/>
                                          </p:stCondLst>
                                        </p:cTn>
                                        <p:tgtEl>
                                          <p:spTgt spid="22532"/>
                                        </p:tgtEl>
                                        <p:attrNameLst>
                                          <p:attrName>style.visibility</p:attrName>
                                        </p:attrNameLst>
                                      </p:cBhvr>
                                      <p:to>
                                        <p:strVal val="visible"/>
                                      </p:to>
                                    </p:set>
                                    <p:animEffect transition="in" filter="dissolve">
                                      <p:cBhvr>
                                        <p:cTn id="20"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428604"/>
            <a:ext cx="8534400" cy="758952"/>
          </a:xfrm>
        </p:spPr>
        <p:txBody>
          <a:bodyPr>
            <a:noAutofit/>
          </a:bodyPr>
          <a:lstStyle/>
          <a:p>
            <a:pPr algn="r"/>
            <a:r>
              <a:rPr lang="it-IT" b="1" dirty="0" smtClean="0"/>
              <a:t>Perché si utilizza l’ingegneria genetica?</a:t>
            </a:r>
            <a:endParaRPr lang="it-IT" b="1" dirty="0"/>
          </a:p>
        </p:txBody>
      </p:sp>
      <p:sp>
        <p:nvSpPr>
          <p:cNvPr id="3" name="Segnaposto contenuto 2"/>
          <p:cNvSpPr>
            <a:spLocks noGrp="1"/>
          </p:cNvSpPr>
          <p:nvPr>
            <p:ph sz="quarter" idx="1"/>
          </p:nvPr>
        </p:nvSpPr>
        <p:spPr/>
        <p:txBody>
          <a:bodyPr/>
          <a:lstStyle/>
          <a:p>
            <a:endParaRPr lang="it-IT"/>
          </a:p>
        </p:txBody>
      </p:sp>
      <p:pic>
        <p:nvPicPr>
          <p:cNvPr id="21505" name="Picture 1"/>
          <p:cNvPicPr>
            <a:picLocks noChangeAspect="1" noChangeArrowheads="1"/>
          </p:cNvPicPr>
          <p:nvPr/>
        </p:nvPicPr>
        <p:blipFill>
          <a:blip r:embed="rId2" cstate="print"/>
          <a:srcRect/>
          <a:stretch>
            <a:fillRect/>
          </a:stretch>
        </p:blipFill>
        <p:spPr bwMode="auto">
          <a:xfrm>
            <a:off x="45793" y="1556792"/>
            <a:ext cx="9098207" cy="5214974"/>
          </a:xfrm>
          <a:prstGeom prst="rect">
            <a:avLst/>
          </a:prstGeom>
          <a:noFill/>
          <a:ln w="9525">
            <a:noFill/>
            <a:miter lim="800000"/>
            <a:headEnd/>
            <a:tailEnd/>
          </a:ln>
          <a:effectLst/>
        </p:spPr>
      </p:pic>
      <p:sp>
        <p:nvSpPr>
          <p:cNvPr id="5" name="Ovale 4"/>
          <p:cNvSpPr/>
          <p:nvPr/>
        </p:nvSpPr>
        <p:spPr>
          <a:xfrm>
            <a:off x="683568" y="2780928"/>
            <a:ext cx="1728192" cy="288032"/>
          </a:xfrm>
          <a:prstGeom prst="ellipse">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Ovale 5"/>
          <p:cNvSpPr/>
          <p:nvPr/>
        </p:nvSpPr>
        <p:spPr>
          <a:xfrm>
            <a:off x="4211960" y="2996952"/>
            <a:ext cx="2808312" cy="288032"/>
          </a:xfrm>
          <a:prstGeom prst="ellipse">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arrotondato 6"/>
          <p:cNvSpPr/>
          <p:nvPr/>
        </p:nvSpPr>
        <p:spPr>
          <a:xfrm>
            <a:off x="7236296" y="2924944"/>
            <a:ext cx="1728192" cy="432048"/>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505"/>
                                        </p:tgtEl>
                                        <p:attrNameLst>
                                          <p:attrName>style.visibility</p:attrName>
                                        </p:attrNameLst>
                                      </p:cBhvr>
                                      <p:to>
                                        <p:strVal val="visible"/>
                                      </p:to>
                                    </p:set>
                                    <p:animEffect transition="in" filter="dissolve">
                                      <p:cBhvr>
                                        <p:cTn id="7" dur="500"/>
                                        <p:tgtEl>
                                          <p:spTgt spid="2150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428604"/>
            <a:ext cx="8534400" cy="758952"/>
          </a:xfrm>
        </p:spPr>
        <p:txBody>
          <a:bodyPr>
            <a:noAutofit/>
          </a:bodyPr>
          <a:lstStyle/>
          <a:p>
            <a:pPr algn="r"/>
            <a:r>
              <a:rPr lang="it-IT" b="1" dirty="0" smtClean="0"/>
              <a:t>Perché si utilizza l’ingegneria genetica?</a:t>
            </a:r>
            <a:endParaRPr lang="it-IT" b="1" dirty="0"/>
          </a:p>
        </p:txBody>
      </p:sp>
      <p:sp>
        <p:nvSpPr>
          <p:cNvPr id="3" name="Segnaposto contenuto 2"/>
          <p:cNvSpPr>
            <a:spLocks noGrp="1"/>
          </p:cNvSpPr>
          <p:nvPr>
            <p:ph sz="quarter" idx="1"/>
          </p:nvPr>
        </p:nvSpPr>
        <p:spPr>
          <a:xfrm>
            <a:off x="0" y="3500462"/>
            <a:ext cx="9144000" cy="3286124"/>
          </a:xfrm>
        </p:spPr>
        <p:txBody>
          <a:bodyPr>
            <a:noAutofit/>
          </a:bodyPr>
          <a:lstStyle/>
          <a:p>
            <a:pPr algn="ctr">
              <a:buNone/>
            </a:pPr>
            <a:r>
              <a:rPr lang="it-IT" sz="1900" dirty="0" smtClean="0"/>
              <a:t>Nel mondo intero vi sono oltre </a:t>
            </a:r>
            <a:r>
              <a:rPr lang="it-IT" sz="1900" b="1" dirty="0" smtClean="0"/>
              <a:t>114 milioni di ettari di coltivazioni di piante geneticamente modificate</a:t>
            </a:r>
            <a:r>
              <a:rPr lang="it-IT" sz="1900" dirty="0" smtClean="0"/>
              <a:t>, oltre la metà delle quali si trovano negli Stati Uniti (51%) mentre ben l'87% di esse è nel continente americano. Il 99% delle coltivazioni, è concentrata in pochi paesi: Stati Uniti, Canada, Sud America, India, Cina, e Sud Africa. In alcune nazioni europee come Francia, Spagna, Portogallo, Polonia, Germania, Slovacchia, Repubblica Ceca e Romania è permesso coltivare piante transgeniche, mentre in altre (Austria e Grecia) è vietato. </a:t>
            </a:r>
            <a:r>
              <a:rPr lang="it-IT" sz="1900" b="1" i="1" dirty="0" smtClean="0">
                <a:solidFill>
                  <a:srgbClr val="C00000"/>
                </a:solidFill>
              </a:rPr>
              <a:t>Ancora diversa è la situazione in Italia, Regno Unito, Danimarca, Svezia, Finlandia, Ungheria e Slovenia, dove la legge proibisce la coltivazione di piante OGM ma non la loro importazione.</a:t>
            </a:r>
            <a:endParaRPr lang="it-IT" sz="1900" b="1" i="1" dirty="0">
              <a:solidFill>
                <a:srgbClr val="C00000"/>
              </a:solidFill>
            </a:endParaRPr>
          </a:p>
        </p:txBody>
      </p:sp>
      <p:pic>
        <p:nvPicPr>
          <p:cNvPr id="25602" name="Picture 2"/>
          <p:cNvPicPr>
            <a:picLocks noChangeAspect="1" noChangeArrowheads="1"/>
          </p:cNvPicPr>
          <p:nvPr/>
        </p:nvPicPr>
        <p:blipFill>
          <a:blip r:embed="rId2" cstate="print"/>
          <a:srcRect/>
          <a:stretch>
            <a:fillRect/>
          </a:stretch>
        </p:blipFill>
        <p:spPr bwMode="auto">
          <a:xfrm>
            <a:off x="0" y="1412776"/>
            <a:ext cx="9144000" cy="2128845"/>
          </a:xfrm>
          <a:prstGeom prst="rect">
            <a:avLst/>
          </a:prstGeom>
          <a:noFill/>
          <a:ln w="9525">
            <a:noFill/>
            <a:miter lim="800000"/>
            <a:headEnd/>
            <a:tailEnd/>
          </a:ln>
          <a:effectLst/>
        </p:spPr>
      </p:pic>
      <p:sp>
        <p:nvSpPr>
          <p:cNvPr id="5" name="Ovale 4"/>
          <p:cNvSpPr/>
          <p:nvPr/>
        </p:nvSpPr>
        <p:spPr>
          <a:xfrm>
            <a:off x="4355976" y="1916832"/>
            <a:ext cx="2304256" cy="288032"/>
          </a:xfrm>
          <a:prstGeom prst="ellipse">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dissolve">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Ogm e Italia</a:t>
            </a:r>
            <a:endParaRPr lang="it-IT" b="1" dirty="0"/>
          </a:p>
        </p:txBody>
      </p:sp>
      <p:pic>
        <p:nvPicPr>
          <p:cNvPr id="28679" name="Picture 7"/>
          <p:cNvPicPr>
            <a:picLocks noChangeAspect="1" noChangeArrowheads="1"/>
          </p:cNvPicPr>
          <p:nvPr/>
        </p:nvPicPr>
        <p:blipFill>
          <a:blip r:embed="rId2" cstate="print"/>
          <a:srcRect/>
          <a:stretch>
            <a:fillRect/>
          </a:stretch>
        </p:blipFill>
        <p:spPr bwMode="auto">
          <a:xfrm>
            <a:off x="0" y="214290"/>
            <a:ext cx="4644051" cy="4857760"/>
          </a:xfrm>
          <a:prstGeom prst="rect">
            <a:avLst/>
          </a:prstGeom>
          <a:noFill/>
          <a:ln w="28575">
            <a:solidFill>
              <a:schemeClr val="tx1"/>
            </a:solidFill>
            <a:miter lim="800000"/>
            <a:headEnd/>
            <a:tailEnd/>
          </a:ln>
          <a:effectLst/>
        </p:spPr>
      </p:pic>
      <p:pic>
        <p:nvPicPr>
          <p:cNvPr id="28674" name="Picture 2" descr="http://www.greenpeace.org/italy/Global/italy/image/2010/4/italia-libera-da-ogm.jpg"/>
          <p:cNvPicPr>
            <a:picLocks noChangeAspect="1" noChangeArrowheads="1"/>
          </p:cNvPicPr>
          <p:nvPr/>
        </p:nvPicPr>
        <p:blipFill>
          <a:blip r:embed="rId3" cstate="print"/>
          <a:srcRect/>
          <a:stretch>
            <a:fillRect/>
          </a:stretch>
        </p:blipFill>
        <p:spPr bwMode="auto">
          <a:xfrm>
            <a:off x="4214810" y="1000108"/>
            <a:ext cx="4613796" cy="3071833"/>
          </a:xfrm>
          <a:prstGeom prst="rect">
            <a:avLst/>
          </a:prstGeom>
          <a:noFill/>
        </p:spPr>
      </p:pic>
      <p:pic>
        <p:nvPicPr>
          <p:cNvPr id="28677" name="Picture 5"/>
          <p:cNvPicPr>
            <a:picLocks noChangeAspect="1" noChangeArrowheads="1"/>
          </p:cNvPicPr>
          <p:nvPr/>
        </p:nvPicPr>
        <p:blipFill>
          <a:blip r:embed="rId4" cstate="print"/>
          <a:srcRect/>
          <a:stretch>
            <a:fillRect/>
          </a:stretch>
        </p:blipFill>
        <p:spPr bwMode="auto">
          <a:xfrm>
            <a:off x="4214810" y="5143277"/>
            <a:ext cx="4905371" cy="1714747"/>
          </a:xfrm>
          <a:prstGeom prst="rect">
            <a:avLst/>
          </a:prstGeom>
          <a:noFill/>
          <a:ln w="28575">
            <a:solidFill>
              <a:schemeClr val="tx1"/>
            </a:solidFill>
            <a:miter lim="800000"/>
            <a:headEnd/>
            <a:tailEnd/>
          </a:ln>
          <a:effectLst/>
        </p:spPr>
      </p:pic>
      <p:sp>
        <p:nvSpPr>
          <p:cNvPr id="6" name="Nuvola 5"/>
          <p:cNvSpPr/>
          <p:nvPr/>
        </p:nvSpPr>
        <p:spPr>
          <a:xfrm>
            <a:off x="4714876" y="3571876"/>
            <a:ext cx="3571900" cy="17144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it-IT" sz="2000" b="1" dirty="0" smtClean="0"/>
              <a:t>il no agli Ogm è saggezza o paura del progresso?</a:t>
            </a:r>
            <a:endParaRPr lang="it-IT"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679"/>
                                        </p:tgtEl>
                                        <p:attrNameLst>
                                          <p:attrName>style.visibility</p:attrName>
                                        </p:attrNameLst>
                                      </p:cBhvr>
                                      <p:to>
                                        <p:strVal val="visible"/>
                                      </p:to>
                                    </p:set>
                                    <p:animEffect transition="in" filter="dissolve">
                                      <p:cBhvr>
                                        <p:cTn id="7" dur="500"/>
                                        <p:tgtEl>
                                          <p:spTgt spid="286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8674"/>
                                        </p:tgtEl>
                                        <p:attrNameLst>
                                          <p:attrName>style.visibility</p:attrName>
                                        </p:attrNameLst>
                                      </p:cBhvr>
                                      <p:to>
                                        <p:strVal val="visible"/>
                                      </p:to>
                                    </p:set>
                                    <p:animEffect transition="in" filter="dissolve">
                                      <p:cBhvr>
                                        <p:cTn id="12" dur="500"/>
                                        <p:tgtEl>
                                          <p:spTgt spid="2867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8677"/>
                                        </p:tgtEl>
                                        <p:attrNameLst>
                                          <p:attrName>style.visibility</p:attrName>
                                        </p:attrNameLst>
                                      </p:cBhvr>
                                      <p:to>
                                        <p:strVal val="visible"/>
                                      </p:to>
                                    </p:set>
                                    <p:animEffect transition="in" filter="dissolve">
                                      <p:cBhvr>
                                        <p:cTn id="17" dur="500"/>
                                        <p:tgtEl>
                                          <p:spTgt spid="2867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Quali rischi?</a:t>
            </a:r>
            <a:endParaRPr lang="it-IT" b="1" dirty="0"/>
          </a:p>
        </p:txBody>
      </p:sp>
      <p:sp>
        <p:nvSpPr>
          <p:cNvPr id="3" name="Segnaposto contenuto 2"/>
          <p:cNvSpPr>
            <a:spLocks noGrp="1"/>
          </p:cNvSpPr>
          <p:nvPr>
            <p:ph sz="quarter" idx="1"/>
          </p:nvPr>
        </p:nvSpPr>
        <p:spPr>
          <a:xfrm>
            <a:off x="285720" y="1500174"/>
            <a:ext cx="8503920" cy="4857784"/>
          </a:xfrm>
        </p:spPr>
        <p:txBody>
          <a:bodyPr>
            <a:normAutofit/>
          </a:bodyPr>
          <a:lstStyle/>
          <a:p>
            <a:pPr algn="just">
              <a:buNone/>
            </a:pPr>
            <a:r>
              <a:rPr lang="it-IT" sz="2400" dirty="0" smtClean="0"/>
              <a:t>	Di fronte a grandi benefici, si sono diffusi grandi timori sui rischi per la salute dell’uomo e per il futuro della specie umana.</a:t>
            </a:r>
          </a:p>
          <a:p>
            <a:pPr algn="just"/>
            <a:r>
              <a:rPr lang="it-IT" sz="2400" i="1" dirty="0" smtClean="0"/>
              <a:t>Aumento di intolleranze e allergie.</a:t>
            </a:r>
          </a:p>
          <a:p>
            <a:pPr algn="just"/>
            <a:r>
              <a:rPr lang="it-IT" sz="2400" i="1" dirty="0" smtClean="0"/>
              <a:t>Aumento di tumori.</a:t>
            </a:r>
          </a:p>
          <a:p>
            <a:pPr algn="just"/>
            <a:r>
              <a:rPr lang="it-IT" sz="2400" i="1" dirty="0" smtClean="0"/>
              <a:t>Inquinamento genico (es. la farfalla monarca si è estinta perché si cibava solo di una pianta divenuta velenosa per impollinazione da parte di mais transgenico).</a:t>
            </a:r>
          </a:p>
          <a:p>
            <a:pPr algn="just"/>
            <a:r>
              <a:rPr lang="it-IT" sz="2400" i="1" dirty="0" smtClean="0"/>
              <a:t>Bioinvasione, ovvero il problema della crescita invasiva della popolazione modificata con la conseguente distruzione delle varietà autoctone.</a:t>
            </a:r>
          </a:p>
          <a:p>
            <a:pPr algn="just"/>
            <a:r>
              <a:rPr lang="it-IT" sz="2400" i="1" dirty="0" smtClean="0"/>
              <a:t>Condizionamenti sull’economia.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6248" y="455470"/>
            <a:ext cx="4786346" cy="758952"/>
          </a:xfrm>
        </p:spPr>
        <p:txBody>
          <a:bodyPr>
            <a:noAutofit/>
          </a:bodyPr>
          <a:lstStyle/>
          <a:p>
            <a:pPr algn="r"/>
            <a:r>
              <a:rPr lang="it-IT" b="1" dirty="0" smtClean="0"/>
              <a:t>Quali rischi?</a:t>
            </a:r>
            <a:endParaRPr lang="it-IT" b="1" dirty="0"/>
          </a:p>
        </p:txBody>
      </p:sp>
      <p:pic>
        <p:nvPicPr>
          <p:cNvPr id="26626" name="Picture 2" descr="http://img27.imageshack.us/img27/1076/a2ogm.jpg"/>
          <p:cNvPicPr>
            <a:picLocks noChangeAspect="1" noChangeArrowheads="1"/>
          </p:cNvPicPr>
          <p:nvPr/>
        </p:nvPicPr>
        <p:blipFill>
          <a:blip r:embed="rId2" cstate="print"/>
          <a:srcRect/>
          <a:stretch>
            <a:fillRect/>
          </a:stretch>
        </p:blipFill>
        <p:spPr bwMode="auto">
          <a:xfrm>
            <a:off x="1078188" y="1500198"/>
            <a:ext cx="7065712" cy="500063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Il futuro?</a:t>
            </a:r>
            <a:endParaRPr lang="it-IT" b="1" dirty="0"/>
          </a:p>
        </p:txBody>
      </p:sp>
      <p:sp>
        <p:nvSpPr>
          <p:cNvPr id="3" name="Segnaposto contenuto 2"/>
          <p:cNvSpPr>
            <a:spLocks noGrp="1"/>
          </p:cNvSpPr>
          <p:nvPr>
            <p:ph sz="quarter" idx="1"/>
          </p:nvPr>
        </p:nvSpPr>
        <p:spPr>
          <a:xfrm>
            <a:off x="285720" y="2928934"/>
            <a:ext cx="8503920" cy="3071834"/>
          </a:xfrm>
        </p:spPr>
        <p:txBody>
          <a:bodyPr>
            <a:normAutofit fontScale="85000" lnSpcReduction="10000"/>
          </a:bodyPr>
          <a:lstStyle/>
          <a:p>
            <a:pPr algn="just">
              <a:buNone/>
            </a:pPr>
            <a:r>
              <a:rPr lang="it-IT" dirty="0" smtClean="0"/>
              <a:t>	Il problema di come usare le conoscenze scientifiche acquisite sulla clonazione relativamente alle applicazioni all’uomo pone quesiti etici e giuridici di grande rilevanza e di non facile soluzione.</a:t>
            </a:r>
          </a:p>
          <a:p>
            <a:pPr algn="just">
              <a:buNone/>
            </a:pPr>
            <a:r>
              <a:rPr lang="it-IT" dirty="0" smtClean="0"/>
              <a:t>	</a:t>
            </a:r>
            <a:r>
              <a:rPr lang="it-IT" i="1" dirty="0" smtClean="0">
                <a:solidFill>
                  <a:srgbClr val="C00000"/>
                </a:solidFill>
              </a:rPr>
              <a:t> A questo proposito, nel 1998 il comitato dei ministri del Consiglio d’Europa ha approvato un protocollo addizionale alla Convenzione sui diritti dell’uomo e la biomedicina (1997), sancendo il divieto della clonazione degli esseri umani. Il protocollo è stato ratificato dall’Italia nel 2001. </a:t>
            </a:r>
            <a:endParaRPr lang="it-IT" i="1" dirty="0">
              <a:solidFill>
                <a:srgbClr val="C00000"/>
              </a:solidFill>
            </a:endParaRPr>
          </a:p>
        </p:txBody>
      </p:sp>
      <p:pic>
        <p:nvPicPr>
          <p:cNvPr id="20482" name="Picture 2" descr="Clonazione umana"/>
          <p:cNvPicPr>
            <a:picLocks noChangeAspect="1" noChangeArrowheads="1"/>
          </p:cNvPicPr>
          <p:nvPr/>
        </p:nvPicPr>
        <p:blipFill>
          <a:blip r:embed="rId2" cstate="print"/>
          <a:srcRect/>
          <a:stretch>
            <a:fillRect/>
          </a:stretch>
        </p:blipFill>
        <p:spPr bwMode="auto">
          <a:xfrm>
            <a:off x="142844" y="142852"/>
            <a:ext cx="3122859" cy="242889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Il futuro?</a:t>
            </a:r>
            <a:endParaRPr lang="it-IT" dirty="0"/>
          </a:p>
        </p:txBody>
      </p:sp>
      <p:sp>
        <p:nvSpPr>
          <p:cNvPr id="4" name="Segnaposto contenuto 3"/>
          <p:cNvSpPr>
            <a:spLocks noGrp="1"/>
          </p:cNvSpPr>
          <p:nvPr>
            <p:ph sz="quarter" idx="1"/>
          </p:nvPr>
        </p:nvSpPr>
        <p:spPr>
          <a:xfrm>
            <a:off x="301752" y="1407274"/>
            <a:ext cx="8503920" cy="4164866"/>
          </a:xfrm>
          <a:prstGeom prst="rect">
            <a:avLst/>
          </a:prstGeom>
        </p:spPr>
        <p:txBody>
          <a:bodyPr wrap="square">
            <a:spAutoFit/>
          </a:bodyPr>
          <a:lstStyle/>
          <a:p>
            <a:pPr algn="just">
              <a:buNone/>
            </a:pPr>
            <a:r>
              <a:rPr lang="it-IT" sz="2000" dirty="0" smtClean="0"/>
              <a:t>	La clonazione che abbia come oggetto la creazione di esseri umani è una forma di manipolazione genetica, che può avere diverse finalità: </a:t>
            </a:r>
          </a:p>
          <a:p>
            <a:pPr algn="just"/>
            <a:r>
              <a:rPr lang="it-IT" sz="2000" dirty="0" smtClean="0"/>
              <a:t>riproduttive (nei casi di sterilità di coppia); </a:t>
            </a:r>
          </a:p>
          <a:p>
            <a:pPr algn="just"/>
            <a:r>
              <a:rPr lang="it-IT" sz="2000" dirty="0" smtClean="0"/>
              <a:t>terapeutiche (replicare individui per farne riserve di organi e tessuti);</a:t>
            </a:r>
          </a:p>
          <a:p>
            <a:pPr algn="just"/>
            <a:r>
              <a:rPr lang="it-IT" sz="2000" dirty="0" smtClean="0"/>
              <a:t>migliorative della specie (replicare gli individui migliori e più sani); </a:t>
            </a:r>
          </a:p>
          <a:p>
            <a:pPr algn="just"/>
            <a:r>
              <a:rPr lang="it-IT" sz="2000" dirty="0" smtClean="0"/>
              <a:t>di selezione del sesso. </a:t>
            </a:r>
          </a:p>
          <a:p>
            <a:pPr algn="just">
              <a:buNone/>
            </a:pPr>
            <a:r>
              <a:rPr lang="it-IT" sz="2000" dirty="0" smtClean="0"/>
              <a:t>	Essa appare tuttavia moralmente e giuridicamente illecita, in quanto rappresenta una </a:t>
            </a:r>
            <a:r>
              <a:rPr lang="it-IT" sz="2000" b="1" dirty="0" smtClean="0">
                <a:solidFill>
                  <a:srgbClr val="C00000"/>
                </a:solidFill>
              </a:rPr>
              <a:t>grave violazione dei diritti umani fondamentali, in particolare del principio di parità e di non discriminazione tra gli esseri umani</a:t>
            </a:r>
            <a:r>
              <a:rPr lang="it-IT" sz="2000" dirty="0" smtClean="0"/>
              <a:t>, poiché permette una selezione eugenetica degli individui, offende la dignità, la libertà e l’identità personale e richiede una sperimentazione sull’uomo.</a:t>
            </a:r>
            <a:endParaRPr lang="it-IT" sz="2000" dirty="0"/>
          </a:p>
        </p:txBody>
      </p:sp>
      <p:sp>
        <p:nvSpPr>
          <p:cNvPr id="5" name="Rettangolo arrotondato 4"/>
          <p:cNvSpPr/>
          <p:nvPr/>
        </p:nvSpPr>
        <p:spPr>
          <a:xfrm>
            <a:off x="285720" y="5429264"/>
            <a:ext cx="8572560"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500" b="1" dirty="0" smtClean="0">
                <a:solidFill>
                  <a:schemeClr val="bg1"/>
                </a:solidFill>
              </a:rPr>
              <a:t>EUGENETICA: </a:t>
            </a:r>
            <a:r>
              <a:rPr lang="it-IT" sz="1500" dirty="0" smtClean="0">
                <a:solidFill>
                  <a:schemeClr val="bg1"/>
                </a:solidFill>
              </a:rPr>
              <a:t>studio dei metodi volti al perfezionamento della specie umana attraverso selezioni artificiali operate tramite la promozione dei caratteri fisici e mentali ritenuti positivi, o </a:t>
            </a:r>
            <a:r>
              <a:rPr lang="it-IT" sz="1500" i="1" dirty="0" smtClean="0">
                <a:solidFill>
                  <a:schemeClr val="bg1"/>
                </a:solidFill>
              </a:rPr>
              <a:t>eugenici</a:t>
            </a:r>
            <a:r>
              <a:rPr lang="it-IT" sz="1500" dirty="0" smtClean="0">
                <a:solidFill>
                  <a:schemeClr val="bg1"/>
                </a:solidFill>
              </a:rPr>
              <a:t> (eugenetica positiva), e la rimozione di quelli negativi, o </a:t>
            </a:r>
            <a:r>
              <a:rPr lang="it-IT" sz="1500" i="1" dirty="0" smtClean="0">
                <a:solidFill>
                  <a:schemeClr val="bg1"/>
                </a:solidFill>
              </a:rPr>
              <a:t>disgenici</a:t>
            </a:r>
            <a:r>
              <a:rPr lang="it-IT" sz="1500" dirty="0" smtClean="0">
                <a:solidFill>
                  <a:schemeClr val="bg1"/>
                </a:solidFill>
              </a:rPr>
              <a:t> (eugenetica negativa), mediante selezione o modifica del materiale genetico, secondo le  tecniche  rese disponibili dalle biotecnologie moderne.</a:t>
            </a:r>
            <a:endParaRPr lang="it-IT" sz="1500" b="1" dirty="0">
              <a:solidFill>
                <a:schemeClr val="bg1"/>
              </a:solidFill>
            </a:endParaRPr>
          </a:p>
        </p:txBody>
      </p:sp>
      <p:sp>
        <p:nvSpPr>
          <p:cNvPr id="6" name="Pentagono 5"/>
          <p:cNvSpPr/>
          <p:nvPr/>
        </p:nvSpPr>
        <p:spPr>
          <a:xfrm>
            <a:off x="0" y="0"/>
            <a:ext cx="5786478" cy="121442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it-IT" dirty="0" smtClean="0">
                <a:solidFill>
                  <a:schemeClr val="bg1"/>
                </a:solidFill>
                <a:latin typeface="Arial" pitchFamily="34" charset="0"/>
                <a:ea typeface="Times New Roman" pitchFamily="18" charset="0"/>
                <a:cs typeface="Arial" pitchFamily="34" charset="0"/>
              </a:rPr>
              <a:t>Uno degli scopi principali della genetica molecolare umana è identificare e clonare tutti i geni delle malattie ereditarie umane.</a:t>
            </a:r>
            <a:endParaRPr lang="it-IT" dirty="0" smtClean="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dissolv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dissolv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dissolv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dissolv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dissolve">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dissolv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Il futuro?</a:t>
            </a:r>
            <a:endParaRPr lang="it-IT" dirty="0"/>
          </a:p>
        </p:txBody>
      </p:sp>
      <p:sp>
        <p:nvSpPr>
          <p:cNvPr id="4" name="Segnaposto contenuto 3"/>
          <p:cNvSpPr>
            <a:spLocks noGrp="1"/>
          </p:cNvSpPr>
          <p:nvPr>
            <p:ph sz="quarter" idx="1"/>
          </p:nvPr>
        </p:nvSpPr>
        <p:spPr>
          <a:xfrm>
            <a:off x="4143372" y="1643050"/>
            <a:ext cx="4646268" cy="4770537"/>
          </a:xfrm>
          <a:prstGeom prst="rect">
            <a:avLst/>
          </a:prstGeom>
        </p:spPr>
        <p:txBody>
          <a:bodyPr wrap="square">
            <a:spAutoFit/>
          </a:bodyPr>
          <a:lstStyle/>
          <a:p>
            <a:pPr algn="just">
              <a:buNone/>
            </a:pPr>
            <a:r>
              <a:rPr lang="it-IT" sz="2000" dirty="0" smtClean="0"/>
              <a:t>	In particolare, i tentativi di clonazione riproduttiva, volti a ottenere un essere umano sovvertendo l’ordine antropologico della procreazione, </a:t>
            </a:r>
            <a:r>
              <a:rPr lang="it-IT" sz="2000" dirty="0" smtClean="0">
                <a:solidFill>
                  <a:srgbClr val="C00000"/>
                </a:solidFill>
              </a:rPr>
              <a:t>contrastano con la dignità dell’unione coniugale </a:t>
            </a:r>
            <a:r>
              <a:rPr lang="it-IT" sz="2000" dirty="0" smtClean="0"/>
              <a:t>e della sessualità, anche nelle sue dimensioni relazionali e complementari. </a:t>
            </a:r>
          </a:p>
          <a:p>
            <a:pPr algn="just">
              <a:buNone/>
            </a:pPr>
            <a:r>
              <a:rPr lang="it-IT" sz="2000" dirty="0" smtClean="0"/>
              <a:t>	</a:t>
            </a:r>
            <a:r>
              <a:rPr lang="it-IT" sz="2000" dirty="0" smtClean="0">
                <a:solidFill>
                  <a:srgbClr val="C00000"/>
                </a:solidFill>
              </a:rPr>
              <a:t>Il valore dell’identità individuale viene violato</a:t>
            </a:r>
            <a:r>
              <a:rPr lang="it-IT" sz="2000" dirty="0" smtClean="0"/>
              <a:t>, infatti, non solo sul piano biologico e genetico, ma anche sul piano relazionale e familiare, come diritto a un padre e a una madre e a una procreazione naturale.</a:t>
            </a:r>
            <a:endParaRPr lang="it-IT" sz="2000" dirty="0"/>
          </a:p>
        </p:txBody>
      </p:sp>
      <p:pic>
        <p:nvPicPr>
          <p:cNvPr id="31746" name="Picture 2" descr="http://raven01988.files.wordpress.com/2013/11/gattaca-original.jpg"/>
          <p:cNvPicPr>
            <a:picLocks noChangeAspect="1" noChangeArrowheads="1"/>
          </p:cNvPicPr>
          <p:nvPr/>
        </p:nvPicPr>
        <p:blipFill>
          <a:blip r:embed="rId2" cstate="print"/>
          <a:srcRect/>
          <a:stretch>
            <a:fillRect/>
          </a:stretch>
        </p:blipFill>
        <p:spPr bwMode="auto">
          <a:xfrm>
            <a:off x="0" y="600074"/>
            <a:ext cx="4171950" cy="62579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1746"/>
                                        </p:tgtEl>
                                        <p:attrNameLst>
                                          <p:attrName>style.visibility</p:attrName>
                                        </p:attrNameLst>
                                      </p:cBhvr>
                                      <p:to>
                                        <p:strVal val="visible"/>
                                      </p:to>
                                    </p:set>
                                    <p:animEffect transition="in" filter="dissolve">
                                      <p:cBhvr>
                                        <p:cTn id="17"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Il futuro?</a:t>
            </a:r>
            <a:endParaRPr lang="it-IT" b="1" dirty="0"/>
          </a:p>
        </p:txBody>
      </p:sp>
      <p:sp>
        <p:nvSpPr>
          <p:cNvPr id="3" name="Segnaposto contenuto 2"/>
          <p:cNvSpPr>
            <a:spLocks noGrp="1"/>
          </p:cNvSpPr>
          <p:nvPr>
            <p:ph sz="quarter" idx="1"/>
          </p:nvPr>
        </p:nvSpPr>
        <p:spPr>
          <a:xfrm>
            <a:off x="4071934" y="1643050"/>
            <a:ext cx="5000660" cy="4857784"/>
          </a:xfrm>
        </p:spPr>
        <p:txBody>
          <a:bodyPr>
            <a:normAutofit fontScale="92500" lnSpcReduction="10000"/>
          </a:bodyPr>
          <a:lstStyle/>
          <a:p>
            <a:pPr algn="r">
              <a:buNone/>
            </a:pPr>
            <a:r>
              <a:rPr lang="it-IT" b="1" dirty="0" smtClean="0">
                <a:solidFill>
                  <a:srgbClr val="C00000"/>
                </a:solidFill>
              </a:rPr>
              <a:t>	Qual è la differenza fra clonazione terapeutica e clonazione riproduttiva?</a:t>
            </a:r>
          </a:p>
          <a:p>
            <a:pPr algn="r">
              <a:buNone/>
            </a:pPr>
            <a:r>
              <a:rPr lang="it-IT" dirty="0" smtClean="0"/>
              <a:t/>
            </a:r>
            <a:br>
              <a:rPr lang="it-IT" dirty="0" smtClean="0"/>
            </a:br>
            <a:r>
              <a:rPr lang="it-IT" dirty="0" smtClean="0"/>
              <a:t>La prima ha lo scopo di produrre cellule staminali da usare nella medicina rigenerativa: per riparare cioè organi e tessuti danneggiati dalle malattie. Con la clonazione riproduttiva si vuole, invece, fabbricare la copia di un essere vivente. </a:t>
            </a:r>
            <a:endParaRPr lang="it-IT" dirty="0"/>
          </a:p>
        </p:txBody>
      </p:sp>
      <p:sp>
        <p:nvSpPr>
          <p:cNvPr id="4" name="Ovale 3"/>
          <p:cNvSpPr/>
          <p:nvPr/>
        </p:nvSpPr>
        <p:spPr>
          <a:xfrm>
            <a:off x="0" y="2143116"/>
            <a:ext cx="4357686" cy="39290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i="1" dirty="0" smtClean="0"/>
              <a:t>Cellule staminali: </a:t>
            </a:r>
          </a:p>
          <a:p>
            <a:pPr algn="ctr"/>
            <a:r>
              <a:rPr lang="it-IT" sz="1600" dirty="0" smtClean="0"/>
              <a:t>cellule primitive non specializzate, dotate della capacità di trasformarsi in diversi altri tipi di cellule del corpo. Sono oggetto di studio da parte dei ricercatori per curare determinate malattie. Le cellule staminali vengono prelevate da diverse fonti come il cordone ombelicale, il sacco amniotico, il sangue, il midollo osseo …</a:t>
            </a:r>
            <a:endParaRPr lang="it-IT" sz="1600" b="1" dirty="0" smtClean="0"/>
          </a:p>
          <a:p>
            <a:pPr algn="ctr"/>
            <a:endParaRPr lang="it-IT" sz="1600" dirty="0" smtClean="0"/>
          </a:p>
          <a:p>
            <a:pPr algn="ctr"/>
            <a:endParaRPr lang="it-IT" sz="1600" dirty="0"/>
          </a:p>
        </p:txBody>
      </p:sp>
      <p:pic>
        <p:nvPicPr>
          <p:cNvPr id="5" name="Picture 2" descr="http://www.corriere.it/speciali/clonazione/clonazione-apre.jpg"/>
          <p:cNvPicPr>
            <a:picLocks noChangeAspect="1" noChangeArrowheads="1"/>
          </p:cNvPicPr>
          <p:nvPr/>
        </p:nvPicPr>
        <p:blipFill>
          <a:blip r:embed="rId2" cstate="print"/>
          <a:srcRect/>
          <a:stretch>
            <a:fillRect/>
          </a:stretch>
        </p:blipFill>
        <p:spPr bwMode="auto">
          <a:xfrm>
            <a:off x="0" y="0"/>
            <a:ext cx="4286248" cy="1984365"/>
          </a:xfrm>
          <a:prstGeom prst="rect">
            <a:avLst/>
          </a:prstGeom>
          <a:noFill/>
        </p:spPr>
      </p:pic>
      <p:pic>
        <p:nvPicPr>
          <p:cNvPr id="30722" name="Picture 2" descr="http://media.wired.it/uploads/599x337/201140/cellula_staminale_6392.jpg"/>
          <p:cNvPicPr>
            <a:picLocks noChangeAspect="1" noChangeArrowheads="1"/>
          </p:cNvPicPr>
          <p:nvPr/>
        </p:nvPicPr>
        <p:blipFill>
          <a:blip r:embed="rId3" cstate="print"/>
          <a:srcRect/>
          <a:stretch>
            <a:fillRect/>
          </a:stretch>
        </p:blipFill>
        <p:spPr bwMode="auto">
          <a:xfrm>
            <a:off x="1071538" y="5429264"/>
            <a:ext cx="2286016" cy="1286123"/>
          </a:xfrm>
          <a:prstGeom prst="rect">
            <a:avLst/>
          </a:prstGeom>
          <a:noFill/>
          <a:effectLst>
            <a:softEdge rad="3175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0722"/>
                                        </p:tgtEl>
                                        <p:attrNameLst>
                                          <p:attrName>style.visibility</p:attrName>
                                        </p:attrNameLst>
                                      </p:cBhvr>
                                      <p:to>
                                        <p:strVal val="visible"/>
                                      </p:to>
                                    </p:set>
                                    <p:animEffect transition="in" filter="dissolve">
                                      <p:cBhvr>
                                        <p:cTn id="27" dur="5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t>Il futuro?</a:t>
            </a:r>
            <a:endParaRPr lang="it-IT" b="1" dirty="0"/>
          </a:p>
        </p:txBody>
      </p:sp>
      <p:sp>
        <p:nvSpPr>
          <p:cNvPr id="3" name="Segnaposto contenuto 2"/>
          <p:cNvSpPr>
            <a:spLocks noGrp="1"/>
          </p:cNvSpPr>
          <p:nvPr>
            <p:ph sz="quarter" idx="1"/>
          </p:nvPr>
        </p:nvSpPr>
        <p:spPr>
          <a:xfrm>
            <a:off x="285720" y="2143116"/>
            <a:ext cx="8503920" cy="1928826"/>
          </a:xfrm>
        </p:spPr>
        <p:txBody>
          <a:bodyPr>
            <a:noAutofit/>
          </a:bodyPr>
          <a:lstStyle/>
          <a:p>
            <a:pPr algn="ctr">
              <a:buNone/>
            </a:pPr>
            <a:r>
              <a:rPr lang="it-IT" sz="3200" b="1" dirty="0" smtClean="0"/>
              <a:t>	Il dibattito etico sugli OGM e l’ingegneria genetica è e rimarrà aperto, così come la speranza che l’uomo trovi il giusto equilibrio tra le sue esigenze e il rispetto della natura sarà sempre accesa.</a:t>
            </a:r>
            <a:endParaRPr lang="it-IT" sz="3200" b="1" dirty="0"/>
          </a:p>
        </p:txBody>
      </p:sp>
      <p:pic>
        <p:nvPicPr>
          <p:cNvPr id="29698" name="Picture 2" descr="http://www.biotecnologia.it/img/home_2.jpg"/>
          <p:cNvPicPr>
            <a:picLocks noChangeAspect="1" noChangeArrowheads="1"/>
          </p:cNvPicPr>
          <p:nvPr/>
        </p:nvPicPr>
        <p:blipFill>
          <a:blip r:embed="rId2" cstate="print"/>
          <a:srcRect/>
          <a:stretch>
            <a:fillRect/>
          </a:stretch>
        </p:blipFill>
        <p:spPr bwMode="auto">
          <a:xfrm>
            <a:off x="0" y="0"/>
            <a:ext cx="2853541" cy="2143116"/>
          </a:xfrm>
          <a:prstGeom prst="rect">
            <a:avLst/>
          </a:prstGeom>
          <a:noFill/>
        </p:spPr>
      </p:pic>
      <p:sp>
        <p:nvSpPr>
          <p:cNvPr id="7" name="Nuvola 6"/>
          <p:cNvSpPr/>
          <p:nvPr/>
        </p:nvSpPr>
        <p:spPr>
          <a:xfrm>
            <a:off x="4857752" y="5086344"/>
            <a:ext cx="3843358" cy="1771656"/>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dirty="0" smtClean="0"/>
              <a:t>INGEGNERIA GEN</a:t>
            </a:r>
            <a:r>
              <a:rPr lang="it-IT" sz="4000" dirty="0" smtClean="0"/>
              <a:t>ETICA</a:t>
            </a:r>
            <a:r>
              <a:rPr lang="it-IT" dirty="0" smtClean="0"/>
              <a:t>?</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185</TotalTime>
  <Words>489</Words>
  <Application>Microsoft Office PowerPoint</Application>
  <PresentationFormat>Presentazione su schermo (4:3)</PresentationFormat>
  <Paragraphs>86</Paragraphs>
  <Slides>20</Slides>
  <Notes>0</Notes>
  <HiddenSlides>0</HiddenSlides>
  <MMClips>0</MMClips>
  <ScaleCrop>false</ScaleCrop>
  <HeadingPairs>
    <vt:vector size="4" baseType="variant">
      <vt:variant>
        <vt:lpstr>Tema</vt:lpstr>
      </vt:variant>
      <vt:variant>
        <vt:i4>1</vt:i4>
      </vt:variant>
      <vt:variant>
        <vt:lpstr>Titoli diapositive</vt:lpstr>
      </vt:variant>
      <vt:variant>
        <vt:i4>20</vt:i4>
      </vt:variant>
    </vt:vector>
  </HeadingPairs>
  <TitlesOfParts>
    <vt:vector size="21" baseType="lpstr">
      <vt:lpstr>Civic</vt:lpstr>
      <vt:lpstr>INGEGNERIA GENETICA</vt:lpstr>
      <vt:lpstr>Che cos’è l’ingegneria genetica?</vt:lpstr>
      <vt:lpstr>Che cos’è un cromosoma?</vt:lpstr>
      <vt:lpstr>Inoltre …</vt:lpstr>
      <vt:lpstr>Che cos’è il DNA?</vt:lpstr>
      <vt:lpstr>Le basi azotate</vt:lpstr>
      <vt:lpstr>Unicità del DNA</vt:lpstr>
      <vt:lpstr>Che cos’è un gene?</vt:lpstr>
      <vt:lpstr>Che cos’è la clonazione?</vt:lpstr>
      <vt:lpstr>OGM</vt:lpstr>
      <vt:lpstr>Perché si utilizza l’ingegneria genetica?</vt:lpstr>
      <vt:lpstr>Perché si utilizza l’ingegneria genetica?</vt:lpstr>
      <vt:lpstr>Ogm e Italia</vt:lpstr>
      <vt:lpstr>Quali rischi?</vt:lpstr>
      <vt:lpstr>Quali rischi?</vt:lpstr>
      <vt:lpstr>Il futuro?</vt:lpstr>
      <vt:lpstr>Il futuro?</vt:lpstr>
      <vt:lpstr>Il futuro?</vt:lpstr>
      <vt:lpstr>Il futuro?</vt:lpstr>
      <vt:lpstr>Il futuro?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INGEGNERIA GENETICA</dc:title>
  <dc:creator>Natasha Crepaldi</dc:creator>
  <cp:lastModifiedBy>seven</cp:lastModifiedBy>
  <cp:revision>31</cp:revision>
  <dcterms:created xsi:type="dcterms:W3CDTF">2013-12-02T10:53:58Z</dcterms:created>
  <dcterms:modified xsi:type="dcterms:W3CDTF">2015-06-25T13:25:29Z</dcterms:modified>
</cp:coreProperties>
</file>