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D1BC6-5645-436C-BB73-CC99578AC58A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C2827-942E-48F6-9F00-8E11ECAE40B5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D0E74C-6FF7-4F45-A368-B17FC9C84C5E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705A7-612C-4DC7-B88B-078A804FA78E}" type="datetimeFigureOut">
              <a:rPr lang="it-IT" smtClean="0"/>
              <a:t>22/11/2013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992ED-F95F-4656-A50A-E70FBA14BB45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42938" y="2214563"/>
            <a:ext cx="8153400" cy="3567112"/>
          </a:xfrm>
        </p:spPr>
        <p:txBody>
          <a:bodyPr>
            <a:normAutofit/>
          </a:bodyPr>
          <a:lstStyle/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8000" b="1" dirty="0" smtClean="0">
                <a:solidFill>
                  <a:schemeClr val="accent1">
                    <a:lumMod val="75000"/>
                  </a:schemeClr>
                </a:solidFill>
              </a:rPr>
              <a:t>LA DIFESA DELLA SALUTE</a:t>
            </a:r>
            <a:endParaRPr lang="it-IT" sz="8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90600" y="214313"/>
            <a:ext cx="8153400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LA LIBERTÀ </a:t>
            </a:r>
            <a:r>
              <a:rPr lang="it-IT" b="1" dirty="0" err="1" smtClean="0">
                <a:solidFill>
                  <a:schemeClr val="accent2">
                    <a:lumMod val="75000"/>
                  </a:schemeClr>
                </a:solidFill>
              </a:rPr>
              <a:t>DI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 FARSI MALE</a:t>
            </a:r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0179" name="AutoShape 2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80" name="AutoShape 4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81" name="AutoShape 4" descr="http://ioleggoletichetta.it/wp-content/uploads/2013/03/pile.jpg"/>
          <p:cNvSpPr>
            <a:spLocks noChangeAspect="1" noChangeArrowheads="1"/>
          </p:cNvSpPr>
          <p:nvPr/>
        </p:nvSpPr>
        <p:spPr bwMode="auto">
          <a:xfrm>
            <a:off x="155575" y="-3001963"/>
            <a:ext cx="5429250" cy="625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82" name="AutoShape 6" descr="http://ioleggoletichetta.it/wp-content/uploads/2013/03/pile.jpg"/>
          <p:cNvSpPr>
            <a:spLocks noChangeAspect="1" noChangeArrowheads="1"/>
          </p:cNvSpPr>
          <p:nvPr/>
        </p:nvSpPr>
        <p:spPr bwMode="auto">
          <a:xfrm>
            <a:off x="155575" y="-3001963"/>
            <a:ext cx="5429250" cy="625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50184" name="Picture 8" descr="http://www.panorama.it/images/scienza/u/22739179-1/Nuova-direttiva-anti-fumo-al-vaglio-del-Parlamento-Europeo_h_part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84784"/>
            <a:ext cx="3126881" cy="187220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0186" name="Picture 10" descr="http://www.homolaicus.com/uomo-donna/images/drog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484784"/>
            <a:ext cx="3113372" cy="194421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0188" name="Picture 12" descr="http://lyceechenneviere2010.files.wordpress.com/2010/03/bouteilles-dalcoo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1772816"/>
            <a:ext cx="3024336" cy="2268253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0190" name="Picture 14" descr="http://newsfarmacia.com/files/2012/07/adolescenti-dipendenze-alcool-drog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913" y="4076700"/>
            <a:ext cx="6321425" cy="2709863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11" name="Nuvola 10"/>
          <p:cNvSpPr/>
          <p:nvPr/>
        </p:nvSpPr>
        <p:spPr>
          <a:xfrm>
            <a:off x="0" y="3214688"/>
            <a:ext cx="2571750" cy="207168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800" dirty="0"/>
              <a:t>PER SENTIRSI GRANDE</a:t>
            </a:r>
          </a:p>
        </p:txBody>
      </p:sp>
      <p:sp>
        <p:nvSpPr>
          <p:cNvPr id="12" name="Nuvola 11"/>
          <p:cNvSpPr/>
          <p:nvPr/>
        </p:nvSpPr>
        <p:spPr>
          <a:xfrm>
            <a:off x="6000750" y="5000625"/>
            <a:ext cx="3143250" cy="1857375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800" dirty="0"/>
              <a:t>MOTIVI </a:t>
            </a:r>
            <a:r>
              <a:rPr lang="it-IT" sz="2800" dirty="0" err="1"/>
              <a:t>DI</a:t>
            </a:r>
            <a:r>
              <a:rPr lang="it-IT" sz="2800" dirty="0"/>
              <a:t> VANTO </a:t>
            </a:r>
            <a:endParaRPr lang="it-IT" sz="2800" dirty="0"/>
          </a:p>
          <a:p>
            <a:pPr algn="ctr">
              <a:defRPr/>
            </a:pPr>
            <a:r>
              <a:rPr lang="it-IT" sz="2800" dirty="0"/>
              <a:t>UNA </a:t>
            </a:r>
            <a:r>
              <a:rPr lang="it-IT" sz="2800" dirty="0"/>
              <a:t>MODA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http://www.tecnologia-ambiente.it/wp-content/uploads/2011/10/il-fumo-uccid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500188"/>
            <a:ext cx="4316412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35375" y="333375"/>
            <a:ext cx="5130800" cy="990600"/>
          </a:xfrm>
        </p:spPr>
        <p:txBody>
          <a:bodyPr/>
          <a:lstStyle/>
          <a:p>
            <a:pPr algn="r">
              <a:defRPr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IL FUMO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356100" y="1557338"/>
            <a:ext cx="4787900" cy="511175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it-IT" sz="2000" dirty="0" smtClean="0"/>
              <a:t>	Fumando 20 sigarette al giorno, in un anno introduciamo nel nostro organismo 70.000 carichi di nicotina. </a:t>
            </a:r>
            <a:r>
              <a:rPr lang="it-IT" sz="2000" b="1" dirty="0" smtClean="0">
                <a:solidFill>
                  <a:schemeClr val="accent2">
                    <a:lumMod val="75000"/>
                  </a:schemeClr>
                </a:solidFill>
              </a:rPr>
              <a:t>Una volta inalata, questa sostanza raggiunge il cervello in 7 secondi </a:t>
            </a:r>
            <a:r>
              <a:rPr lang="it-IT" sz="2000" dirty="0" smtClean="0"/>
              <a:t>provocando notevoli modificazioni nella sua attività.</a:t>
            </a:r>
            <a:br>
              <a:rPr lang="it-IT" sz="2000" dirty="0" smtClean="0"/>
            </a:b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Ma, purtroppo, il fumo di sigaretta non è composto da sola nicotina: sono state rilevate oltre 2.000 sostanze, derivanti dalla simultanea combustione del tabacco e dei conservanti.</a:t>
            </a:r>
            <a:br>
              <a:rPr lang="it-IT" sz="2000" dirty="0" smtClean="0"/>
            </a:b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Le principali, per presenza ed effetti sono: nicotina, monossido di carbonio, catrame e sostanze irritanti.</a:t>
            </a:r>
            <a:endParaRPr lang="it-IT" sz="2000" dirty="0"/>
          </a:p>
        </p:txBody>
      </p:sp>
      <p:pic>
        <p:nvPicPr>
          <p:cNvPr id="51205" name="Picture 2" descr="http://www.ilgiornale.it/sites/default/files/styles/large/public/foto/2013/07/26/1374852914-fum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44450"/>
            <a:ext cx="637222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uvola 5"/>
          <p:cNvSpPr/>
          <p:nvPr/>
        </p:nvSpPr>
        <p:spPr>
          <a:xfrm>
            <a:off x="285750" y="4500563"/>
            <a:ext cx="4070350" cy="2286000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dirty="0"/>
              <a:t>La nicotina ha effetti neurologici ed è la principale responsabile della </a:t>
            </a:r>
            <a:r>
              <a:rPr lang="it-IT" sz="1600" b="1" i="1" u="sng" dirty="0"/>
              <a:t>dipendenza</a:t>
            </a:r>
            <a:r>
              <a:rPr lang="it-IT" sz="1600" dirty="0"/>
              <a:t> in quanto aumenta il livello di dopamina nei circuiti cerebrali del piacere.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http://www.stop-tabac.ch/hon/fr/Photos/Pict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641475"/>
            <a:ext cx="4857750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13200" y="0"/>
            <a:ext cx="5130800" cy="990600"/>
          </a:xfrm>
        </p:spPr>
        <p:txBody>
          <a:bodyPr/>
          <a:lstStyle/>
          <a:p>
            <a:pPr algn="r">
              <a:defRPr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IL FUMO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2228" name="Picture 2" descr="File:Preventable causes of deat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3" y="1557338"/>
            <a:ext cx="4332287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>
          <a:xfrm>
            <a:off x="-107950" y="4437063"/>
            <a:ext cx="4572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b="1" i="1" dirty="0">
                <a:solidFill>
                  <a:schemeClr val="accent2">
                    <a:lumMod val="75000"/>
                  </a:schemeClr>
                </a:solidFill>
              </a:rPr>
              <a:t>il fumo è capolista tra le cause di mortalità evitabile</a:t>
            </a:r>
          </a:p>
        </p:txBody>
      </p:sp>
      <p:sp>
        <p:nvSpPr>
          <p:cNvPr id="9" name="Nuvola 8"/>
          <p:cNvSpPr/>
          <p:nvPr/>
        </p:nvSpPr>
        <p:spPr>
          <a:xfrm>
            <a:off x="0" y="5418138"/>
            <a:ext cx="2017713" cy="143986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dirty="0"/>
              <a:t>DANNI AI POLMONI</a:t>
            </a:r>
          </a:p>
        </p:txBody>
      </p:sp>
      <p:sp>
        <p:nvSpPr>
          <p:cNvPr id="10" name="Nuvola 9"/>
          <p:cNvSpPr/>
          <p:nvPr/>
        </p:nvSpPr>
        <p:spPr>
          <a:xfrm>
            <a:off x="3143250" y="5418138"/>
            <a:ext cx="2016125" cy="143986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dirty="0"/>
              <a:t>DANNI ALLA PELLE</a:t>
            </a:r>
          </a:p>
        </p:txBody>
      </p:sp>
      <p:sp>
        <p:nvSpPr>
          <p:cNvPr id="12" name="Nuvola 11"/>
          <p:cNvSpPr/>
          <p:nvPr/>
        </p:nvSpPr>
        <p:spPr>
          <a:xfrm>
            <a:off x="1643063" y="4929188"/>
            <a:ext cx="2016125" cy="1439862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dirty="0"/>
              <a:t>DANNI AL CUORE</a:t>
            </a:r>
          </a:p>
        </p:txBody>
      </p:sp>
      <p:sp>
        <p:nvSpPr>
          <p:cNvPr id="13" name="Nuvola 12"/>
          <p:cNvSpPr/>
          <p:nvPr/>
        </p:nvSpPr>
        <p:spPr>
          <a:xfrm>
            <a:off x="4286250" y="4500563"/>
            <a:ext cx="2447925" cy="1439862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dirty="0"/>
              <a:t>DANNI AL SISTEMA RIPRODUTTIVO</a:t>
            </a:r>
          </a:p>
        </p:txBody>
      </p:sp>
      <p:sp>
        <p:nvSpPr>
          <p:cNvPr id="14" name="Nuvola 13"/>
          <p:cNvSpPr/>
          <p:nvPr/>
        </p:nvSpPr>
        <p:spPr>
          <a:xfrm>
            <a:off x="7286625" y="4500563"/>
            <a:ext cx="1801813" cy="1798637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dirty="0"/>
              <a:t>DENTI, UNGHIE, ALITO CATTIVO …</a:t>
            </a:r>
          </a:p>
        </p:txBody>
      </p:sp>
      <p:sp>
        <p:nvSpPr>
          <p:cNvPr id="11" name="Nuvola 10"/>
          <p:cNvSpPr/>
          <p:nvPr/>
        </p:nvSpPr>
        <p:spPr>
          <a:xfrm>
            <a:off x="5643563" y="5418138"/>
            <a:ext cx="2016125" cy="143986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dirty="0"/>
              <a:t>CADUTA DEI CAPELLI</a:t>
            </a:r>
          </a:p>
        </p:txBody>
      </p:sp>
      <p:pic>
        <p:nvPicPr>
          <p:cNvPr id="52236" name="Picture 2" descr="http://www.bag.admin.ch/themen/drogen/00041/00612/03652/03653/index.html?lang=it&amp;image=NHzLpZeg7t,lnp6I0NTU042l2Z6ln1ah2oZn4Z2qZpnO2Yuq2Z6gpJCGdoF6f2ym162bpYbqjKbXpJ6eiKShm4yf4w--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908175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7" name="Picture 10" descr="http://www.marotochi.it/immagini/comico/il%20fumo%20uccid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613" y="0"/>
            <a:ext cx="1747837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12" descr="http://us.123rf.com/400wm/400/400/arcady31/arcady311001/arcady31100100073/6250906-il-fumo-uccide-segno-con-scheletr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838" y="0"/>
            <a:ext cx="1268412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ttangolo arrotondato 19"/>
          <p:cNvSpPr/>
          <p:nvPr/>
        </p:nvSpPr>
        <p:spPr>
          <a:xfrm>
            <a:off x="4932363" y="908050"/>
            <a:ext cx="3527425" cy="122555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dirty="0"/>
              <a:t>uno studio ha confermato che </a:t>
            </a:r>
            <a:r>
              <a:rPr lang="it-IT" b="1" dirty="0"/>
              <a:t>iniziare a fumare a  circa 15 anni</a:t>
            </a:r>
            <a:r>
              <a:rPr lang="it-IT" dirty="0"/>
              <a:t> fa aumentare di dieci volte il rischio di ammalarsi di tumore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2" grpId="0" animBg="1"/>
      <p:bldP spid="13" grpId="0" animBg="1"/>
      <p:bldP spid="14" grpId="0" animBg="1"/>
      <p:bldP spid="11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3214688" y="1500188"/>
            <a:ext cx="5929312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L'uso di tabacco e di alcol tra gli adolescenti è talvolta il primo passo che porta verso sostanze, tra cui marijuana, cocaina, allucinogeni, inalanti ed eroina. </a:t>
            </a:r>
            <a:endParaRPr lang="it-IT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214688" y="4143375"/>
            <a:ext cx="5929312" cy="2554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32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Spesso la curiosità, la propensione per il rischio e le pressioni sociali impediscono all'adolescente di rifiutare la droga.</a:t>
            </a:r>
            <a:endParaRPr lang="it-IT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8067" name="Picture 3" descr="http://www.alboscuole.it/imgArt.aspx?CA=g0y0gt0408s1p3fy1116d2x1fq2525x3a0wb3235i4m1wc4343-760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2033588"/>
            <a:ext cx="3341687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8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5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egnaposto contenuto 2"/>
          <p:cNvSpPr>
            <a:spLocks noGrp="1"/>
          </p:cNvSpPr>
          <p:nvPr>
            <p:ph sz="quarter" idx="1"/>
          </p:nvPr>
        </p:nvSpPr>
        <p:spPr>
          <a:xfrm>
            <a:off x="4071938" y="3833813"/>
            <a:ext cx="4837112" cy="2452687"/>
          </a:xfrm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it-IT" sz="2000" dirty="0" smtClean="0"/>
              <a:t>	Anche l’assunzione di poche dosi successive, </a:t>
            </a:r>
            <a:r>
              <a:rPr lang="it-IT" sz="2000" b="1" dirty="0" smtClean="0">
                <a:solidFill>
                  <a:schemeClr val="accent2">
                    <a:lumMod val="75000"/>
                  </a:schemeClr>
                </a:solidFill>
              </a:rPr>
              <a:t>genera rapidamente una dipendenza fisica e psichica</a:t>
            </a:r>
            <a:r>
              <a:rPr lang="it-IT" sz="2000" dirty="0" smtClean="0"/>
              <a:t>, richiede un aumento del dosaggio e genera crisi da astinenza. L’uso continuo provoca la scomparsa degli effetti piacevoli, fino ad arrivare all’assunzione per restare "normale" e combattere la crisi d’astinenza.</a:t>
            </a:r>
          </a:p>
        </p:txBody>
      </p:sp>
      <p:pic>
        <p:nvPicPr>
          <p:cNvPr id="54275" name="Picture 2" descr="http://www.lanotizia-plutoclub.it/v1/wp-content/uploads/2012/12/no-drog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88013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3635375" y="333375"/>
            <a:ext cx="5130800" cy="990600"/>
          </a:xfrm>
        </p:spPr>
        <p:txBody>
          <a:bodyPr/>
          <a:lstStyle/>
          <a:p>
            <a:pPr algn="r">
              <a:defRPr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LE DROGHE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Nuvola 5"/>
          <p:cNvSpPr/>
          <p:nvPr/>
        </p:nvSpPr>
        <p:spPr>
          <a:xfrm>
            <a:off x="714375" y="1714500"/>
            <a:ext cx="2714625" cy="17145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/>
              <a:t>DANNO FISICO</a:t>
            </a:r>
          </a:p>
        </p:txBody>
      </p:sp>
      <p:sp>
        <p:nvSpPr>
          <p:cNvPr id="8" name="Nuvola 7"/>
          <p:cNvSpPr/>
          <p:nvPr/>
        </p:nvSpPr>
        <p:spPr>
          <a:xfrm>
            <a:off x="5929313" y="1571625"/>
            <a:ext cx="2714625" cy="200025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/>
              <a:t>DANNO SOCIALE</a:t>
            </a:r>
          </a:p>
        </p:txBody>
      </p:sp>
      <p:sp>
        <p:nvSpPr>
          <p:cNvPr id="7" name="Nuvola 6"/>
          <p:cNvSpPr/>
          <p:nvPr/>
        </p:nvSpPr>
        <p:spPr>
          <a:xfrm>
            <a:off x="3143250" y="1714500"/>
            <a:ext cx="3071813" cy="1785938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/>
              <a:t>DIPENDENZA</a:t>
            </a:r>
          </a:p>
        </p:txBody>
      </p:sp>
      <p:pic>
        <p:nvPicPr>
          <p:cNvPr id="53256" name="Picture 8" descr="http://lorettadalola.files.wordpress.com/2012/07/drog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3949700"/>
            <a:ext cx="2071687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8" name="Picture 10" descr="http://www.iljournal.it/wp-content/uploads/2012/07/droga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75" y="3857625"/>
            <a:ext cx="19288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0" name="Picture 12" descr="http://www.fbesta.it/oblo/lavori/images/droga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75" y="5165725"/>
            <a:ext cx="1890713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build="p"/>
      <p:bldP spid="6" grpId="0" animBg="1"/>
      <p:bldP spid="8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it-IT" smtClean="0"/>
          </a:p>
          <a:p>
            <a:pPr>
              <a:buFont typeface="Wingdings" pitchFamily="2" charset="2"/>
              <a:buNone/>
            </a:pPr>
            <a:endParaRPr lang="it-IT" smtClean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3635375" y="333375"/>
            <a:ext cx="5130800" cy="990600"/>
          </a:xfrm>
        </p:spPr>
        <p:txBody>
          <a:bodyPr/>
          <a:lstStyle/>
          <a:p>
            <a:pPr algn="r">
              <a:defRPr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LE DROGHE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300" name="AutoShape 5" descr="data:image/jpeg;base64,/9j/4AAQSkZJRgABAQAAAQABAAD/2wCEAAkGBxQSEhUUExIVFhUUFxcVGBUVFRQVFRQUFBQWFxQUFxQcHCggGBwlHBQXITEhJSkrLi4uFx8zODMsNygtLisBCgoKDg0OGhAQGiwkHxwsLCwsLCwsLCwsLCwsLCwsLCwsLCwsLCwsLCwsLCwsLCwsLDcsLCwsMjcsLCwsLDcsK//AABEIAKgBLQMBIgACEQEDEQH/xAAcAAABBQEBAQAAAAAAAAAAAAAFAAIDBAYBBwj/xAA9EAABAgQEAwUGBQIGAwEAAAABAAIDBBEhBRIxQQZRYSJxgZGhEzKxwdHwBxRCUuEjYjNTcoKS8RVjshb/xAAZAQADAQEBAAAAAAAAAAAAAAABAgMABAX/xAAjEQACAgICAwACAwAAAAAAAAAAAQIRAyESMQQTQVFxFCIy/9oADAMBAAIRAxEAPwAREcqpKlc+pKhJuqslRNCKKyLkHhlFZIoxAzTyZ0V6Nohsk4ohENlYmwXNlDIjkQnChUYrAiILocq+a66XIWOS+071FGiJheonvSuRkiKI5cYLrhVmUhVKjORWKDUhB7AXcZtDa3manuCISUDshBOIItYxGzQG/MqY4KjjskIFhQoXnqjyFQZejnN/u9KIMaJocGl63OnqVpZUgWFFl4M8GigV7D5upqSpMukaNzBS+qpR5Qk1At13+itQJyoAprzVkvopSdF4xsw+O4cQCW6eNv4Rf8LsEq90dzRRlWt6O3NO4o1Hax9nAfdlzh4fk42XWFEOv7TtX0uqYpLlsjng+OjbhqkhtXNU4LrZwxJA5PDkwBdCWkNZICk6qQTkBhjWJwaQugJ4K1goYAngrhSQCOqlVNSWMOSompLUY+bDmDiH2I+/kkSFo5/D2xGa9oe6eQrSp5rLxobobqO/76gpYZLHyYq2iwxyJyaEwXolKldEWc7NLIusibtEHkHIqPdXQRYMnChcVyIzxQiKUsnQYnHJhcmEpKbZRIRcmOTw1ShiRsZIhhwrotIwLqrBho1IQ9FNjoMQQGsqdhXyWFjxsznO3JJ8ytpj0TJLu6gN81hj0QYUWJSHU9Ah+KQ8kVx/cA4fNGpVlG1VLHGAsDtxbz29Er6Gj2A2TFCUZwyMTpqszHqNNVfw3EzDAcBdQUjulG6o3kGM1tA51+VvgVfiPoxzjWzSdOV1gf8A9G9zqozIcQHnbShU3JMssbROzFC94LdNh8SVpJKKIjaG57rLIzLmse3JYPBoB+k1vTkLhGcKjaVJBFr1TRVoSWjcYHOVaGG5bYHptVGWvWSl3kEOabj7otJJzIe2o8RyK6cc70+zgzY+LtdFzMF1RBOVaojY5SAqMOXQVqNZKkmBy6hQbJE1cTjdajWcXappCVFqMdJSquUSosbZ4ZKTQLjSmvrf+VJMyLIooRQnQ6U21Wdlo9ND38/v6ozITpIAJFKinz++i5Ds/ZSmsKfBuRVv7gLePJOlH1Wpl5gns0BtvflrbRUp7CAauhjI7Utr2D3ft+Cvjy1pkMmH6h8i5F2myz+HvNaEUI2R2GbLui7RxNA6fCEREXnwhbwkkwxRWIHJPaF0pzEhRHIbVO1iawKzDalCPgsRrDodwhkFiN4cy4SMZAnj6eENsNm5q6ndZY2Wmi945K/+JU5WaDa+4wDxNSs5hk4BEFd1mY28s9CeJXUDQN6nyorcGIqXEXaY13IkeYt8FOXRXH/pGcivzCo1CrQ42oTs1DXwUExB3Gy5+zuviWA9X5SJe5QITBGqkM4adErgVWRGoj4kKg/tFB46oxhjYsSmd2Rp2F3n5N9VicOc4uDyO4cuvethg8wSQAC53IbfRGOgS30brDoIa3s5j3ur8UTkJz2bqnQ2PdsfBUpGC5zRmAHqRzVucgNYNMx6k09FRRd2c0pRqmaVkQEVqpA5Z2WmRlGXLpoKmn0VqWn6EAuBFaWB3PMWXWef9DKcFEHVTgVgkq6HJgehs7xBAh6vzEbM7Xrp6oNpdhSb6C4K6sLO8fBvuQx3uNfQfVUhxZMv/UGDoxvzBKR5EVWKTPSCuLz9mPTH+afJn0Ugx+P/AJp/4s+iX2ob0yN4ElioXE0YftPePoQp2cVRN2M9VvYgeqR4LCfU2ReTdz02WclIxJ6IzLxBz8VIrdmolZqlCXH75I3JzYNiK+HrXVYyC4aiivyU0RqUKNZrYsiyIa2DtnAfEVul7BzRcVHMaKhCnbDSh3GivQJgEa+X0VYZZQ18EnijMHzoQ1+ui1joTH+82vp6hVpnAGm7HkdHXHnt6qqzxZB4GujMFqcGohMYPFZfKSObe0PS48lSaE/JPoRprs6wK1CbZV2NVyA1YxYl2I3hwuELl2og1+VrnftaT5CqFBR47xdPe0nY52zkD/bZBnu3G11FORi6I9x1c5zvMk/NJrqpBjSwsSdkaf7Qe9StjGI001Oo2UWF4Q4sHtHBvIakA7FXYeFuhnsuzDuouZ9noQrh0AY8YVymx67qGNorXEsrYPGosfkhj4hIFNwCtxA2SS8B8QkNFaCp2oK0qisngwNM7vBor6lD8Dc1kdhc6jXHI9x0DX2J8DQ+C3DJeBDND7SK69tACCRQgX1CrGKJObJ8LkpcfpBcAKZu3Xw0B8FrZQufDDHZmtaagWYDbl36d5QGUmIn6GMhN6AZj46oxKQqkO9oTzDqH5JqXwDt7C0K2h++8pszFv2vW/8ACgc7T6rkPM53RZISTCUswFuY89HG3gESw9gLrixBHIUKFuiUFrnkrmbKztfqaTXkFddHO0ynFxr8u97HVOQkd42Pkqk5xt2aw2tHUkuPlYfFYvi3EnNjOqdqV50Fj5UWWw+ZfFaA087nQLlnkknR2Y8Eas2GN8VxHsdmiE1tStG3/tFkNbOveLWHM6fyqLZJjR23Z9wKZW+ValV5+ftQem3gpt/kqkukFZeZa08zzOv8IpCnxzWCEyeavy02eaXkNwaNm2bsk2cNVmYE7U0r4q4ybGlUdMUPfm08TR5lAvzanZM2W0Y82guoQr0GZ67/AB1QouT4cSpT0Qs0UKYpS9lcgR0BhRbK7KRUCnZqpKZ2RODMn7++qykCYpujUtGqAgYPQJrRE5eerus7CKex5rYrDUa1kyOarTuGQ4t/dd+5tL/6huhUOYI18lOyZPNa2toDin2D5rD3wj2hbZw0P0KdLhFmYjajhUb2qPEKIyzXGsPTdvLuV4ZU9M5smBrcTsuFNitpeKf/AFu+BXIDE/HW0lovVhHmrPoguz58jC6dKvo9p2qPipJ2Hle4ciVUU+yidM0z5lw0N+asSeLOFiarOQJ1wFDcddfNWva1u0/UeC5pY3E74Zoz0ats0x9MwqmwMBhOrUG+9SKDuWfk5g1RoT7mtsRVJyZRxTCUvwjL/qzHvd8gtRIYfDcNzloK1v2RS43tTzWA/wDPP0JRrg/Hf64hk/4oIH+toJb5io7yFSE/7USyY3xs0c/CEO7dPgq0OeG9j0sjGIww9mYChG3RYqK92YgDRX4fTmWXVM0spMucaCh69EehQyMpFwLkc+azHDzCYgHRaebxBsAXoXaU5WTqktiNuTC4w4e8w66g6hRxJ1rKh5DW0I7RAFx1QX/zpI96x5W/lZjimdb7OrQMwOo1KzyUtGWNt7KOOuhRY1XEmhpTQO6nwANOqEzE+A0NAADTQNAoBSosNtEMmZgl1VBEfUm+pquOU7dndHFSouPmyVSjRKppfZRFym3ZVRSETdP9ua5RqdTyCrRYwAtc7J8uzKOp1K1aNaCkKJQUCsNjU3Qpj7qURELBQUZHVhk1zQj2qXtjstyA4Gce5OlyoRurEEeq62jgTtltjlelogQ9WIKky8QlCjIrJxUAa66IwI9AAsGjSwo+2ytwX8++nRC5R4pXdE5YXRsxda+1V2K4afdCmhlLpRG1GqRsookLZmmp8VcgRnDtNIcECm35TQ6KWVnMt2nvCBqNZAmg+lbH4pvE0Skq48yB6oRDnK0IVmYmGxYZhuNAaX5EaHqqQytafRLLhT2jyXiKBR+YaFBHhb/iPCHBpBHcRoe5YOKyhIVouzkaohCkhvUbkgmAEJaLU0rRw069e9Tuind3mhYdoRqFrcLk4U1CqOy8WNOfcpyxl4ZmtMBPJK7CjOY5r2mjmEOaeTmmrT5hH4XCr6/4jadAa+SvjhNhp/Ud1sPNIoOyjyxNpg2ICPDa8aOAqOVdR3g1HgqkTBnCI6jSb1rS1NlLwzKNgt9m2tNbmpqd+l/itFBbE2Fl0ROR18KOGYNEYyI8ihIytIIrXp6rKY+H3DrUvTcncr1yWly+E0HsipJ86BAeJeHGxGdhhJr72p/gIyhyQYZOLPJoc84fq+qrTc4SKaoxP8GRQTlzBB5jh6ZZ18FzPHNaOyOWDBT0xxorr8LjbgDwVKdwyINakHlsp+t2UeWPwpRJ1t1TjTbjpolMSboeoNDofkeqioqKCRN5JSJJWMBqEThxAdEFc1SQ3nZCUbNDI4hxpTwUHhzbhyKnZOnl6qTxsssiCVV3Mh357ou/mzsCl4Mb2Iu4hhIb2mctOXUIbDWxIQHEpDIaj3T6Fd84nlQnsosCmaomBShc7OuJOCrLIlwqLSrEM3SFDQSEbbZHpd6yki8hHZWKaLGQfguUc80atcGnqCK967IxriyJxw1wo7fayDKoyMxMhxLXihprWxVB8OmhUfFmGPgn2kIPI0oO0AD0QeTxQ1o4Frhs4EH1S7HpfA5+Zc3cq7KYuQboR7etEwOWA4m1l47Yrcr6EEaW+Ox6rNz/AOHsSNG/oRYQa6/9UuaRyFmmvomwJgtFjqaeGq0uGTWahJsdRyp9+qeM2tkZ41Lsy7PwomXNq2PL1/aTFHrkKC41+H8/KtLnwM7Bcvgu9oGjqLOA60ovdcIfDjABzWl7b1IF6Cgd30sir5BlBQOFAAMhIsNBYrri+StHNKEE66Pk5qK8PT3sYw/a6x7+a9R4/wDw09tmmJRpES5dCo1rYu5LKe6/woehXjj2Fri1wLXNNCHAhzXA3BBuCOSJFqj1uFcAqzDYgvC037SC0nUWPgj8MIALshAJNRt8ERw2cdnynayWBhpDqkaKpM9iKHDQ/JBPZjWumHAChtyOgKTZx+6pfmagKOJNBWTJ0EnTQOqpTRYRdoPgCgWL8RwZcAxIlK6AAknuAWbx3iiOJZ8dkN0JgoGmIB7R5cQ0EM/S29au5WG6V5BlA0k+yXaKvytHWywPEfEcs0lsKH7Q7mpAHnqqmG4i5wBiuL3kAlzrk5hXwHQLmPSjIkNxoA4AkEa1Gyi8tnVHBStmYxjHHxBlEOGxnQZneLj8gEMANK0NO5TSjczwDcC/etTDhscKUFCBbkklIpGFmPITYYuQrs5L5HubsNO5Vn2IPgsnYGjpapGhdyqWG1K2OkdY1TsYmtCeCpNloqkakqKPCzAg7qQJL0DxjMPh0JB2XQURxaXvm80Oy0XPNUzsxytDWlWYTlXIUkIqTLIJyz1oZJZeA+60GHxrIDGkkWI3AlWH+Vl5WYvqjLXxCKMDR/cTbyW0PsuTTGAUoFhuK5WE5zHECrT5jkta7CC4dqM4k/toAPOqCY1gUNzWMfEc0gk56A5ybU6UoPNaKbC5xVWYmJFDTRpqOuvd1ViBGBCLx+FpbK4mPFc4A0A9m35FXJzA4MfK+E8QXkDMMtWONB2qD3T3aovE0rGXkQboDMiIvhsxQ02QNmZjix4o5pofqOY6onKupRJQ0kbDDZh1WhpvUUPLqtrI4nU5IlGu/d+k/RedykQtbnZtY9EZwzFQ6zj581aGuiOSKkb94vQGtrf9rBfiHwJCngYzC2FMNHvmzIoGjIlL9zhcdRZH5KdyvDak1BtXQ0qPT5KKemC4HrbpdVU7Ob1PZ4nw3OGXiRIEQZXtcWlp1DgaEI5M4q1vvPA8VsOMuDGYlAbGh0ZNNb2YgsImUf4cSmotZ2o6iy+f8QgxYcRzIoc17DRzXag/e+6Yg1R6TD4gh1tFp4ovh+K56DOHA9dCvFCppacfDNWPI8VqAfQkPF22aHeOytsob1r8PJeMYRxebNjD/cPmt7hOM2BDszSinQGjXOaCgXGUg6NKRGtu4UeBzyGpHlVFpaaa8VBUpcmexU2meKwJmwB1Fq827K1PYhlhOvtTvstpjHBsKK4uhuMJxuQBmYTuctRTwKCRuAnH3o4IGwYa15XK5Xid2d0fIXGjByVW0KNSUUoeIVFdlAp5C2LSKGIxaxXeHwUUSFUFXpyVzOPPWvVRwG1Hojy1oHHbsggXCsQ2JrYeV3Q/FWWNQlIaKGtanhqcFcg4fFcKiE8jnlKm7fQ/JLsKri6UqL0jxTjoYcCDugM3LljqeS0AKU3JiIzrtzSyjaHhPizNUXWBciAix1CTSuZo7k7JGvoimHx+t0KhipVmmW4KmVrRooMTqi0tNnmVlZacBHVEZacoVjJmtlJknuU2MMDoRaBVxHZtXtUtZAGYqEWk8Za7bRD6EDwsDiR2VDXwIwHuOpQ22cDQj1VWLgz2jMHEULRTWrnirQKVry8FtIU2DqqrMLlIsQQfaxIEV92FkVzWRDWtC2tA/wAqroT5EJLg20YPE5OMTQtJc0V0OYDu1ohrJ1zffaR4W81683h2NDih35lr3hpa32zQbE3AOviqc1wrHvmgQ3jMXdgtFDfQEH9x81pY7Nj8hLRg8Px8M0II5ItBxlpuKCvX4K1PcFwqtLoERmUAXY8tIAI1aTXXUjYIPPSkKVo2GGuc4AZtcoFef6juVNwa+nUskGrNhg2Jsb23uNaWAHPU1+9Vbi4w0mzSBrqFiJWKTdXIUUorSpEXK2b/AAHFoYYWuc0EGra1pe+tFkuNeDxPgubCyRWk+zitAcwtvRj3NvSvlrzC7LRUVgRDSxc3/S4tPmCi8jAoRpquz53npR8F7ocRpa9ho5p1BH3qoF7nxTwuJ9obEif1W+5HcKuA/wAuIQKvZ5kbakLxjFsOfLxXQolMzDQ5XBzTyLXCxBVoyUlZxyi4uimiWD4y+A6xq3dv0Q1JMKeuYBjoeA9h7xyWwlpoPFQV8/4ZiL4Dw5p7xsQvTeH8bERoe094W6A0bclRvUEGYDhUJZkbFSMRxPw+5sR0SE3MxxqWtFSxx1tyWeh9k0077L1V5VSYhhwuozxpnTDM4nn8vLue6oaT4fNWIeAvLi7stB2Jr8Fo4sMtPRJrkqwpdjS8iT6Aw4cqLxB/x/lWZXAGNoXOL6baA96JBye1yZY4r4I8s39JIMNrfda0dwAVgPVUOT2uT0SAC7RJdCoSEFalyqzQrUBFGBvEMhb2jR3inr8PJAaLfsgh7S0ixWMxOTMKI5lNLjq06FQzRrZ1ePK9FMOXfbKN6aoVZ1JtDxFoahWIU5RUC6myaYneEeIOTDcPEOqvS2IUWVDuSc2O4IcQ+w27cbI3QPHMULyDU1FwQbgjQg7FBjMuVeJFJRUTOS+HrnDX4oQHQGsxBzhFhmjYrWOdnbT3nZbh2x56rZYDxlLxx/TjZ27EsitcO8ObUt/uFab8149wtw620SMAXahpuG9SNz8FvoDwBQUFNFVZaOZ4E9msnMdyA5m5QDclxIps4HLQg23Xj+NTn5iZe7XMSa9FqsUn4zWFrXtNf0uLxTnRwuPIhZuQkWQwaVJcS41NdbkDpdGcuSNjg4N2OgMV6E1NaE7OpFkEICvwXoPBi9VegRErHTCIjFA+KOFoM62pGSKBRsQC9tnD9QRhkQKxCb1S7W0FpNUzwDG8FiykT2cVtDqHC7Xjm0ocV75xHgsOahGG/va7djtiF4limGugxHQ3CjmGh5HkR0K6ceTl+zkyY+PXQPV7CMSdAeHDTccwqRCSoSPXcGxQPaHNNQUfbFqKrxzhvFzBflcew7XoV6fh85UAVqDogYJGKmlyjc5Qlyxh0ZgKHRYWW4RARapkQIGKTH1T1HGhUuFxr1gk4KcCognArABBXQVxJUJEgCsyzkkkUALyqmxXAmTTRU5Xt914FbftI3C4ki0npjRk07Rm4/AU1U09m4cw+noQqUXg6aH6Gnue36pJJf48R35UyhH4emGXdAfTmBm/+aoa+HTUUpsbEeCSShkgovR0Y8jl2QuYm06pJJCrF92V/B4QdEqdG3HekkgwJbNhKP3r4KaPiOXQ35rqSVDsHPnqlcbNXSSRsBZZMBSB6SSICRkRX5eKkkgYIQYivQYgK4kkHJnw6i11g/xIwTPD9uxvah2dQXcw/TXuquJLRdSRpK00zzGI2qgKSS7TgOFbLg/Ga/0nm4909OSSSxjcQI1QnOKSSBiKq62IkkgEc5tVVjQdwkksYja+lipgUklgH//Z"/>
          <p:cNvSpPr>
            <a:spLocks noChangeAspect="1" noChangeArrowheads="1"/>
          </p:cNvSpPr>
          <p:nvPr/>
        </p:nvSpPr>
        <p:spPr bwMode="auto">
          <a:xfrm>
            <a:off x="155575" y="-1912938"/>
            <a:ext cx="7153275" cy="399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5301" name="AutoShape 7" descr="data:image/jpeg;base64,/9j/4AAQSkZJRgABAQAAAQABAAD/2wCEAAkGBxQSEhUUExIVFhUUFxcVGBUVFRQVFRQUFBQWFxQUFxQcHCggGBwlHBQXITEhJSkrLi4uFx8zODMsNygtLisBCgoKDg0OGhAQGiwkHxwsLCwsLCwsLCwsLCwsLCwsLCwsLCwsLCwsLCwsLCwsLCwsLDcsLCwsMjcsLCwsLDcsK//AABEIAKgBLQMBIgACEQEDEQH/xAAcAAABBQEBAQAAAAAAAAAAAAAFAAIDBAYBBwj/xAA9EAABAgQEAwUGBQIGAwEAAAABAAIDBBEhBRIxQQZRYSJxgZGhEzKxwdHwBxRCUuEjYjNTcoKS8RVjshb/xAAZAQADAQEBAAAAAAAAAAAAAAABAgMABAX/xAAjEQACAgICAwACAwAAAAAAAAAAAQIRAyESMQQTQVFxFCIy/9oADAMBAAIRAxEAPwAREcqpKlc+pKhJuqslRNCKKyLkHhlFZIoxAzTyZ0V6Nohsk4ohENlYmwXNlDIjkQnChUYrAiILocq+a66XIWOS+071FGiJheonvSuRkiKI5cYLrhVmUhVKjORWKDUhB7AXcZtDa3manuCISUDshBOIItYxGzQG/MqY4KjjskIFhQoXnqjyFQZejnN/u9KIMaJocGl63OnqVpZUgWFFl4M8GigV7D5upqSpMukaNzBS+qpR5Qk1At13+itQJyoAprzVkvopSdF4xsw+O4cQCW6eNv4Rf8LsEq90dzRRlWt6O3NO4o1Hax9nAfdlzh4fk42XWFEOv7TtX0uqYpLlsjng+OjbhqkhtXNU4LrZwxJA5PDkwBdCWkNZICk6qQTkBhjWJwaQugJ4K1goYAngrhSQCOqlVNSWMOSompLUY+bDmDiH2I+/kkSFo5/D2xGa9oe6eQrSp5rLxobobqO/76gpYZLHyYq2iwxyJyaEwXolKldEWc7NLIusibtEHkHIqPdXQRYMnChcVyIzxQiKUsnQYnHJhcmEpKbZRIRcmOTw1ShiRsZIhhwrotIwLqrBho1IQ9FNjoMQQGsqdhXyWFjxsznO3JJ8ytpj0TJLu6gN81hj0QYUWJSHU9Ah+KQ8kVx/cA4fNGpVlG1VLHGAsDtxbz29Er6Gj2A2TFCUZwyMTpqszHqNNVfw3EzDAcBdQUjulG6o3kGM1tA51+VvgVfiPoxzjWzSdOV1gf8A9G9zqozIcQHnbShU3JMssbROzFC94LdNh8SVpJKKIjaG57rLIzLmse3JYPBoB+k1vTkLhGcKjaVJBFr1TRVoSWjcYHOVaGG5bYHptVGWvWSl3kEOabj7otJJzIe2o8RyK6cc70+zgzY+LtdFzMF1RBOVaojY5SAqMOXQVqNZKkmBy6hQbJE1cTjdajWcXappCVFqMdJSquUSosbZ4ZKTQLjSmvrf+VJMyLIooRQnQ6U21Wdlo9ND38/v6ozITpIAJFKinz++i5Ds/ZSmsKfBuRVv7gLePJOlH1Wpl5gns0BtvflrbRUp7CAauhjI7Utr2D3ft+Cvjy1pkMmH6h8i5F2myz+HvNaEUI2R2GbLui7RxNA6fCEREXnwhbwkkwxRWIHJPaF0pzEhRHIbVO1iawKzDalCPgsRrDodwhkFiN4cy4SMZAnj6eENsNm5q6ndZY2Wmi945K/+JU5WaDa+4wDxNSs5hk4BEFd1mY28s9CeJXUDQN6nyorcGIqXEXaY13IkeYt8FOXRXH/pGcivzCo1CrQ42oTs1DXwUExB3Gy5+zuviWA9X5SJe5QITBGqkM4adErgVWRGoj4kKg/tFB46oxhjYsSmd2Rp2F3n5N9VicOc4uDyO4cuvethg8wSQAC53IbfRGOgS30brDoIa3s5j3ur8UTkJz2bqnQ2PdsfBUpGC5zRmAHqRzVucgNYNMx6k09FRRd2c0pRqmaVkQEVqpA5Z2WmRlGXLpoKmn0VqWn6EAuBFaWB3PMWXWef9DKcFEHVTgVgkq6HJgehs7xBAh6vzEbM7Xrp6oNpdhSb6C4K6sLO8fBvuQx3uNfQfVUhxZMv/UGDoxvzBKR5EVWKTPSCuLz9mPTH+afJn0Ugx+P/AJp/4s+iX2ob0yN4ElioXE0YftPePoQp2cVRN2M9VvYgeqR4LCfU2ReTdz02WclIxJ6IzLxBz8VIrdmolZqlCXH75I3JzYNiK+HrXVYyC4aiivyU0RqUKNZrYsiyIa2DtnAfEVul7BzRcVHMaKhCnbDSh3GivQJgEa+X0VYZZQ18EnijMHzoQ1+ui1joTH+82vp6hVpnAGm7HkdHXHnt6qqzxZB4GujMFqcGohMYPFZfKSObe0PS48lSaE/JPoRprs6wK1CbZV2NVyA1YxYl2I3hwuELl2og1+VrnftaT5CqFBR47xdPe0nY52zkD/bZBnu3G11FORi6I9x1c5zvMk/NJrqpBjSwsSdkaf7Qe9StjGI001Oo2UWF4Q4sHtHBvIakA7FXYeFuhnsuzDuouZ9noQrh0AY8YVymx67qGNorXEsrYPGosfkhj4hIFNwCtxA2SS8B8QkNFaCp2oK0qisngwNM7vBor6lD8Dc1kdhc6jXHI9x0DX2J8DQ+C3DJeBDND7SK69tACCRQgX1CrGKJObJ8LkpcfpBcAKZu3Xw0B8FrZQufDDHZmtaagWYDbl36d5QGUmIn6GMhN6AZj46oxKQqkO9oTzDqH5JqXwDt7C0K2h++8pszFv2vW/8ACgc7T6rkPM53RZISTCUswFuY89HG3gESw9gLrixBHIUKFuiUFrnkrmbKztfqaTXkFddHO0ynFxr8u97HVOQkd42Pkqk5xt2aw2tHUkuPlYfFYvi3EnNjOqdqV50Fj5UWWw+ZfFaA087nQLlnkknR2Y8Eas2GN8VxHsdmiE1tStG3/tFkNbOveLWHM6fyqLZJjR23Z9wKZW+ValV5+ftQem3gpt/kqkukFZeZa08zzOv8IpCnxzWCEyeavy02eaXkNwaNm2bsk2cNVmYE7U0r4q4ybGlUdMUPfm08TR5lAvzanZM2W0Y82guoQr0GZ67/AB1QouT4cSpT0Qs0UKYpS9lcgR0BhRbK7KRUCnZqpKZ2RODMn7++qykCYpujUtGqAgYPQJrRE5eerus7CKex5rYrDUa1kyOarTuGQ4t/dd+5tL/6huhUOYI18lOyZPNa2toDin2D5rD3wj2hbZw0P0KdLhFmYjajhUb2qPEKIyzXGsPTdvLuV4ZU9M5smBrcTsuFNitpeKf/AFu+BXIDE/HW0lovVhHmrPoguz58jC6dKvo9p2qPipJ2Hle4ciVUU+yidM0z5lw0N+asSeLOFiarOQJ1wFDcddfNWva1u0/UeC5pY3E74Zoz0ats0x9MwqmwMBhOrUG+9SKDuWfk5g1RoT7mtsRVJyZRxTCUvwjL/qzHvd8gtRIYfDcNzloK1v2RS43tTzWA/wDPP0JRrg/Hf64hk/4oIH+toJb5io7yFSE/7USyY3xs0c/CEO7dPgq0OeG9j0sjGIww9mYChG3RYqK92YgDRX4fTmWXVM0spMucaCh69EehQyMpFwLkc+azHDzCYgHRaebxBsAXoXaU5WTqktiNuTC4w4e8w66g6hRxJ1rKh5DW0I7RAFx1QX/zpI96x5W/lZjimdb7OrQMwOo1KzyUtGWNt7KOOuhRY1XEmhpTQO6nwANOqEzE+A0NAADTQNAoBSosNtEMmZgl1VBEfUm+pquOU7dndHFSouPmyVSjRKppfZRFym3ZVRSETdP9ua5RqdTyCrRYwAtc7J8uzKOp1K1aNaCkKJQUCsNjU3Qpj7qURELBQUZHVhk1zQj2qXtjstyA4Gce5OlyoRurEEeq62jgTtltjlelogQ9WIKky8QlCjIrJxUAa66IwI9AAsGjSwo+2ytwX8++nRC5R4pXdE5YXRsxda+1V2K4afdCmhlLpRG1GqRsookLZmmp8VcgRnDtNIcECm35TQ6KWVnMt2nvCBqNZAmg+lbH4pvE0Skq48yB6oRDnK0IVmYmGxYZhuNAaX5EaHqqQytafRLLhT2jyXiKBR+YaFBHhb/iPCHBpBHcRoe5YOKyhIVouzkaohCkhvUbkgmAEJaLU0rRw069e9Tuind3mhYdoRqFrcLk4U1CqOy8WNOfcpyxl4ZmtMBPJK7CjOY5r2mjmEOaeTmmrT5hH4XCr6/4jadAa+SvjhNhp/Ud1sPNIoOyjyxNpg2ICPDa8aOAqOVdR3g1HgqkTBnCI6jSb1rS1NlLwzKNgt9m2tNbmpqd+l/itFBbE2Fl0ROR18KOGYNEYyI8ihIytIIrXp6rKY+H3DrUvTcncr1yWly+E0HsipJ86BAeJeHGxGdhhJr72p/gIyhyQYZOLPJoc84fq+qrTc4SKaoxP8GRQTlzBB5jh6ZZ18FzPHNaOyOWDBT0xxorr8LjbgDwVKdwyINakHlsp+t2UeWPwpRJ1t1TjTbjpolMSboeoNDofkeqioqKCRN5JSJJWMBqEThxAdEFc1SQ3nZCUbNDI4hxpTwUHhzbhyKnZOnl6qTxsssiCVV3Mh357ou/mzsCl4Mb2Iu4hhIb2mctOXUIbDWxIQHEpDIaj3T6Fd84nlQnsosCmaomBShc7OuJOCrLIlwqLSrEM3SFDQSEbbZHpd6yki8hHZWKaLGQfguUc80atcGnqCK967IxriyJxw1wo7fayDKoyMxMhxLXihprWxVB8OmhUfFmGPgn2kIPI0oO0AD0QeTxQ1o4Frhs4EH1S7HpfA5+Zc3cq7KYuQboR7etEwOWA4m1l47Yrcr6EEaW+Ox6rNz/AOHsSNG/oRYQa6/9UuaRyFmmvomwJgtFjqaeGq0uGTWahJsdRyp9+qeM2tkZ41Lsy7PwomXNq2PL1/aTFHrkKC41+H8/KtLnwM7Bcvgu9oGjqLOA60ovdcIfDjABzWl7b1IF6Cgd30sir5BlBQOFAAMhIsNBYrri+StHNKEE66Pk5qK8PT3sYw/a6x7+a9R4/wDw09tmmJRpES5dCo1rYu5LKe6/woehXjj2Fri1wLXNNCHAhzXA3BBuCOSJFqj1uFcAqzDYgvC037SC0nUWPgj8MIALshAJNRt8ERw2cdnynayWBhpDqkaKpM9iKHDQ/JBPZjWumHAChtyOgKTZx+6pfmagKOJNBWTJ0EnTQOqpTRYRdoPgCgWL8RwZcAxIlK6AAknuAWbx3iiOJZ8dkN0JgoGmIB7R5cQ0EM/S29au5WG6V5BlA0k+yXaKvytHWywPEfEcs0lsKH7Q7mpAHnqqmG4i5wBiuL3kAlzrk5hXwHQLmPSjIkNxoA4AkEa1Gyi8tnVHBStmYxjHHxBlEOGxnQZneLj8gEMANK0NO5TSjczwDcC/etTDhscKUFCBbkklIpGFmPITYYuQrs5L5HubsNO5Vn2IPgsnYGjpapGhdyqWG1K2OkdY1TsYmtCeCpNloqkakqKPCzAg7qQJL0DxjMPh0JB2XQURxaXvm80Oy0XPNUzsxytDWlWYTlXIUkIqTLIJyz1oZJZeA+60GHxrIDGkkWI3AlWH+Vl5WYvqjLXxCKMDR/cTbyW0PsuTTGAUoFhuK5WE5zHECrT5jkta7CC4dqM4k/toAPOqCY1gUNzWMfEc0gk56A5ybU6UoPNaKbC5xVWYmJFDTRpqOuvd1ViBGBCLx+FpbK4mPFc4A0A9m35FXJzA4MfK+E8QXkDMMtWONB2qD3T3aovE0rGXkQboDMiIvhsxQ02QNmZjix4o5pofqOY6onKupRJQ0kbDDZh1WhpvUUPLqtrI4nU5IlGu/d+k/RedykQtbnZtY9EZwzFQ6zj581aGuiOSKkb94vQGtrf9rBfiHwJCngYzC2FMNHvmzIoGjIlL9zhcdRZH5KdyvDak1BtXQ0qPT5KKemC4HrbpdVU7Ob1PZ4nw3OGXiRIEQZXtcWlp1DgaEI5M4q1vvPA8VsOMuDGYlAbGh0ZNNb2YgsImUf4cSmotZ2o6iy+f8QgxYcRzIoc17DRzXag/e+6Yg1R6TD4gh1tFp4ovh+K56DOHA9dCvFCppacfDNWPI8VqAfQkPF22aHeOytsob1r8PJeMYRxebNjD/cPmt7hOM2BDszSinQGjXOaCgXGUg6NKRGtu4UeBzyGpHlVFpaaa8VBUpcmexU2meKwJmwB1Fq827K1PYhlhOvtTvstpjHBsKK4uhuMJxuQBmYTuctRTwKCRuAnH3o4IGwYa15XK5Xid2d0fIXGjByVW0KNSUUoeIVFdlAp5C2LSKGIxaxXeHwUUSFUFXpyVzOPPWvVRwG1Hojy1oHHbsggXCsQ2JrYeV3Q/FWWNQlIaKGtanhqcFcg4fFcKiE8jnlKm7fQ/JLsKri6UqL0jxTjoYcCDugM3LljqeS0AKU3JiIzrtzSyjaHhPizNUXWBciAix1CTSuZo7k7JGvoimHx+t0KhipVmmW4KmVrRooMTqi0tNnmVlZacBHVEZacoVjJmtlJknuU2MMDoRaBVxHZtXtUtZAGYqEWk8Za7bRD6EDwsDiR2VDXwIwHuOpQ22cDQj1VWLgz2jMHEULRTWrnirQKVry8FtIU2DqqrMLlIsQQfaxIEV92FkVzWRDWtC2tA/wAqroT5EJLg20YPE5OMTQtJc0V0OYDu1ohrJ1zffaR4W81683h2NDih35lr3hpa32zQbE3AOviqc1wrHvmgQ3jMXdgtFDfQEH9x81pY7Nj8hLRg8Px8M0II5ItBxlpuKCvX4K1PcFwqtLoERmUAXY8tIAI1aTXXUjYIPPSkKVo2GGuc4AZtcoFef6juVNwa+nUskGrNhg2Jsb23uNaWAHPU1+9Vbi4w0mzSBrqFiJWKTdXIUUorSpEXK2b/AAHFoYYWuc0EGra1pe+tFkuNeDxPgubCyRWk+zitAcwtvRj3NvSvlrzC7LRUVgRDSxc3/S4tPmCi8jAoRpquz53npR8F7ocRpa9ho5p1BH3qoF7nxTwuJ9obEif1W+5HcKuA/wAuIQKvZ5kbakLxjFsOfLxXQolMzDQ5XBzTyLXCxBVoyUlZxyi4uimiWD4y+A6xq3dv0Q1JMKeuYBjoeA9h7xyWwlpoPFQV8/4ZiL4Dw5p7xsQvTeH8bERoe094W6A0bclRvUEGYDhUJZkbFSMRxPw+5sR0SE3MxxqWtFSxx1tyWeh9k0077L1V5VSYhhwuozxpnTDM4nn8vLue6oaT4fNWIeAvLi7stB2Jr8Fo4sMtPRJrkqwpdjS8iT6Aw4cqLxB/x/lWZXAGNoXOL6baA96JBye1yZY4r4I8s39JIMNrfda0dwAVgPVUOT2uT0SAC7RJdCoSEFalyqzQrUBFGBvEMhb2jR3inr8PJAaLfsgh7S0ixWMxOTMKI5lNLjq06FQzRrZ1ePK9FMOXfbKN6aoVZ1JtDxFoahWIU5RUC6myaYneEeIOTDcPEOqvS2IUWVDuSc2O4IcQ+w27cbI3QPHMULyDU1FwQbgjQg7FBjMuVeJFJRUTOS+HrnDX4oQHQGsxBzhFhmjYrWOdnbT3nZbh2x56rZYDxlLxx/TjZ27EsitcO8ObUt/uFab8149wtw620SMAXahpuG9SNz8FvoDwBQUFNFVZaOZ4E9msnMdyA5m5QDclxIps4HLQg23Xj+NTn5iZe7XMSa9FqsUn4zWFrXtNf0uLxTnRwuPIhZuQkWQwaVJcS41NdbkDpdGcuSNjg4N2OgMV6E1NaE7OpFkEICvwXoPBi9VegRErHTCIjFA+KOFoM62pGSKBRsQC9tnD9QRhkQKxCb1S7W0FpNUzwDG8FiykT2cVtDqHC7Xjm0ocV75xHgsOahGG/va7djtiF4limGugxHQ3CjmGh5HkR0K6ceTl+zkyY+PXQPV7CMSdAeHDTccwqRCSoSPXcGxQPaHNNQUfbFqKrxzhvFzBflcew7XoV6fh85UAVqDogYJGKmlyjc5Qlyxh0ZgKHRYWW4RARapkQIGKTH1T1HGhUuFxr1gk4KcCognArABBXQVxJUJEgCsyzkkkUALyqmxXAmTTRU5Xt914FbftI3C4ki0npjRk07Rm4/AU1U09m4cw+noQqUXg6aH6Gnue36pJJf48R35UyhH4emGXdAfTmBm/+aoa+HTUUpsbEeCSShkgovR0Y8jl2QuYm06pJJCrF92V/B4QdEqdG3HekkgwJbNhKP3r4KaPiOXQ35rqSVDsHPnqlcbNXSSRsBZZMBSB6SSICRkRX5eKkkgYIQYivQYgK4kkHJnw6i11g/xIwTPD9uxvah2dQXcw/TXuquJLRdSRpK00zzGI2qgKSS7TgOFbLg/Ga/0nm4909OSSSxjcQI1QnOKSSBiKq62IkkgEc5tVVjQdwkksYja+lipgUklgH//Z"/>
          <p:cNvSpPr>
            <a:spLocks noChangeAspect="1" noChangeArrowheads="1"/>
          </p:cNvSpPr>
          <p:nvPr/>
        </p:nvSpPr>
        <p:spPr bwMode="auto">
          <a:xfrm>
            <a:off x="155575" y="-1912938"/>
            <a:ext cx="7153275" cy="399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55302" name="Picture 9" descr="http://2.citynews-veronasera.stgy.it/%7Emedia/originale/32885813705756/spaccio-droga-tre-arresti-caprino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1456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3" name="Picture 11" descr="http://www.drugfreedu.org/com/filedownloadlink/allegatoR.php?key=1577&amp;x=420&amp;y=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5" y="4143375"/>
            <a:ext cx="3795713" cy="265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arrotondato 7"/>
          <p:cNvSpPr/>
          <p:nvPr/>
        </p:nvSpPr>
        <p:spPr>
          <a:xfrm>
            <a:off x="214313" y="1571625"/>
            <a:ext cx="2428875" cy="1214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Decadimento dello stato generale di salute 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2786063" y="1571625"/>
            <a:ext cx="2428875" cy="1214438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Abbassamento delle difese immunitarie 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5429250" y="1714500"/>
            <a:ext cx="3429000" cy="57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Carie e perdita dei denti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214313" y="2857500"/>
            <a:ext cx="2428875" cy="1214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In gravidanza aumenta il rischio di aborto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2786063" y="2857500"/>
            <a:ext cx="2428875" cy="5715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Ansia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2786063" y="3500438"/>
            <a:ext cx="2428875" cy="5715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Depressione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214313" y="4214813"/>
            <a:ext cx="2428875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Perdita di interessi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2714625" y="4214813"/>
            <a:ext cx="2500313" cy="250031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L'uso prolungato di sostanze causa una riduzione dei neuroni e delle loro connessioni</a:t>
            </a:r>
          </a:p>
          <a:p>
            <a:pPr algn="ctr">
              <a:defRPr/>
            </a:pPr>
            <a:r>
              <a:rPr lang="it-IT" sz="2000" b="1" dirty="0"/>
              <a:t>PRECOCE INVECCHIAMENTO DEL CERVELLO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214313" y="5214938"/>
            <a:ext cx="2428875" cy="1571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L’overdose, ovvero dose massiccia di sostanza stupefacente, porta alla morte</a:t>
            </a:r>
          </a:p>
        </p:txBody>
      </p:sp>
      <p:sp>
        <p:nvSpPr>
          <p:cNvPr id="18" name="Rettangolo arrotondato 17"/>
          <p:cNvSpPr/>
          <p:nvPr/>
        </p:nvSpPr>
        <p:spPr>
          <a:xfrm>
            <a:off x="5357813" y="2357438"/>
            <a:ext cx="3643312" cy="1714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CRISI </a:t>
            </a:r>
            <a:r>
              <a:rPr lang="it-IT" sz="2000" b="1" dirty="0">
                <a:sym typeface="Wingdings" pitchFamily="2" charset="2"/>
              </a:rPr>
              <a:t> </a:t>
            </a:r>
            <a:r>
              <a:rPr lang="it-IT" sz="2000" b="1" dirty="0"/>
              <a:t>sbadigli, sudorazione, insonnia, vampate di calore alternate a sensazioni di freddo, crampi, tachicardia, respirazione rapida</a:t>
            </a:r>
          </a:p>
        </p:txBody>
      </p:sp>
      <p:pic>
        <p:nvPicPr>
          <p:cNvPr id="55314" name="Picture 13" descr="La cannabis “sostanza di uscita”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0"/>
            <a:ext cx="14287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egnaposto contenuto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766175" cy="2185988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it-IT" sz="2400" dirty="0" smtClean="0"/>
              <a:t>	Se tutti coloro che bevono si limitassero a un bicchiere al giorno, probabilmente non sarebbero necessari così tanti cardiologi, specialisti delle malattie epatiche, psicologi e consulenti contro le dipendenze. Ma 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</a:rPr>
              <a:t>non tutti coloro che amano gli alcolici si fermano al primo bicchiere</a:t>
            </a:r>
            <a:r>
              <a:rPr lang="it-IT" sz="2400" dirty="0" smtClean="0"/>
              <a:t>, se la maggior parte della gente beve con moderazione, alcune persone no.</a:t>
            </a:r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3635375" y="333375"/>
            <a:ext cx="5130800" cy="990600"/>
          </a:xfrm>
        </p:spPr>
        <p:txBody>
          <a:bodyPr/>
          <a:lstStyle/>
          <a:p>
            <a:pPr algn="r">
              <a:defRPr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L’ALCOL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Ovale 4"/>
          <p:cNvSpPr/>
          <p:nvPr/>
        </p:nvSpPr>
        <p:spPr>
          <a:xfrm>
            <a:off x="3714744" y="4500570"/>
            <a:ext cx="4572000" cy="16878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Niente alcol sotto i 16 anni</a:t>
            </a:r>
          </a:p>
        </p:txBody>
      </p:sp>
      <p:pic>
        <p:nvPicPr>
          <p:cNvPr id="55301" name="Picture 5" descr="http://www.irimedidinonnaadi.it/wp-content/uploads/2013/09/alcol-dipenden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143380"/>
            <a:ext cx="2286016" cy="243698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6326" name="Picture 7" descr="http://www.retecedro.net/wp-content/uploads/2011/10/alcoho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929063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egnaposto contenuto 2"/>
          <p:cNvSpPr>
            <a:spLocks noGrp="1"/>
          </p:cNvSpPr>
          <p:nvPr>
            <p:ph sz="quarter" idx="1"/>
          </p:nvPr>
        </p:nvSpPr>
        <p:spPr>
          <a:xfrm>
            <a:off x="-214313" y="1528763"/>
            <a:ext cx="5214938" cy="2114550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it-IT" sz="2300" b="1" dirty="0" smtClean="0">
                <a:solidFill>
                  <a:schemeClr val="accent1">
                    <a:lumMod val="75000"/>
                  </a:schemeClr>
                </a:solidFill>
              </a:rPr>
              <a:t>	Gli effetti dell’alcol, spiegano gli esperti, sono assimilabili a quelli delle altre droghe: induce alla </a:t>
            </a:r>
            <a:r>
              <a:rPr lang="it-IT" sz="2300" b="1" u="sng" dirty="0" smtClean="0">
                <a:solidFill>
                  <a:schemeClr val="accent1">
                    <a:lumMod val="75000"/>
                  </a:schemeClr>
                </a:solidFill>
              </a:rPr>
              <a:t>dipendenza fisica e psichica</a:t>
            </a:r>
            <a:r>
              <a:rPr lang="it-IT" sz="2300" b="1" dirty="0" smtClean="0">
                <a:solidFill>
                  <a:schemeClr val="accent1">
                    <a:lumMod val="75000"/>
                  </a:schemeClr>
                </a:solidFill>
              </a:rPr>
              <a:t>, provoca </a:t>
            </a:r>
            <a:r>
              <a:rPr lang="it-IT" sz="2300" b="1" u="sng" dirty="0" smtClean="0">
                <a:solidFill>
                  <a:schemeClr val="accent1">
                    <a:lumMod val="75000"/>
                  </a:schemeClr>
                </a:solidFill>
              </a:rPr>
              <a:t>assuefazione e disturbi comportamentali</a:t>
            </a:r>
            <a:r>
              <a:rPr lang="it-IT" sz="23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3635375" y="333375"/>
            <a:ext cx="5130800" cy="990600"/>
          </a:xfrm>
        </p:spPr>
        <p:txBody>
          <a:bodyPr/>
          <a:lstStyle/>
          <a:p>
            <a:pPr algn="r">
              <a:defRPr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L’ALCOL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1438" y="3862388"/>
            <a:ext cx="4857750" cy="29241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3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È inoltre causa di circa </a:t>
            </a:r>
            <a:r>
              <a:rPr lang="it-IT" sz="2300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60 tipi diversi di malattie</a:t>
            </a:r>
            <a:r>
              <a:rPr lang="it-IT" sz="23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e responsabile di danni alla salute, tra cui lesioni, disordine psichico e comportamentale, tumori, patologie gastrointestinali, malattie cardiovascolari, immunologiche, dell’apparato scheletrico, infertilità e problemi prenatali.</a:t>
            </a:r>
          </a:p>
        </p:txBody>
      </p:sp>
      <p:pic>
        <p:nvPicPr>
          <p:cNvPr id="56327" name="Picture 7" descr="http://www.milanopost.info/wp-content/uploads/2013/03/alcho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5" y="1909763"/>
            <a:ext cx="4019550" cy="43053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</p:pic>
      <p:pic>
        <p:nvPicPr>
          <p:cNvPr id="57350" name="Picture 9" descr="http://alcolismo.myblog.it/media/00/00/20639802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8625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build="p"/>
      <p:bldP spid="5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Microsoft Office PowerPoint</Application>
  <PresentationFormat>Presentazione su schermo (4:3)</PresentationFormat>
  <Paragraphs>43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Diapositiva 1</vt:lpstr>
      <vt:lpstr>LA LIBERTÀ DI FARSI MALE</vt:lpstr>
      <vt:lpstr>IL FUMO</vt:lpstr>
      <vt:lpstr>IL FUMO</vt:lpstr>
      <vt:lpstr>Diapositiva 5</vt:lpstr>
      <vt:lpstr>LE DROGHE</vt:lpstr>
      <vt:lpstr>LE DROGHE</vt:lpstr>
      <vt:lpstr>L’ALCOL</vt:lpstr>
      <vt:lpstr>L’ALCOL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Sala_Professori</dc:creator>
  <cp:lastModifiedBy>Sala_Professori</cp:lastModifiedBy>
  <cp:revision>1</cp:revision>
  <dcterms:created xsi:type="dcterms:W3CDTF">2013-11-22T12:12:13Z</dcterms:created>
  <dcterms:modified xsi:type="dcterms:W3CDTF">2013-11-22T12:12:48Z</dcterms:modified>
</cp:coreProperties>
</file>