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0" r:id="rId2"/>
    <p:sldId id="272" r:id="rId3"/>
    <p:sldId id="273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32C"/>
    <a:srgbClr val="68AC58"/>
    <a:srgbClr val="F6820E"/>
    <a:srgbClr val="CC3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05077-CBE4-4AD5-915E-3663FB41777B}" type="datetimeFigureOut">
              <a:rPr lang="it-IT" smtClean="0"/>
              <a:pPr/>
              <a:t>26/06/2015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DAAC2-5ECE-4A78-9D7B-B4A57334D0E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459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dirty="0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99CB88-5E1A-4FAC-892A-60949ACB1F6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1974DF9-AD47-4691-BA21-BBFCE3637A9A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500702"/>
            <a:ext cx="914400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GEOCENTRISMO</a:t>
            </a:r>
            <a:r>
              <a:rPr lang="it-IT" dirty="0" smtClean="0"/>
              <a:t> 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vs</a:t>
            </a:r>
            <a:r>
              <a:rPr lang="it-IT" dirty="0" smtClean="0"/>
              <a:t> ELIOCENTRISMO</a:t>
            </a: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4716016" y="0"/>
            <a:ext cx="4428016" cy="6000768"/>
          </a:xfrm>
          <a:prstGeom prst="roundRect">
            <a:avLst>
              <a:gd name="adj" fmla="val 11238"/>
            </a:avLst>
          </a:prstGeom>
          <a:gradFill>
            <a:gsLst>
              <a:gs pos="0">
                <a:schemeClr val="accent1">
                  <a:tint val="65000"/>
                  <a:satMod val="270000"/>
                </a:schemeClr>
              </a:gs>
              <a:gs pos="29000">
                <a:schemeClr val="accent1">
                  <a:tint val="60000"/>
                  <a:satMod val="300000"/>
                </a:schemeClr>
              </a:gs>
              <a:gs pos="100000">
                <a:schemeClr val="accent1">
                  <a:tint val="29000"/>
                  <a:satMod val="40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0" rIns="36000" rtlCol="0" anchor="ctr"/>
          <a:lstStyle/>
          <a:p>
            <a:pPr algn="ctr">
              <a:spcBef>
                <a:spcPts val="1200"/>
              </a:spcBef>
            </a:pPr>
            <a:r>
              <a:rPr lang="it-IT" sz="1600" b="1" dirty="0" smtClean="0"/>
              <a:t>ELIOCENTRISMO</a:t>
            </a:r>
          </a:p>
          <a:p>
            <a:pPr algn="ctr">
              <a:spcBef>
                <a:spcPts val="1200"/>
              </a:spcBef>
            </a:pPr>
            <a:r>
              <a:rPr lang="it-IT" sz="1600" i="1" dirty="0">
                <a:solidFill>
                  <a:srgbClr val="00B050"/>
                </a:solidFill>
              </a:rPr>
              <a:t>sole </a:t>
            </a:r>
            <a:r>
              <a:rPr lang="it-IT" sz="1600" i="1" dirty="0" smtClean="0">
                <a:solidFill>
                  <a:srgbClr val="00B050"/>
                </a:solidFill>
              </a:rPr>
              <a:t>(</a:t>
            </a:r>
            <a:r>
              <a:rPr lang="it-IT" sz="1600" i="1" dirty="0" err="1" smtClean="0">
                <a:solidFill>
                  <a:srgbClr val="00B050"/>
                </a:solidFill>
              </a:rPr>
              <a:t>elios</a:t>
            </a:r>
            <a:r>
              <a:rPr lang="it-IT" sz="1600" i="1" dirty="0" smtClean="0">
                <a:solidFill>
                  <a:srgbClr val="00B050"/>
                </a:solidFill>
              </a:rPr>
              <a:t>) al </a:t>
            </a:r>
            <a:r>
              <a:rPr lang="it-IT" sz="1600" i="1" dirty="0">
                <a:solidFill>
                  <a:srgbClr val="00B050"/>
                </a:solidFill>
              </a:rPr>
              <a:t>centro</a:t>
            </a:r>
            <a:endParaRPr lang="it-IT" sz="1600" b="1" i="1" dirty="0" smtClean="0">
              <a:solidFill>
                <a:srgbClr val="00B050"/>
              </a:solidFill>
            </a:endParaRP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è detta anche </a:t>
            </a:r>
            <a:r>
              <a:rPr lang="it-IT" sz="1600" i="1" dirty="0" smtClean="0">
                <a:solidFill>
                  <a:srgbClr val="FF0000"/>
                </a:solidFill>
              </a:rPr>
              <a:t>teoria</a:t>
            </a:r>
            <a:r>
              <a:rPr lang="it-IT" sz="1600" dirty="0" smtClean="0">
                <a:solidFill>
                  <a:srgbClr val="FF0000"/>
                </a:solidFill>
              </a:rPr>
              <a:t> </a:t>
            </a:r>
            <a:r>
              <a:rPr lang="it-IT" sz="1600" i="1" dirty="0" smtClean="0">
                <a:solidFill>
                  <a:srgbClr val="FF0000"/>
                </a:solidFill>
              </a:rPr>
              <a:t>copernicana</a:t>
            </a:r>
            <a:r>
              <a:rPr lang="it-IT" sz="1600" dirty="0" smtClean="0">
                <a:solidFill>
                  <a:srgbClr val="FF0000"/>
                </a:solidFill>
              </a:rPr>
              <a:t> </a:t>
            </a:r>
            <a:r>
              <a:rPr lang="it-IT" sz="1600" dirty="0" smtClean="0"/>
              <a:t>perché fu sviluppata da Nicolò Copernico alla fine del 1590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sarà poi perfezionata da altri fisici e astronomi tra cui Galileo e Keplero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il Sole sta al centro dell'universo conosciuto e i pianeti, Terra compresa, gli ruotano attorno.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/>
              <a:t> </a:t>
            </a:r>
            <a:r>
              <a:rPr lang="it-IT" sz="1600" dirty="0" smtClean="0"/>
              <a:t>le orbite sono a forma di ellissi (cerchio un po’ schiacciato), muovendosi più velocemente nella parte dell’orbita che li porta più vicini al sole</a:t>
            </a:r>
            <a:endParaRPr lang="it-IT" sz="1600" dirty="0"/>
          </a:p>
        </p:txBody>
      </p:sp>
      <p:sp>
        <p:nvSpPr>
          <p:cNvPr id="4" name="Rettangolo arrotondato 3"/>
          <p:cNvSpPr/>
          <p:nvPr/>
        </p:nvSpPr>
        <p:spPr>
          <a:xfrm>
            <a:off x="-32" y="0"/>
            <a:ext cx="4067976" cy="6000768"/>
          </a:xfrm>
          <a:prstGeom prst="roundRect">
            <a:avLst>
              <a:gd name="adj" fmla="val 1169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rIns="1008000" rtlCol="0" anchor="ctr"/>
          <a:lstStyle/>
          <a:p>
            <a:pPr algn="ctr">
              <a:spcBef>
                <a:spcPts val="1200"/>
              </a:spcBef>
            </a:pPr>
            <a:r>
              <a:rPr lang="it-IT" sz="1600" b="1" dirty="0" smtClean="0"/>
              <a:t>GEOCENTRISMO</a:t>
            </a:r>
          </a:p>
          <a:p>
            <a:pPr algn="ctr">
              <a:spcBef>
                <a:spcPts val="1200"/>
              </a:spcBef>
            </a:pPr>
            <a:r>
              <a:rPr lang="it-IT" sz="1600" i="1" dirty="0">
                <a:solidFill>
                  <a:srgbClr val="00B050"/>
                </a:solidFill>
              </a:rPr>
              <a:t>terra </a:t>
            </a:r>
            <a:r>
              <a:rPr lang="it-IT" sz="1600" i="1" dirty="0" smtClean="0">
                <a:solidFill>
                  <a:srgbClr val="00B050"/>
                </a:solidFill>
              </a:rPr>
              <a:t>(</a:t>
            </a:r>
            <a:r>
              <a:rPr lang="it-IT" sz="1600" i="1" dirty="0" err="1" smtClean="0">
                <a:solidFill>
                  <a:srgbClr val="00B050"/>
                </a:solidFill>
              </a:rPr>
              <a:t>geos</a:t>
            </a:r>
            <a:r>
              <a:rPr lang="it-IT" sz="1600" i="1" dirty="0" smtClean="0">
                <a:solidFill>
                  <a:srgbClr val="00B050"/>
                </a:solidFill>
              </a:rPr>
              <a:t>) al centro</a:t>
            </a:r>
            <a:endParaRPr lang="it-IT" sz="1600" b="1" i="1" dirty="0" smtClean="0">
              <a:solidFill>
                <a:srgbClr val="00B050"/>
              </a:solidFill>
            </a:endParaRP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prima teoria cosmica 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è detta anche</a:t>
            </a:r>
          </a:p>
          <a:p>
            <a:pPr algn="ctr"/>
            <a:r>
              <a:rPr lang="it-IT" sz="1600" i="1" dirty="0" smtClean="0">
                <a:solidFill>
                  <a:srgbClr val="FF0000"/>
                </a:solidFill>
              </a:rPr>
              <a:t>teoria tolemaica</a:t>
            </a:r>
          </a:p>
          <a:p>
            <a:pPr algn="ctr"/>
            <a:r>
              <a:rPr lang="it-IT" sz="1600" dirty="0" smtClean="0"/>
              <a:t>in quanto fu Tolomeo re d‘Egitto a progettarla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/>
              <a:t> </a:t>
            </a:r>
            <a:r>
              <a:rPr lang="it-IT" sz="1600" dirty="0" smtClean="0"/>
              <a:t>si basa sulla </a:t>
            </a:r>
            <a:r>
              <a:rPr lang="it-IT" sz="1600" dirty="0" smtClean="0">
                <a:solidFill>
                  <a:schemeClr val="tx1"/>
                </a:solidFill>
              </a:rPr>
              <a:t>fisica aristotelica </a:t>
            </a:r>
            <a:r>
              <a:rPr lang="it-IT" sz="1600" dirty="0" smtClean="0"/>
              <a:t>(Aristotele è un filosofo greco del IV sec. a.C.)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 smtClean="0"/>
              <a:t> la Terra sta al centro dell'universo e gli altri pianeti e il Sole le ruotano attorno</a:t>
            </a:r>
          </a:p>
          <a:p>
            <a:pPr algn="ctr">
              <a:spcBef>
                <a:spcPts val="1200"/>
              </a:spcBef>
              <a:buFont typeface="Arial" pitchFamily="34" charset="0"/>
              <a:buChar char="•"/>
            </a:pPr>
            <a:r>
              <a:rPr lang="it-IT" sz="1600" dirty="0"/>
              <a:t> </a:t>
            </a:r>
            <a:r>
              <a:rPr lang="it-IT" sz="1600" dirty="0" smtClean="0"/>
              <a:t>le orbite sono circolari, la velocità costante</a:t>
            </a:r>
            <a:endParaRPr lang="it-IT" sz="16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76" y="374087"/>
            <a:ext cx="2393029" cy="237626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59" y="2550092"/>
            <a:ext cx="3160952" cy="316095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67544" y="6552262"/>
            <a:ext cx="820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dirty="0" smtClean="0">
                <a:solidFill>
                  <a:schemeClr val="bg1"/>
                </a:solidFill>
              </a:rPr>
              <a:t>NB: i due corpi celesti non sono in scala…</a:t>
            </a:r>
            <a:endParaRPr lang="it-IT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68145"/>
            <a:ext cx="6693974" cy="6191926"/>
          </a:xfrm>
          <a:prstGeom prst="rect">
            <a:avLst/>
          </a:prstGeom>
        </p:spPr>
      </p:pic>
      <p:sp>
        <p:nvSpPr>
          <p:cNvPr id="8" name="Rettangolo arrotondato 7"/>
          <p:cNvSpPr/>
          <p:nvPr/>
        </p:nvSpPr>
        <p:spPr>
          <a:xfrm>
            <a:off x="107504" y="116633"/>
            <a:ext cx="2880320" cy="6624736"/>
          </a:xfrm>
          <a:prstGeom prst="roundRect">
            <a:avLst>
              <a:gd name="adj" fmla="val 534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24000" rIns="324000" rtlCol="0" anchor="ctr"/>
          <a:lstStyle/>
          <a:p>
            <a:pPr algn="ctr">
              <a:spcBef>
                <a:spcPts val="600"/>
              </a:spcBef>
            </a:pPr>
            <a:r>
              <a:rPr lang="it-IT" sz="1600" b="1" dirty="0"/>
              <a:t>GEOCENTRISMO</a:t>
            </a:r>
          </a:p>
          <a:p>
            <a:pPr algn="ctr">
              <a:spcBef>
                <a:spcPts val="600"/>
              </a:spcBef>
            </a:pPr>
            <a:r>
              <a:rPr lang="it-IT" sz="1400" b="1" i="1" dirty="0">
                <a:solidFill>
                  <a:srgbClr val="00B050"/>
                </a:solidFill>
              </a:rPr>
              <a:t>terra (</a:t>
            </a:r>
            <a:r>
              <a:rPr lang="it-IT" sz="1400" b="1" i="1" dirty="0" err="1">
                <a:solidFill>
                  <a:srgbClr val="00B050"/>
                </a:solidFill>
              </a:rPr>
              <a:t>geos</a:t>
            </a:r>
            <a:r>
              <a:rPr lang="it-IT" sz="1400" b="1" i="1" dirty="0">
                <a:solidFill>
                  <a:srgbClr val="00B050"/>
                </a:solidFill>
              </a:rPr>
              <a:t>) al centro</a:t>
            </a:r>
          </a:p>
          <a:p>
            <a:pPr algn="ctr"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/>
              <a:t> prima teoria cosmica </a:t>
            </a:r>
          </a:p>
          <a:p>
            <a:pPr algn="ctr"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/>
              <a:t> è detta anche</a:t>
            </a:r>
          </a:p>
          <a:p>
            <a:pPr algn="ctr"/>
            <a:r>
              <a:rPr lang="it-IT" sz="1600" i="1" dirty="0">
                <a:solidFill>
                  <a:srgbClr val="FF0000"/>
                </a:solidFill>
              </a:rPr>
              <a:t>teoria tolemaica</a:t>
            </a:r>
          </a:p>
          <a:p>
            <a:pPr algn="ctr"/>
            <a:r>
              <a:rPr lang="it-IT" sz="1600" dirty="0"/>
              <a:t>in quanto </a:t>
            </a:r>
            <a:r>
              <a:rPr lang="it-IT" sz="1600" dirty="0" smtClean="0"/>
              <a:t>fu</a:t>
            </a:r>
          </a:p>
          <a:p>
            <a:pPr algn="ctr"/>
            <a:r>
              <a:rPr lang="it-IT" sz="1600" dirty="0" smtClean="0"/>
              <a:t>Tolomeo </a:t>
            </a:r>
            <a:r>
              <a:rPr lang="it-IT" sz="1600" dirty="0"/>
              <a:t>re </a:t>
            </a:r>
            <a:r>
              <a:rPr lang="it-IT" sz="1600" dirty="0" smtClean="0"/>
              <a:t>d‘Egitto</a:t>
            </a:r>
          </a:p>
          <a:p>
            <a:pPr algn="ctr"/>
            <a:r>
              <a:rPr lang="it-IT" sz="1600" dirty="0" smtClean="0"/>
              <a:t>a svilupparla</a:t>
            </a:r>
            <a:endParaRPr lang="it-IT" sz="1600" dirty="0"/>
          </a:p>
          <a:p>
            <a:pPr algn="ctr"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/>
              <a:t> si basa sulla </a:t>
            </a:r>
            <a:r>
              <a:rPr lang="it-IT" sz="1600" dirty="0">
                <a:solidFill>
                  <a:schemeClr val="tx1"/>
                </a:solidFill>
              </a:rPr>
              <a:t>fisica aristotelica </a:t>
            </a:r>
            <a:r>
              <a:rPr lang="it-IT" sz="1600" dirty="0"/>
              <a:t>(Aristotele è un filosofo greco del IV sec. a.C.)</a:t>
            </a:r>
          </a:p>
          <a:p>
            <a:pPr algn="ctr"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/>
              <a:t> la Terra sta al centro </a:t>
            </a:r>
            <a:r>
              <a:rPr lang="it-IT" sz="1600" dirty="0" smtClean="0"/>
              <a:t>dell'universo</a:t>
            </a:r>
          </a:p>
          <a:p>
            <a:pPr algn="ctr"/>
            <a:r>
              <a:rPr lang="it-IT" sz="1600" dirty="0" smtClean="0"/>
              <a:t>e </a:t>
            </a:r>
            <a:r>
              <a:rPr lang="it-IT" sz="1600" dirty="0"/>
              <a:t>gli altri pianeti e il Sole le ruotano attorno</a:t>
            </a:r>
          </a:p>
          <a:p>
            <a:pPr algn="ctr">
              <a:spcBef>
                <a:spcPts val="600"/>
              </a:spcBef>
              <a:buFont typeface="Arial" pitchFamily="34" charset="0"/>
              <a:buChar char="•"/>
            </a:pPr>
            <a:r>
              <a:rPr lang="it-IT" sz="1600" dirty="0"/>
              <a:t> le orbite sono circolari, la velocità </a:t>
            </a:r>
            <a:r>
              <a:rPr lang="it-IT" sz="1600" dirty="0" smtClean="0"/>
              <a:t>costante</a:t>
            </a: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66335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3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07504" y="116632"/>
            <a:ext cx="8928992" cy="1800200"/>
          </a:xfrm>
          <a:prstGeom prst="roundRect">
            <a:avLst>
              <a:gd name="adj" fmla="val 767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lnSpc>
                <a:spcPct val="120000"/>
              </a:lnSpc>
            </a:pPr>
            <a:r>
              <a:rPr lang="it-IT" sz="1400" b="1" dirty="0" smtClean="0"/>
              <a:t>ELIOCENTRISMO  </a:t>
            </a:r>
            <a:r>
              <a:rPr lang="it-IT" sz="1400" b="1" i="1" dirty="0" smtClean="0">
                <a:solidFill>
                  <a:srgbClr val="00B050"/>
                </a:solidFill>
              </a:rPr>
              <a:t>sole </a:t>
            </a:r>
            <a:r>
              <a:rPr lang="it-IT" sz="1400" b="1" i="1" dirty="0">
                <a:solidFill>
                  <a:srgbClr val="00B050"/>
                </a:solidFill>
              </a:rPr>
              <a:t>(</a:t>
            </a:r>
            <a:r>
              <a:rPr lang="it-IT" sz="1400" b="1" i="1" dirty="0" err="1">
                <a:solidFill>
                  <a:srgbClr val="00B050"/>
                </a:solidFill>
              </a:rPr>
              <a:t>elios</a:t>
            </a:r>
            <a:r>
              <a:rPr lang="it-IT" sz="1400" b="1" i="1" dirty="0">
                <a:solidFill>
                  <a:srgbClr val="00B050"/>
                </a:solidFill>
              </a:rPr>
              <a:t>) al centro</a:t>
            </a:r>
          </a:p>
          <a:p>
            <a:pPr algn="ctr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400" dirty="0"/>
              <a:t> è detta anche </a:t>
            </a:r>
            <a:r>
              <a:rPr lang="it-IT" sz="1400" i="1" dirty="0">
                <a:solidFill>
                  <a:srgbClr val="FF0000"/>
                </a:solidFill>
              </a:rPr>
              <a:t>teoria</a:t>
            </a:r>
            <a:r>
              <a:rPr lang="it-IT" sz="1400" dirty="0">
                <a:solidFill>
                  <a:srgbClr val="FF0000"/>
                </a:solidFill>
              </a:rPr>
              <a:t> </a:t>
            </a:r>
            <a:r>
              <a:rPr lang="it-IT" sz="1400" i="1" dirty="0">
                <a:solidFill>
                  <a:srgbClr val="FF0000"/>
                </a:solidFill>
              </a:rPr>
              <a:t>copernicana</a:t>
            </a:r>
            <a:r>
              <a:rPr lang="it-IT" sz="1400" dirty="0">
                <a:solidFill>
                  <a:srgbClr val="FF0000"/>
                </a:solidFill>
              </a:rPr>
              <a:t> </a:t>
            </a:r>
            <a:r>
              <a:rPr lang="it-IT" sz="1400" dirty="0"/>
              <a:t>perché fu sviluppata da Nicolò Copernico alla fine del 1590</a:t>
            </a:r>
          </a:p>
          <a:p>
            <a:pPr algn="ctr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400" dirty="0"/>
              <a:t> sarà poi perfezionata da altri fisici e astronomi tra cui Galileo e Keplero</a:t>
            </a:r>
          </a:p>
          <a:p>
            <a:pPr algn="ctr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400" dirty="0"/>
              <a:t> il Sole sta al centro dell'universo conosciuto e i pianeti, Terra compresa, gli ruotano attorno.</a:t>
            </a:r>
          </a:p>
          <a:p>
            <a:pPr algn="ctr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400" dirty="0"/>
              <a:t> </a:t>
            </a:r>
            <a:r>
              <a:rPr lang="it-IT" sz="1400" dirty="0" smtClean="0"/>
              <a:t>le </a:t>
            </a:r>
            <a:r>
              <a:rPr lang="it-IT" sz="1400" dirty="0"/>
              <a:t>orbite sono a forma di ellissi (cerchio un </a:t>
            </a:r>
            <a:r>
              <a:rPr lang="it-IT" sz="1400" dirty="0" smtClean="0"/>
              <a:t>po’ </a:t>
            </a:r>
            <a:r>
              <a:rPr lang="it-IT" sz="1400" dirty="0"/>
              <a:t>schiacciato), muovendosi più velocemente nella parte dell’orbita che li porta più vicini al sole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8934" r="5900" b="7480"/>
          <a:stretch/>
        </p:blipFill>
        <p:spPr>
          <a:xfrm>
            <a:off x="305376" y="1844824"/>
            <a:ext cx="8537032" cy="4608512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4463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496944" cy="4896544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>
                <a:solidFill>
                  <a:srgbClr val="CC384A"/>
                </a:solidFill>
              </a:rPr>
              <a:t>DA TOLOMEO (GEOCENTRISMO)</a:t>
            </a:r>
            <a:br>
              <a:rPr lang="it-IT" sz="3200" dirty="0" smtClean="0">
                <a:solidFill>
                  <a:srgbClr val="CC384A"/>
                </a:solidFill>
              </a:rPr>
            </a:br>
            <a:r>
              <a:rPr lang="it-IT" sz="3200" dirty="0" smtClean="0">
                <a:solidFill>
                  <a:srgbClr val="CC384A"/>
                </a:solidFill>
              </a:rPr>
              <a:t/>
            </a:r>
            <a:br>
              <a:rPr lang="it-IT" sz="3200" dirty="0" smtClean="0">
                <a:solidFill>
                  <a:srgbClr val="CC384A"/>
                </a:solidFill>
              </a:rPr>
            </a:br>
            <a:r>
              <a:rPr lang="it-IT" sz="3200" dirty="0">
                <a:solidFill>
                  <a:srgbClr val="CC384A"/>
                </a:solidFill>
              </a:rPr>
              <a:t/>
            </a:r>
            <a:br>
              <a:rPr lang="it-IT" sz="3200" dirty="0">
                <a:solidFill>
                  <a:srgbClr val="CC384A"/>
                </a:solidFill>
              </a:rPr>
            </a:br>
            <a:r>
              <a:rPr lang="it-IT" sz="3200" dirty="0">
                <a:solidFill>
                  <a:srgbClr val="CC384A"/>
                </a:solidFill>
              </a:rPr>
              <a:t/>
            </a:r>
            <a:br>
              <a:rPr lang="it-IT" sz="3200" dirty="0">
                <a:solidFill>
                  <a:srgbClr val="CC384A"/>
                </a:solidFill>
              </a:rPr>
            </a:br>
            <a:r>
              <a:rPr lang="it-IT" sz="2000" dirty="0">
                <a:solidFill>
                  <a:srgbClr val="CC384A"/>
                </a:solidFill>
              </a:rPr>
              <a:t>https://www.youtube.com/watch?v=NQXZP6GWyjw</a:t>
            </a:r>
            <a:br>
              <a:rPr lang="it-IT" sz="2000" dirty="0">
                <a:solidFill>
                  <a:srgbClr val="CC384A"/>
                </a:solidFill>
              </a:rPr>
            </a:br>
            <a:r>
              <a:rPr lang="it-IT" sz="3200" dirty="0" smtClean="0">
                <a:solidFill>
                  <a:srgbClr val="CC384A"/>
                </a:solidFill>
              </a:rPr>
              <a:t/>
            </a:r>
            <a:br>
              <a:rPr lang="it-IT" sz="3200" dirty="0" smtClean="0">
                <a:solidFill>
                  <a:srgbClr val="CC384A"/>
                </a:solidFill>
              </a:rPr>
            </a:br>
            <a:r>
              <a:rPr lang="it-IT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it-IT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it-IT" sz="3200" dirty="0" smtClean="0">
                <a:solidFill>
                  <a:srgbClr val="F6820E"/>
                </a:solidFill>
              </a:rPr>
              <a:t>A COPERNICO(ELIOCENTRISMO)</a:t>
            </a:r>
            <a:br>
              <a:rPr lang="it-IT" sz="3200" dirty="0" smtClean="0">
                <a:solidFill>
                  <a:srgbClr val="F6820E"/>
                </a:solidFill>
              </a:rPr>
            </a:br>
            <a:r>
              <a:rPr lang="it-IT" sz="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it-IT" sz="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it-IT" sz="3200" dirty="0" smtClean="0">
                <a:solidFill>
                  <a:srgbClr val="68AC58"/>
                </a:solidFill>
              </a:rPr>
              <a:t>A KEPLERO (LE TRE LEGGI)</a:t>
            </a:r>
            <a:endParaRPr lang="it-IT" sz="3200" dirty="0">
              <a:solidFill>
                <a:srgbClr val="68AC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7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642</TotalTime>
  <Words>325</Words>
  <Application>Microsoft Office PowerPoint</Application>
  <PresentationFormat>Presentazione su schermo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Aspect</vt:lpstr>
      <vt:lpstr>GEOCENTRISMO vs ELIOCENTRISMO</vt:lpstr>
      <vt:lpstr>Presentazione standard di PowerPoint</vt:lpstr>
      <vt:lpstr>Presentazione standard di PowerPoint</vt:lpstr>
      <vt:lpstr>DA TOLOMEO (GEOCENTRISMO)    https://www.youtube.com/watch?v=NQXZP6GWyjw   A COPERNICO(ELIOCENTRISMO)  A KEPLERO (LE TRE LEGGI)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TERRA E I  SUOI MOTI</dc:title>
  <dc:creator>Natasha Crepaldi</dc:creator>
  <cp:lastModifiedBy>seven</cp:lastModifiedBy>
  <cp:revision>53</cp:revision>
  <dcterms:created xsi:type="dcterms:W3CDTF">2014-04-14T07:18:42Z</dcterms:created>
  <dcterms:modified xsi:type="dcterms:W3CDTF">2015-06-26T08:20:43Z</dcterms:modified>
</cp:coreProperties>
</file>