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7" r:id="rId2"/>
    <p:sldId id="258" r:id="rId3"/>
    <p:sldId id="273" r:id="rId4"/>
    <p:sldId id="259" r:id="rId5"/>
    <p:sldId id="260" r:id="rId6"/>
    <p:sldId id="261" r:id="rId7"/>
    <p:sldId id="263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2" r:id="rId1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FEF241-F5C9-4FC0-935E-29C7A3361EAF}" type="datetimeFigureOut">
              <a:rPr lang="it-IT" smtClean="0"/>
              <a:pPr/>
              <a:t>05/07/2019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80F50A-D34C-4DBE-A2D4-3C2BA2ECD66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7236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8676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9662A14-D76A-4F00-BF16-51767D6F669B}" type="slidenum">
              <a:rPr lang="it-IT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it-IT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970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0D78663-DAE7-43F5-9013-51E9C750A3CE}" type="slidenum">
              <a:rPr lang="it-IT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it-IT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30724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73C68A5-D772-4434-877C-B46D542846F4}" type="slidenum">
              <a:rPr lang="it-IT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it-IT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3174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3F2274E-0C5C-44FD-958B-C0341FF82C87}" type="slidenum">
              <a:rPr lang="it-IT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it-IT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3277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4C03EB2-578A-4F4A-BFD9-2A69BC98FD14}" type="slidenum">
              <a:rPr lang="it-IT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it-IT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/>
          </a:p>
        </p:txBody>
      </p:sp>
      <p:sp>
        <p:nvSpPr>
          <p:cNvPr id="7" name="Segnaposto data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050D107-6AF0-48AE-BD1E-C8221FF1DBC6}" type="datetimeFigureOut">
              <a:rPr lang="en-US"/>
              <a:pPr>
                <a:defRPr/>
              </a:pPr>
              <a:t>7/5/2019</a:t>
            </a:fld>
            <a:endParaRPr lang="en-US" dirty="0"/>
          </a:p>
        </p:txBody>
      </p:sp>
      <p:sp>
        <p:nvSpPr>
          <p:cNvPr id="10" name="Segnaposto piè di pagina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EBDDC3"/>
              </a:solidFill>
            </a:endParaRPr>
          </a:p>
        </p:txBody>
      </p:sp>
      <p:sp>
        <p:nvSpPr>
          <p:cNvPr id="11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3570A7B-2048-4229-9075-98A0A1CE4F5E}" type="slidenum">
              <a:rPr lang="en-US">
                <a:solidFill>
                  <a:srgbClr val="EBDDC3"/>
                </a:solidFill>
              </a:rPr>
              <a:pPr>
                <a:defRPr/>
              </a:pPr>
              <a:t>‹N›</a:t>
            </a:fld>
            <a:endParaRPr lang="en-US" dirty="0">
              <a:solidFill>
                <a:srgbClr val="EBDDC3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CC04FB-D02E-457C-8262-45892027FC4B}" type="datetimeFigureOut">
              <a:rPr lang="en-US">
                <a:solidFill>
                  <a:srgbClr val="775F55"/>
                </a:solidFill>
              </a:rPr>
              <a:pPr>
                <a:defRPr/>
              </a:pPr>
              <a:t>7/5/2019</a:t>
            </a:fld>
            <a:endParaRPr lang="en-US" dirty="0">
              <a:solidFill>
                <a:srgbClr val="775F55"/>
              </a:solidFill>
            </a:endParaRPr>
          </a:p>
        </p:txBody>
      </p:sp>
      <p:sp>
        <p:nvSpPr>
          <p:cNvPr id="5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6" name="Segnaposto numero diapositiva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EEA3E6-875B-4B33-9E43-247F928FD25B}" type="slidenum">
              <a:rPr lang="en-US"/>
              <a:pPr>
                <a:defRPr/>
              </a:pPr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7" name="Segnaposto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13FC9C-0C9A-4C77-8846-44CD6B781C6A}" type="datetimeFigureOut">
              <a:rPr lang="en-US">
                <a:solidFill>
                  <a:srgbClr val="775F55"/>
                </a:solidFill>
              </a:rPr>
              <a:pPr>
                <a:defRPr/>
              </a:pPr>
              <a:t>7/5/2019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8" name="Segnaposto numero diapositiva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1F5C956-33D0-436C-B869-4F7E8F01C07D}" type="slidenum">
              <a:rPr lang="en-US"/>
              <a:pPr>
                <a:defRPr/>
              </a:pPr>
              <a:t>‹N›</a:t>
            </a:fld>
            <a:endParaRPr lang="en-US" dirty="0"/>
          </a:p>
        </p:txBody>
      </p:sp>
      <p:sp>
        <p:nvSpPr>
          <p:cNvPr id="9" name="Segnaposto piè di pagina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data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73CAC9F-7461-4F34-A8A6-C6977D0E3D99}" type="datetimeFigureOut">
              <a:rPr lang="en-US">
                <a:solidFill>
                  <a:srgbClr val="775F55"/>
                </a:solidFill>
              </a:rPr>
              <a:pPr>
                <a:defRPr/>
              </a:pPr>
              <a:t>7/5/2019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6" name="Segnaposto numero diapositiva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870FBC8-467A-41C4-BF5B-DFA65B7A1513}" type="slidenum">
              <a:rPr lang="en-US"/>
              <a:pPr>
                <a:defRPr/>
              </a:pPr>
              <a:t>‹N›</a:t>
            </a:fld>
            <a:endParaRPr lang="en-US"/>
          </a:p>
        </p:txBody>
      </p:sp>
      <p:sp>
        <p:nvSpPr>
          <p:cNvPr id="7" name="Segnaposto piè di pagina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6" name="Segnaposto testo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7" name="Segnaposto data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839B95BD-C7A4-4B77-AB16-77CCFB4DBBB2}" type="datetimeFigureOut">
              <a:rPr lang="en-US">
                <a:solidFill>
                  <a:srgbClr val="775F55"/>
                </a:solidFill>
              </a:rPr>
              <a:pPr>
                <a:defRPr/>
              </a:pPr>
              <a:t>7/5/2019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8" name="Segnaposto numero diapositiva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F9EB64C2-43B6-4F55-8428-2A3385F92B46}" type="slidenum">
              <a:rPr lang="en-US"/>
              <a:pPr>
                <a:defRPr/>
              </a:pPr>
              <a:t>‹N›</a:t>
            </a:fld>
            <a:endParaRPr lang="en-US"/>
          </a:p>
        </p:txBody>
      </p:sp>
      <p:sp>
        <p:nvSpPr>
          <p:cNvPr id="9" name="Segnaposto piè di pagina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222FC-F753-4FFD-B03F-4EE763112EF2}" type="datetimeFigureOut">
              <a:rPr lang="en-US">
                <a:solidFill>
                  <a:srgbClr val="775F55"/>
                </a:solidFill>
              </a:rPr>
              <a:pPr>
                <a:defRPr/>
              </a:pPr>
              <a:t>7/5/2019</a:t>
            </a:fld>
            <a:endParaRPr lang="en-US" dirty="0">
              <a:solidFill>
                <a:srgbClr val="775F55"/>
              </a:solidFill>
            </a:endParaRPr>
          </a:p>
        </p:txBody>
      </p:sp>
      <p:sp>
        <p:nvSpPr>
          <p:cNvPr id="4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5" name="Segnaposto numero diapositiva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222C65-7C33-492E-AFA4-1316B6199987}" type="slidenum">
              <a:rPr lang="en-US"/>
              <a:pPr>
                <a:defRPr/>
              </a:pPr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AECF05-518A-4801-AB0C-AA3C3711B7CC}" type="datetimeFigureOut">
              <a:rPr lang="en-US">
                <a:solidFill>
                  <a:srgbClr val="775F55"/>
                </a:solidFill>
              </a:rPr>
              <a:pPr>
                <a:defRPr/>
              </a:pPr>
              <a:t>7/5/2019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E5B36FB6-F1C3-47CA-9677-5211373F19A0}" type="slidenum">
              <a:rPr lang="en-US">
                <a:solidFill>
                  <a:srgbClr val="775F55"/>
                </a:solidFill>
              </a:rPr>
              <a:pPr>
                <a:defRPr/>
              </a:pPr>
              <a:t>‹N›</a:t>
            </a:fld>
            <a:endParaRPr lang="en-US" dirty="0">
              <a:solidFill>
                <a:srgbClr val="775F55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8AC2B1-1BF7-4CDD-9B4C-BE42386E3A93}" type="datetimeFigureOut">
              <a:rPr lang="en-US">
                <a:solidFill>
                  <a:srgbClr val="775F55"/>
                </a:solidFill>
              </a:rPr>
              <a:pPr>
                <a:defRPr/>
              </a:pPr>
              <a:t>7/5/2019</a:t>
            </a:fld>
            <a:endParaRPr lang="en-US" dirty="0">
              <a:solidFill>
                <a:srgbClr val="775F55"/>
              </a:solidFill>
            </a:endParaRPr>
          </a:p>
        </p:txBody>
      </p:sp>
      <p:sp>
        <p:nvSpPr>
          <p:cNvPr id="6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7" name="Segnaposto numero diapositiva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1223B-E9F6-4A55-A266-A0D9C8D1E1A3}" type="slidenum">
              <a:rPr lang="en-US"/>
              <a:pPr>
                <a:defRPr/>
              </a:pPr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ttangolo 7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it-IT" noProof="0" smtClean="0"/>
              <a:t>Fare clic sull'icona per inserire un'immagine</a:t>
            </a:r>
            <a:endParaRPr lang="en-US" noProof="0" dirty="0"/>
          </a:p>
        </p:txBody>
      </p:sp>
      <p:sp>
        <p:nvSpPr>
          <p:cNvPr id="9" name="Segnaposto data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297464A-74FC-47AD-B0DB-59E2B88C2CBB}" type="datetimeFigureOut">
              <a:rPr lang="en-US">
                <a:solidFill>
                  <a:srgbClr val="775F55"/>
                </a:solidFill>
              </a:rPr>
              <a:pPr>
                <a:defRPr/>
              </a:pPr>
              <a:t>7/5/2019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10" name="Segnaposto numero diapositiva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 rtlCol="0"/>
          <a:lstStyle>
            <a:lvl1pPr>
              <a:defRPr sz="2800"/>
            </a:lvl1pPr>
          </a:lstStyle>
          <a:p>
            <a:pPr>
              <a:defRPr/>
            </a:pPr>
            <a:fld id="{DBAD4114-980A-42DC-B0F9-1FD9722CCAF6}" type="slidenum">
              <a:rPr lang="en-US"/>
              <a:pPr>
                <a:defRPr/>
              </a:pPr>
              <a:t>‹N›</a:t>
            </a:fld>
            <a:endParaRPr lang="en-US" dirty="0"/>
          </a:p>
        </p:txBody>
      </p:sp>
      <p:sp>
        <p:nvSpPr>
          <p:cNvPr id="11" name="Segnaposto piè di pagina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BD69AA-0CD7-4451-AEBA-D604FA6743F3}" type="datetimeFigureOut">
              <a:rPr lang="en-US">
                <a:solidFill>
                  <a:srgbClr val="775F55"/>
                </a:solidFill>
              </a:rPr>
              <a:pPr>
                <a:defRPr/>
              </a:pPr>
              <a:t>7/5/2019</a:t>
            </a:fld>
            <a:endParaRPr lang="en-US" dirty="0">
              <a:solidFill>
                <a:srgbClr val="775F55"/>
              </a:solidFill>
            </a:endParaRPr>
          </a:p>
        </p:txBody>
      </p:sp>
      <p:sp>
        <p:nvSpPr>
          <p:cNvPr id="5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6" name="Segnaposto numero diapositiva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CB0CF-DDD7-4150-B00F-D1C86092594D}" type="slidenum">
              <a:rPr lang="en-US"/>
              <a:pPr>
                <a:defRPr/>
              </a:pPr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C879B3-813E-4442-85E8-D8B0A4AA732C}" type="datetimeFigureOut">
              <a:rPr lang="en-US">
                <a:solidFill>
                  <a:srgbClr val="775F55"/>
                </a:solidFill>
              </a:rPr>
              <a:pPr>
                <a:defRPr/>
              </a:pPr>
              <a:t>7/5/2019</a:t>
            </a:fld>
            <a:endParaRPr lang="en-US" dirty="0">
              <a:solidFill>
                <a:srgbClr val="775F55"/>
              </a:solidFill>
            </a:endParaRP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10314-75BE-4A1B-902D-A41B3AD593E2}" type="slidenum">
              <a:rPr lang="en-US"/>
              <a:pPr>
                <a:defRPr/>
              </a:pPr>
              <a:t>‹N›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  <a:endParaRPr lang="en-US" smtClean="0"/>
          </a:p>
        </p:txBody>
      </p:sp>
      <p:sp>
        <p:nvSpPr>
          <p:cNvPr id="1027" name="Segnaposto testo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smtClean="0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ED04B62-D162-4C53-932D-436D9DC238B4}" type="datetimeFigureOut">
              <a:rPr lang="en-US">
                <a:solidFill>
                  <a:srgbClr val="775F55"/>
                </a:solidFill>
              </a:rPr>
              <a:pPr>
                <a:defRPr/>
              </a:pPr>
              <a:t>7/5/2019</a:t>
            </a:fld>
            <a:endParaRPr lang="en-US" dirty="0">
              <a:solidFill>
                <a:srgbClr val="775F55"/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7" name="Rettangolo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2958DF7-2F7E-49DE-9A24-EB5E60CF7310}" type="slidenum">
              <a:rPr lang="en-US"/>
              <a:pPr>
                <a:defRPr/>
              </a:pPr>
              <a:t>‹N›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0v8i4v1mieU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ticolotre.com/2013/10/fukushima-un-disastro-nucleare-superiore-100-volte-chernobyl/217930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blogeko.iljournal.it/fukushima-inizia-la-pericolosa-rimozione-del-combustibile-nucleare-dalla-piscina-pericolante/77820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/>
          </a:bodyPr>
          <a:lstStyle/>
          <a:p>
            <a:pPr marL="320040" indent="-32004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it-IT" sz="8000" b="1" dirty="0" smtClean="0">
                <a:solidFill>
                  <a:schemeClr val="accent1">
                    <a:lumMod val="75000"/>
                  </a:schemeClr>
                </a:solidFill>
              </a:rPr>
              <a:t>LA FISSIONE E LA FUSIONE NUCLEARE</a:t>
            </a:r>
            <a:endParaRPr lang="it-IT" sz="8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Rettangolo arrotondato 3"/>
          <p:cNvSpPr/>
          <p:nvPr/>
        </p:nvSpPr>
        <p:spPr>
          <a:xfrm>
            <a:off x="611560" y="260648"/>
            <a:ext cx="8460432" cy="93610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000" b="1" smtClean="0"/>
              <a:t>CLASSE III </a:t>
            </a:r>
            <a:endParaRPr lang="it-IT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000" y="62136"/>
            <a:ext cx="8153400" cy="9906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b="1" dirty="0" smtClean="0"/>
              <a:t>ALCUNI TERMINI CHE </a:t>
            </a:r>
            <a:r>
              <a:rPr lang="it-IT" b="1" dirty="0" err="1" smtClean="0"/>
              <a:t>CI</a:t>
            </a:r>
            <a:r>
              <a:rPr lang="it-IT" b="1" dirty="0" smtClean="0"/>
              <a:t> SERVONO PER CAPIRE …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0" y="3573016"/>
            <a:ext cx="9144000" cy="3284984"/>
          </a:xfrm>
        </p:spPr>
        <p:txBody>
          <a:bodyPr>
            <a:noAutofit/>
          </a:bodyPr>
          <a:lstStyle/>
          <a:p>
            <a:pPr marL="320040" indent="-320040" algn="just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it-IT" sz="2400" b="1" dirty="0" smtClean="0">
                <a:solidFill>
                  <a:schemeClr val="accent1">
                    <a:lumMod val="75000"/>
                  </a:schemeClr>
                </a:solidFill>
              </a:rPr>
              <a:t>Numero atomico </a:t>
            </a:r>
            <a:r>
              <a:rPr lang="it-IT" sz="2400" dirty="0" smtClean="0"/>
              <a:t>= numero di protoni contenuti nel nucleo di un atomo.</a:t>
            </a:r>
          </a:p>
          <a:p>
            <a:pPr marL="320040" indent="-320040" algn="just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it-IT" sz="2400" b="1" dirty="0" smtClean="0">
                <a:solidFill>
                  <a:schemeClr val="accent2">
                    <a:lumMod val="75000"/>
                  </a:schemeClr>
                </a:solidFill>
              </a:rPr>
              <a:t>Numero di massa </a:t>
            </a:r>
            <a:r>
              <a:rPr lang="it-IT" sz="2400" dirty="0" smtClean="0"/>
              <a:t>= numero di protoni + numero di  neutroni presenti in un atomo.</a:t>
            </a:r>
          </a:p>
          <a:p>
            <a:pPr marL="320040" indent="-320040" algn="just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it-IT" sz="2400" b="1" dirty="0" smtClean="0">
                <a:solidFill>
                  <a:schemeClr val="accent1">
                    <a:lumMod val="75000"/>
                  </a:schemeClr>
                </a:solidFill>
              </a:rPr>
              <a:t>Massa atomica </a:t>
            </a:r>
            <a:r>
              <a:rPr lang="it-IT" sz="2400" dirty="0" smtClean="0"/>
              <a:t>= massa dell’atomo.</a:t>
            </a:r>
          </a:p>
          <a:p>
            <a:pPr marL="320040" indent="-320040" algn="just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it-IT" sz="2400" b="1" dirty="0" smtClean="0">
                <a:solidFill>
                  <a:schemeClr val="accent2">
                    <a:lumMod val="75000"/>
                  </a:schemeClr>
                </a:solidFill>
              </a:rPr>
              <a:t>Isotopo</a:t>
            </a:r>
            <a:r>
              <a:rPr lang="it-IT" sz="2400" dirty="0" smtClean="0"/>
              <a:t>  = atomo di un elemento chimico con lo stesso numero atomico, ma con differente numero di massa (sono stati aumentati o diminuiti i suoi neutroni).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it-IT" sz="2400" dirty="0"/>
          </a:p>
        </p:txBody>
      </p:sp>
      <p:pic>
        <p:nvPicPr>
          <p:cNvPr id="21506" name="Picture 2" descr="http://www.maffucci.it/wp-content/uploads/2011/01/atomo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19872" y="764704"/>
            <a:ext cx="5724128" cy="2857500"/>
          </a:xfrm>
          <a:prstGeom prst="rect">
            <a:avLst/>
          </a:prstGeom>
          <a:noFill/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1700808"/>
            <a:ext cx="1562275" cy="1584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Nuvola 6"/>
          <p:cNvSpPr/>
          <p:nvPr/>
        </p:nvSpPr>
        <p:spPr>
          <a:xfrm>
            <a:off x="1619672" y="1340768"/>
            <a:ext cx="1728192" cy="1368152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/>
              <a:t>SONO I NUMERI ATOMICI</a:t>
            </a:r>
            <a:endParaRPr lang="it-IT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pPr marL="320040" indent="-320040" algn="just" eaLnBrk="1" fontAlgn="auto" hangingPunct="1">
              <a:spcAft>
                <a:spcPts val="0"/>
              </a:spcAft>
              <a:buNone/>
              <a:defRPr/>
            </a:pPr>
            <a:r>
              <a:rPr lang="it-IT" sz="2400" dirty="0" smtClean="0"/>
              <a:t>	In ogni atomo il nucleo è formato da protoni carichi positivamente che tendono a respingersi, ma sono resi stabili da una forza detta nucleare forte. </a:t>
            </a:r>
          </a:p>
          <a:p>
            <a:pPr marL="320040" indent="-320040" algn="just" eaLnBrk="1" fontAlgn="auto" hangingPunct="1">
              <a:spcAft>
                <a:spcPts val="0"/>
              </a:spcAft>
              <a:buNone/>
              <a:defRPr/>
            </a:pPr>
            <a:r>
              <a:rPr lang="it-IT" sz="2400" dirty="0" smtClean="0"/>
              <a:t>	A volte le forze all’interno del nucleo non sono però perfettamente stabili (soprattutto in caso di isotopi dove ho alterato il numero di neutroni) e quindi il nucleo emette una o più particelle (decadere). L’elemento di partenza tende quindi a trasformarsi in altri elementi, </a:t>
            </a:r>
            <a:r>
              <a:rPr lang="it-IT" sz="2400" b="1" dirty="0" smtClean="0">
                <a:solidFill>
                  <a:schemeClr val="accent1">
                    <a:lumMod val="75000"/>
                  </a:schemeClr>
                </a:solidFill>
              </a:rPr>
              <a:t>radioattivi</a:t>
            </a:r>
            <a:r>
              <a:rPr lang="it-IT" sz="2400" dirty="0" smtClean="0"/>
              <a:t>, emettendo delle particelle atomiche. </a:t>
            </a:r>
          </a:p>
          <a:p>
            <a:pPr marL="320040" indent="-320040" algn="just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it-IT" sz="2400" b="1" i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320040" indent="-320040" algn="just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it-IT" sz="2400" b="1" i="1" dirty="0" smtClean="0">
                <a:solidFill>
                  <a:schemeClr val="accent2">
                    <a:lumMod val="75000"/>
                  </a:schemeClr>
                </a:solidFill>
              </a:rPr>
              <a:t>ESEMPIO </a:t>
            </a:r>
          </a:p>
          <a:p>
            <a:pPr marL="320040" indent="-320040" algn="just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it-IT" sz="2400" b="1" i="1" dirty="0" smtClean="0">
                <a:solidFill>
                  <a:schemeClr val="accent2">
                    <a:lumMod val="75000"/>
                  </a:schemeClr>
                </a:solidFill>
              </a:rPr>
              <a:t>	L’uranio è l’elemento chimico di numero atomico 92. L’uranio naturale è composto da una miscela di tre isotopi radioattivi.</a:t>
            </a:r>
          </a:p>
        </p:txBody>
      </p:sp>
      <p:sp>
        <p:nvSpPr>
          <p:cNvPr id="5" name="Titolo 1"/>
          <p:cNvSpPr>
            <a:spLocks noGrp="1"/>
          </p:cNvSpPr>
          <p:nvPr>
            <p:ph type="title"/>
          </p:nvPr>
        </p:nvSpPr>
        <p:spPr>
          <a:xfrm>
            <a:off x="19000" y="62136"/>
            <a:ext cx="8153400" cy="9906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b="1" dirty="0" smtClean="0"/>
              <a:t>ELEMENTI … RADIOATTIVI!</a:t>
            </a:r>
            <a:endParaRPr lang="it-IT" b="1" dirty="0"/>
          </a:p>
        </p:txBody>
      </p:sp>
      <p:pic>
        <p:nvPicPr>
          <p:cNvPr id="1026" name="Picture 2" descr="http://www.quotidianosicurezza.it/wp-content/uploads/2011/07/rifiuti-radioattivi-300x293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04855" y="0"/>
            <a:ext cx="1739145" cy="16985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http://t3.gstatic.com/images?q=tbn:ANd9GcQv2JSrcWlINcfj_2omoHaxPQuY_KhFrTFJXePqLeB2rM0LYBJ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28660" y="5072074"/>
            <a:ext cx="1820476" cy="1214446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13315" name="Titolo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it-IT" b="1" smtClean="0"/>
              <a:t>FISSIONE NUCLEARE: che cos’è?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642938" y="1484785"/>
            <a:ext cx="8501062" cy="5444654"/>
          </a:xfrm>
        </p:spPr>
        <p:txBody>
          <a:bodyPr>
            <a:noAutofit/>
          </a:bodyPr>
          <a:lstStyle/>
          <a:p>
            <a:pPr marL="320040" indent="-320040" algn="just" eaLnBrk="1" fontAlgn="auto" hangingPunct="1">
              <a:lnSpc>
                <a:spcPct val="120000"/>
              </a:lnSpc>
              <a:spcAft>
                <a:spcPts val="0"/>
              </a:spcAft>
              <a:buFont typeface="Wingdings"/>
              <a:buNone/>
              <a:defRPr/>
            </a:pPr>
            <a:r>
              <a:rPr lang="it-IT" sz="2100" dirty="0" smtClean="0"/>
              <a:t>	La fissione nucleare consiste nella </a:t>
            </a:r>
            <a:r>
              <a:rPr lang="it-IT" sz="2800" b="1" dirty="0" smtClean="0">
                <a:solidFill>
                  <a:schemeClr val="accent1">
                    <a:lumMod val="75000"/>
                  </a:schemeClr>
                </a:solidFill>
              </a:rPr>
              <a:t>rottura del nucleo di un elemento pesante</a:t>
            </a:r>
            <a:r>
              <a:rPr lang="it-IT" sz="21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z="2100" dirty="0" smtClean="0"/>
              <a:t>(esempio uranio 235 o plutonio 239 </a:t>
            </a:r>
            <a:r>
              <a:rPr lang="it-IT" sz="2800" dirty="0" smtClean="0"/>
              <a:t>) </a:t>
            </a:r>
            <a:r>
              <a:rPr lang="it-IT" sz="2800" b="1" dirty="0" smtClean="0">
                <a:solidFill>
                  <a:schemeClr val="accent1">
                    <a:lumMod val="75000"/>
                  </a:schemeClr>
                </a:solidFill>
              </a:rPr>
              <a:t>in due nuclei di elementi più leggeri</a:t>
            </a:r>
            <a:r>
              <a:rPr lang="it-IT" sz="2100" dirty="0" smtClean="0"/>
              <a:t>. Questa reazione interessa prevalentemente elementi con numero di massa superiore a 100, </a:t>
            </a:r>
            <a:r>
              <a:rPr lang="it-IT" sz="2100" u="sng" dirty="0" smtClean="0"/>
              <a:t>ma è molto più facilmente osservabile in quelli aventi una massa intorno al valore di 230</a:t>
            </a:r>
            <a:r>
              <a:rPr lang="it-IT" sz="2100" dirty="0" smtClean="0"/>
              <a:t>.  </a:t>
            </a:r>
          </a:p>
          <a:p>
            <a:pPr marL="320040" indent="-320040" algn="just" eaLnBrk="1" fontAlgn="auto" hangingPunct="1">
              <a:lnSpc>
                <a:spcPct val="120000"/>
              </a:lnSpc>
              <a:spcAft>
                <a:spcPts val="0"/>
              </a:spcAft>
              <a:buFont typeface="Wingdings"/>
              <a:buNone/>
              <a:defRPr/>
            </a:pPr>
            <a:r>
              <a:rPr lang="it-IT" sz="2100" dirty="0" smtClean="0"/>
              <a:t>	Quando l’elemento di partenza supera una certa dimensione (la cosiddetta </a:t>
            </a:r>
            <a:r>
              <a:rPr lang="it-IT" sz="2100" b="1" dirty="0" smtClean="0">
                <a:solidFill>
                  <a:schemeClr val="accent2">
                    <a:lumMod val="75000"/>
                  </a:schemeClr>
                </a:solidFill>
              </a:rPr>
              <a:t>massa critica</a:t>
            </a:r>
            <a:r>
              <a:rPr lang="it-IT" sz="2100" dirty="0" smtClean="0"/>
              <a:t>), i suoi atomi iniziano a decadere. </a:t>
            </a:r>
            <a:r>
              <a:rPr lang="it-IT" sz="2100" u="sng" dirty="0" smtClean="0"/>
              <a:t>Con il termine massa critica si indica cioè la quantità di tale materiale necessaria affinché una reazione nucleare a catena possa </a:t>
            </a:r>
            <a:r>
              <a:rPr lang="it-IT" sz="2100" u="sng" dirty="0" err="1" smtClean="0"/>
              <a:t>autosostenersi</a:t>
            </a:r>
            <a:r>
              <a:rPr lang="it-IT" sz="2100" dirty="0" smtClean="0"/>
              <a:t>.</a:t>
            </a:r>
          </a:p>
          <a:p>
            <a:pPr marL="320040" indent="-320040" algn="just" eaLnBrk="1" fontAlgn="auto" hangingPunct="1">
              <a:lnSpc>
                <a:spcPct val="120000"/>
              </a:lnSpc>
              <a:spcAft>
                <a:spcPts val="0"/>
              </a:spcAft>
              <a:buFont typeface="Wingdings"/>
              <a:buNone/>
              <a:defRPr/>
            </a:pPr>
            <a:r>
              <a:rPr lang="it-IT" sz="2100" dirty="0" smtClean="0"/>
              <a:t>	</a:t>
            </a:r>
            <a:r>
              <a:rPr lang="it-IT" sz="2100" b="1" dirty="0" smtClean="0">
                <a:solidFill>
                  <a:schemeClr val="accent1">
                    <a:lumMod val="75000"/>
                  </a:schemeClr>
                </a:solidFill>
              </a:rPr>
              <a:t>Ad esempio la massa critica dell'uranio 235 ha le dimensioni di una pallina da tennis</a:t>
            </a:r>
            <a:r>
              <a:rPr lang="it-IT" sz="2100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320040" indent="-320040" algn="just" eaLnBrk="1" fontAlgn="auto" hangingPunct="1">
              <a:lnSpc>
                <a:spcPct val="120000"/>
              </a:lnSpc>
              <a:spcAft>
                <a:spcPts val="0"/>
              </a:spcAft>
              <a:buFont typeface="Wingdings"/>
              <a:buNone/>
              <a:defRPr/>
            </a:pPr>
            <a:r>
              <a:rPr lang="it-IT" sz="2100" dirty="0" smtClean="0"/>
              <a:t>	</a:t>
            </a:r>
          </a:p>
          <a:p>
            <a:pPr marL="320040" indent="-320040" algn="just" eaLnBrk="1" fontAlgn="auto" hangingPunct="1">
              <a:lnSpc>
                <a:spcPct val="120000"/>
              </a:lnSpc>
              <a:spcAft>
                <a:spcPts val="0"/>
              </a:spcAft>
              <a:buFont typeface="Wingdings"/>
              <a:buNone/>
              <a:defRPr/>
            </a:pPr>
            <a:endParaRPr lang="it-IT" sz="2100" dirty="0"/>
          </a:p>
        </p:txBody>
      </p:sp>
      <p:sp>
        <p:nvSpPr>
          <p:cNvPr id="13317" name="AutoShape 4" descr="http://t3.gstatic.com/images?q=tbn:ANd9GcQv2JSrcWlINcfj_2omoHaxPQuY_KhFrTFJXePqLeB2rM0LYBJa"/>
          <p:cNvSpPr>
            <a:spLocks noChangeAspect="1" noChangeArrowheads="1"/>
          </p:cNvSpPr>
          <p:nvPr/>
        </p:nvSpPr>
        <p:spPr bwMode="auto">
          <a:xfrm>
            <a:off x="155575" y="-2324100"/>
            <a:ext cx="7267575" cy="484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prstClr val="black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olo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it-IT" b="1" smtClean="0"/>
              <a:t>FISSIONE NUCLEARE: una catena</a:t>
            </a:r>
          </a:p>
        </p:txBody>
      </p:sp>
      <p:sp>
        <p:nvSpPr>
          <p:cNvPr id="3073" name="Rectangle 1"/>
          <p:cNvSpPr>
            <a:spLocks noGrp="1" noChangeArrowheads="1"/>
          </p:cNvSpPr>
          <p:nvPr>
            <p:ph sz="quarter" idx="1"/>
          </p:nvPr>
        </p:nvSpPr>
        <p:spPr>
          <a:xfrm>
            <a:off x="5143500" y="1571625"/>
            <a:ext cx="3765550" cy="4894263"/>
          </a:xfrm>
        </p:spPr>
        <p:txBody>
          <a:bodyPr anchor="ctr">
            <a:spAutoFit/>
          </a:bodyPr>
          <a:lstStyle/>
          <a:p>
            <a:pPr marL="0" indent="0"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it-IT" sz="2400" b="1" dirty="0" smtClean="0">
                <a:solidFill>
                  <a:schemeClr val="accent1">
                    <a:lumMod val="75000"/>
                  </a:schemeClr>
                </a:solidFill>
                <a:ea typeface="Calibri" pitchFamily="34" charset="0"/>
                <a:cs typeface="Times New Roman" pitchFamily="18" charset="0"/>
              </a:rPr>
              <a:t>Come funziona la fissione? </a:t>
            </a:r>
            <a:r>
              <a:rPr lang="it-IT" sz="2400" dirty="0" smtClean="0">
                <a:ea typeface="Calibri" pitchFamily="34" charset="0"/>
                <a:cs typeface="Times New Roman" pitchFamily="18" charset="0"/>
              </a:rPr>
              <a:t>Un neutrone colpisce un nucleo di un atomo di uranio 235, quest'ultimo si spezza in due frammenti lasciando liberi nello spazio circostante circa 2-3 neutroni che a loro volta colpiscono altri atomi determinando la "reazione a catena" se gli altri atomi nelle vicinanze sono posti in quantità sufficiente (massa critica).</a:t>
            </a:r>
            <a:endParaRPr lang="it-IT" sz="2400" dirty="0" smtClean="0">
              <a:cs typeface="Arial" pitchFamily="34" charset="0"/>
            </a:endParaRPr>
          </a:p>
        </p:txBody>
      </p:sp>
      <p:pic>
        <p:nvPicPr>
          <p:cNvPr id="3076" name="Picture 4" descr="http://static.tuttogratis.it/628X0/attualita/tuttogratis/it/wp-content/uploads/2011/03/Fissione-nuclear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1785938"/>
            <a:ext cx="47244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4943256" y="6389639"/>
            <a:ext cx="45005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600" dirty="0">
                <a:solidFill>
                  <a:srgbClr val="94B6D2">
                    <a:lumMod val="75000"/>
                  </a:srgb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hlinkClick r:id="rId3"/>
              </a:rPr>
              <a:t>http://www.youtube.com/</a:t>
            </a:r>
            <a:r>
              <a:rPr lang="it-IT" sz="1600" dirty="0" err="1">
                <a:solidFill>
                  <a:srgbClr val="94B6D2">
                    <a:lumMod val="75000"/>
                  </a:srgb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hlinkClick r:id="rId3"/>
              </a:rPr>
              <a:t>watch</a:t>
            </a:r>
            <a:r>
              <a:rPr lang="it-IT" sz="1600" dirty="0">
                <a:solidFill>
                  <a:srgbClr val="94B6D2">
                    <a:lumMod val="75000"/>
                  </a:srgb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hlinkClick r:id="rId3"/>
              </a:rPr>
              <a:t>?v=0v8i4v1mieU</a:t>
            </a:r>
            <a:endParaRPr lang="it-IT" sz="1600" dirty="0">
              <a:solidFill>
                <a:srgbClr val="94B6D2">
                  <a:lumMod val="75000"/>
                </a:srgbClr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endParaRPr lang="it-IT" sz="1600" dirty="0">
              <a:solidFill>
                <a:srgbClr val="94B6D2">
                  <a:lumMod val="75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Nuvola 8"/>
          <p:cNvSpPr/>
          <p:nvPr/>
        </p:nvSpPr>
        <p:spPr>
          <a:xfrm>
            <a:off x="0" y="4214813"/>
            <a:ext cx="3143250" cy="2643187"/>
          </a:xfrm>
          <a:prstGeom prst="cloud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b="1" dirty="0">
                <a:solidFill>
                  <a:prstClr val="white"/>
                </a:solidFill>
                <a:ea typeface="Calibri" pitchFamily="34" charset="0"/>
                <a:cs typeface="Times New Roman" pitchFamily="18" charset="0"/>
              </a:rPr>
              <a:t>La fissione può avvenire spontaneamente oppure essere causata da un bombardamento di neutroni. </a:t>
            </a:r>
            <a:endParaRPr lang="it-IT" b="1" dirty="0">
              <a:solidFill>
                <a:prstClr val="white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olo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it-IT" b="1" smtClean="0"/>
              <a:t>FISSIONE NUCLEARE: Einstein</a:t>
            </a:r>
          </a:p>
        </p:txBody>
      </p:sp>
      <p:sp>
        <p:nvSpPr>
          <p:cNvPr id="3073" name="Rectangle 1"/>
          <p:cNvSpPr>
            <a:spLocks noGrp="1" noChangeArrowheads="1"/>
          </p:cNvSpPr>
          <p:nvPr>
            <p:ph sz="quarter" idx="1"/>
          </p:nvPr>
        </p:nvSpPr>
        <p:spPr>
          <a:xfrm>
            <a:off x="4714875" y="2143125"/>
            <a:ext cx="4429125" cy="3786188"/>
          </a:xfrm>
        </p:spPr>
        <p:txBody>
          <a:bodyPr anchor="ctr">
            <a:spAutoFit/>
          </a:bodyPr>
          <a:lstStyle/>
          <a:p>
            <a:pPr algn="just" eaLnBrk="1" hangingPunct="1">
              <a:buFont typeface="Wingdings" pitchFamily="2" charset="2"/>
              <a:buNone/>
            </a:pPr>
            <a:r>
              <a:rPr lang="it-IT" sz="2400" dirty="0" smtClean="0"/>
              <a:t>	I </a:t>
            </a:r>
            <a:r>
              <a:rPr lang="it-IT" sz="2400" i="1" dirty="0" smtClean="0"/>
              <a:t>prodotti di fissione</a:t>
            </a:r>
            <a:r>
              <a:rPr lang="it-IT" sz="2400" dirty="0" smtClean="0"/>
              <a:t> derivanti da questi elementi possiedono una massa totale leggermente inferiore a quella del nucleo di partenza; questa differenza di massa è la causa dell'energia prodotta nella reazione perché la massa "</a:t>
            </a:r>
            <a:r>
              <a:rPr lang="it-IT" sz="2400" i="1" dirty="0" smtClean="0"/>
              <a:t>persa</a:t>
            </a:r>
            <a:r>
              <a:rPr lang="it-IT" sz="2400" dirty="0" smtClean="0"/>
              <a:t>" si trasforma in energia, secondo l'equazione di Einstein </a:t>
            </a:r>
            <a:r>
              <a:rPr lang="it-IT" sz="2400" i="1" dirty="0" smtClean="0"/>
              <a:t>E = mc</a:t>
            </a:r>
            <a:r>
              <a:rPr lang="it-IT" sz="2400" i="1" baseline="30000" dirty="0" smtClean="0"/>
              <a:t>2</a:t>
            </a:r>
            <a:r>
              <a:rPr lang="it-IT" sz="2400" dirty="0" smtClean="0"/>
              <a:t>.</a:t>
            </a:r>
          </a:p>
        </p:txBody>
      </p:sp>
      <p:pic>
        <p:nvPicPr>
          <p:cNvPr id="25602" name="Picture 2" descr="http://mail.colonial.net/%7Ehkaiter/astronomyimages1011/einsteinemc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25" y="1643063"/>
            <a:ext cx="323850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reccia in giù 5"/>
          <p:cNvSpPr/>
          <p:nvPr/>
        </p:nvSpPr>
        <p:spPr>
          <a:xfrm>
            <a:off x="1000125" y="3357563"/>
            <a:ext cx="785813" cy="15001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prstClr val="white"/>
              </a:solidFill>
            </a:endParaRPr>
          </a:p>
        </p:txBody>
      </p:sp>
      <p:sp>
        <p:nvSpPr>
          <p:cNvPr id="7" name="Freccia in giù 6"/>
          <p:cNvSpPr/>
          <p:nvPr/>
        </p:nvSpPr>
        <p:spPr>
          <a:xfrm>
            <a:off x="3429000" y="3286125"/>
            <a:ext cx="785813" cy="15001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prstClr val="white"/>
              </a:solidFill>
            </a:endParaRPr>
          </a:p>
        </p:txBody>
      </p:sp>
      <p:sp>
        <p:nvSpPr>
          <p:cNvPr id="8" name="Freccia in giù 7"/>
          <p:cNvSpPr/>
          <p:nvPr/>
        </p:nvSpPr>
        <p:spPr>
          <a:xfrm>
            <a:off x="2286000" y="3643313"/>
            <a:ext cx="785813" cy="2071687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prstClr val="white"/>
              </a:solidFill>
            </a:endParaRPr>
          </a:p>
        </p:txBody>
      </p:sp>
      <p:sp>
        <p:nvSpPr>
          <p:cNvPr id="9" name="CasellaDiTesto 8"/>
          <p:cNvSpPr txBox="1">
            <a:spLocks noChangeArrowheads="1"/>
          </p:cNvSpPr>
          <p:nvPr/>
        </p:nvSpPr>
        <p:spPr bwMode="auto">
          <a:xfrm>
            <a:off x="571500" y="4857750"/>
            <a:ext cx="17145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600">
                <a:solidFill>
                  <a:prstClr val="black"/>
                </a:solidFill>
                <a:cs typeface="Arial" charset="0"/>
              </a:rPr>
              <a:t>energia liberata</a:t>
            </a:r>
          </a:p>
        </p:txBody>
      </p:sp>
      <p:sp>
        <p:nvSpPr>
          <p:cNvPr id="10" name="CasellaDiTesto 9"/>
          <p:cNvSpPr txBox="1">
            <a:spLocks noChangeArrowheads="1"/>
          </p:cNvSpPr>
          <p:nvPr/>
        </p:nvSpPr>
        <p:spPr bwMode="auto">
          <a:xfrm>
            <a:off x="1857375" y="5715000"/>
            <a:ext cx="17145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600">
                <a:solidFill>
                  <a:prstClr val="black"/>
                </a:solidFill>
                <a:cs typeface="Arial" charset="0"/>
              </a:rPr>
              <a:t>massa “persa”</a:t>
            </a:r>
          </a:p>
        </p:txBody>
      </p:sp>
      <p:sp>
        <p:nvSpPr>
          <p:cNvPr id="11" name="CasellaDiTesto 10"/>
          <p:cNvSpPr txBox="1">
            <a:spLocks noChangeArrowheads="1"/>
          </p:cNvSpPr>
          <p:nvPr/>
        </p:nvSpPr>
        <p:spPr bwMode="auto">
          <a:xfrm>
            <a:off x="2928938" y="4786313"/>
            <a:ext cx="207168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600">
                <a:solidFill>
                  <a:prstClr val="black"/>
                </a:solidFill>
                <a:cs typeface="Arial" charset="0"/>
              </a:rPr>
              <a:t>c = velocità della luce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600">
                <a:solidFill>
                  <a:prstClr val="black"/>
                </a:solidFill>
                <a:cs typeface="Arial" charset="0"/>
              </a:rPr>
              <a:t>spesso approssimata a 300 000 km/s</a:t>
            </a:r>
          </a:p>
        </p:txBody>
      </p:sp>
      <p:sp>
        <p:nvSpPr>
          <p:cNvPr id="15371" name="AutoShape 4" descr="data:image/jpeg;base64,/9j/4AAQSkZJRgABAQAAAQABAAD/2wCEAAkGBxQTEhUUExQWFBUVFxgXGRcXGBcXGBcXGBoWFxUXGBwYHCggGBonHBUUITEhJSkrLi4uGB8zODMsNygtLiwBCgoKBQUFDgUFDisZExkrKysrKysrKysrKysrKysrKysrKysrKysrKysrKysrKysrKysrKysrKysrKysrKysrK//AABEIAQcAvwMBIgACEQEDEQH/xAAcAAAABwEBAAAAAAAAAAAAAAABAgMEBQYHAAj/xABNEAABAwIDBAYGBQYMBQUAAAABAAIRAyEEEjEFQVFhBhMicYGRBzKhscHwQlJy0dIjc6Oy4fEUFiQlNENTYoKTs8IzNVRjdBVEZJKi/8QAFAEBAAAAAAAAAAAAAAAAAAAAAP/EABQRAQAAAAAAAAAAAAAAAAAAAAD/2gAMAwEAAhEDEQA/AM/r1O077R95RG1HcU52mxorVAwODA92XNGaJMTEie5NSUHZzxMowqniUk0oSgVFU8SjdYeKQA3nT5suDkDjOjZ+BSEoMyBQvResSbiioFusRg9IrpQOA9CaiQBXByBxnQiqm+ZDmQKl6L1iIDKK4oFesRs6QzIZQKZ0bOk2sPcjmO889EB6NMuIA8zYeJWjeg4fyrEXk9SP1xPvCzd1U8VofoNd/K64/wCx/vZ96ChdIMX1uJr1AQQ+q91hHrEnS6jUaqbnvSaAWhKQ0ame7TzKTa+O9AgVdVJRZRQUZoQcHIC5SOCoMaA6o3rHO9SnJaHD673bmTuEEwbhDink3LqbZ+hTEAchlbl9pQRoQSl3k8Z8SuAcf3oEQUaSpnZvR+pVItEiYm/O2uu4KZ/geDwrslZpxFQasE5GHgTIk/MIKgUSVen9IMM6KdHBUzNoAGY8hDMxPcUzxWy6dR0NomgeHWMEfaa6/jCCpkoJU1iNiQJJIHEFtQeOWI0Sbuj9QsL6RFVo1LdW/aae0O+IQRAddDKM6jBv5ICYQC1vFKNIGlk3zLg9Au56I56SdUSZcgWL1pPoIbOMrncKEeb2/cswJstR9AwIxWJBEEUgDOoIfBHzwQZpU1PiiFLVhc96TQcHQuaRwQBLNagIW27kpQbJAI3oWc/D4palSFigDFS5xJi0Dyj2BJNbPE/FSVSmwtG5w479IPl7k7wmDpnKXSL62LY5gGQghOrtdp5Hh56p1h8EWAVIzDcR9a9jwNiYPBT2J2MCC+ZbuyX36RFtCpTZezh2WiewHZgd5tfnAG7jzQP9h0eow1TEGXVnN7I3i5iN4j2XVd2Zst+IcSQGth2dx0BkSQT7XEySVeqmCytpOH0e0QLXgkz870ltJ4aDTZZxAcQ20knf5hBB4xtLD0xTY2zhlzNcWucTc6QQ3S03nemNRlFrQOozudctBc2wMxAMnzjnNhcNn7MDg0uAzAcrHf8AcpPC08LTcclAVKm+o4TJGoGaSUGe48EsbOCyMI9ZjS7L3hwJ9qiWWLn0BUZUYMxaDq0auaYkxqWmbTfVatjcRiSJ/IsAFh1ZgcLl0HyVc2pVqPu+nTqBtwWsv3gtfEa7kGeYjFdd6wax0+sABJP1oG/iIHHiouvRLSQQQRuOquOP6OU3T1FQBxgik8iDO5j3AHwPmq7i6DgS2q0tcyQ4GxA+j5G3dCCKKIXI9QQkSg4lBKAoECgWpegd5di8SSZJotv/AIxrzWWNWo+gM/yrEfmR+uEGd1Bc96TyJw8XPeUnKAhCVYkxJSwAtM+Hx4IFqVA+sBYR4HzTptOY3k7o8olIYerfQeJt4qVwtBrhuPcDYndLhqgChTk5SDO6RFuFxort0d2S2o3LkB7xxgwYBG5QGz6faDf+IBESBI7iPer3sYlsSdB49yDq2xaLGEBjdL5db8ISWCpAG4kgQObTEg8f3KY6vM7kl2YUyIbbmJsgjamFJAF+yLHi3d5Smv8A6d2sxkExziN3mrPSwQP3bkc4ER9yCs1sK4AAb5J58FH4R1Sm68WFgLNHKwuT46K4jBX1iEwxmzouYI4xw4oI8441Gw7LEW3eN2kFI1NlMdpmndDhA87exDiNnt1EE8VGubUBlrzroQ0kfGECW0tiuAHZzDUOaO0299PuhQGOwz63ZIzOaDkfmOcN+q4b26ibgcla2Go4Q4zP1QQeWnhwTPalCrS7eU16YMx6tRh+s12rT325oMrxuEcHFpEO4b+Y7/kKKctR6RUW4qj1jRJiBUIh0t0ZVaPVfukWPJZhW10hAmuQlcgELUPQEf5XiPzA/XasuC1D0Bf0zEfmB+u1BRaoue9IkJWs7tHvKbuKA4ba3FdMaotEjjHz36qR2ZgQ5wl2vzPLxQPNhbINeoGwb6ATO7X9nFWLaWDptqNwtC7xeo4ag65G87yeHudu2uMNQy0YL3nIwby42abfHgU+6LYAMloGeoTNSpMSSbjNub3XceSCU2LsHIA3Q/Vbd3cdw8SrLQ2XliwaY1cZKW2fRAbE/wD1GVvhxT5tFovCBu3CgCz2nyRqeE4vb5/tToMB3W8Es1oG73IGrKQ4t9p9qVFAcvalwO9GQIdTOhB5G/t1SNWnxkd9x5pxUcN4j54hN5cLtOYcCZH3hBH4jC2nUTu1H3hRGIwom8QdDu7lPVyDcdh/DjxA4prVotIkD7TRoR9YIII4bK6RI4jd4J9QPORF0bE0+zxG4jXRJ4W8AmDuO48jw70FT21sM0avW4eOrqQKlImMzTckSYzDUaQQs16UbN6msRqHDMDEWJ4fOq3ja2zm1KbmuFiO1Fi02hw5g38FmnSumRRyYkEupODG1BF2uDshdxEt9yDOECcYjDZdDINxHD5/bCboBC0/0Bf0yv8AmP8AexZgFp3oD/ptf8x/vYgomI9YgcSkOoJOkbkOIb2nd/xUrsl7KFPrnszuNqTT6pd9JzuQt4kID09l5A01YpSJBcT2uYAvv1hLVMjB2C2pyGnebDyTGpUqVn5nuc9x1cSSSYmI0FrBDgcHnqhgBEmCeHHxQSGArZqjQ45QwE5t7QfWIH1oytHetN2TRhrS+KbbZKQuQPrO4uWa4KkBjHsEWe1rRuJmATyFye5TVbp4KLnsp0s7gY6xzidNSQLnzsg2LAOaQIJjmD8Qnr2W1Kz3o70pxlSmHVKbHNO9mZro4kO19ivFDFZmA8UC7XQNd6Wa9Mi7T5+d6O2pZA9a5c58fuJULXxz2tc5jQYmFX9pbdx1MZurphtzfMSA2L2i/fayC7l3cfYmlWkJ7Mtd5eW4qr4bptVqNbkw5efpEy0TvDSdVObN2gawcXU3Ui09pp4HRzT86IBfLjDhcb9NPcUDqZO+4v8AaCXqNmZ9bT7j4pKib8SD+9A1fQtI0Nxy5JHCUJdrvv8ABPsS7URAXYCjqN53+1B2KBFrSNObeBWe9NcK17HA2a8ANcbNmSWteRpeRO4kbtNA2pT7MHUTB1VI2sA5rmF0SZa4RZ3PcWnQjQoMYxDCxxaRBaYIPEItRlpGnuUztSg0lzXWeD2XcW7hwjhw05CFhAnK070Bn+W1/wAwf12LMSFpnoE/p1b/AMc/r00FDqs7R7/il9ouzZQ1xhjSLkcSTrxSGIf2jHH2ooeSePfG/vQWPZjXUwTBNnHnnuGk/ZDSQEfophzUrzOWJJJ1jlzum+Oxhs3fD9wuCSW+8rujVctqd+vmICB/haM7SqQTYPgiZkjLPkSrtsLoNRYM7253akEiGjgIiTCqnQwirjqrzoBA8/2rRtvbXZRaQHBuWB47gBqSgd4HBtpCALad3zKl8K9psN2nxVEwm1qhcDmlrtxER4g/BS1bEVKQLxcD1hvbvQXAUQbpbqRvUZ0d2m2vSa4Hke8aqVfUhAUANCa18Oyoe2ARzhGq4gCbqv7Xx+V1qgE6AXcfCbd6CcOFZuaAlKYjw371VaIxIaXCo528BwGU8pGnfdTexdrdYC17S2o3UH5ugNjXw4fOkkf7h5I9B4Ed3nefimm2joRuuPiEth6ki/zZANVsyDaT8/HyQYFxa8jXf9/wRqlQS0byEejrJF9/ukIEdttc4AAexUjbODqNzONPMBrl1jiBv9q0qo8Bt/NQW0mCoOw5ocNBqP8AD9xQZBtvAsqNzhpkWMWIG50Rfu39+tP2hhS0kRcaxoRucORC03aWCAqOI/J1CZLDYZtZbNjPCyhtsMpub+UYacm1Vt2idc7bRuNtNRzDP5Wl+gb+nVv/AB3fr01Q9qbOdSOrXtJs9hlp/CeRhXv0D/0+r/47v16aDPMQe07vPvQUyjV29o95964AAcXE24D9qCV2tIqAHUMZ7Wg/FO+j9GQ90xkGYnuBMDnMKO2vVPXTyHk0ZRvO5qDA4wsbVAMZmx4H94QWL0fVMtWo6Rfj4ON1YKGBOJx38rLhRDsrQDAe6MxE8NVW+itdlPtvBIzOzRpGUQPYVMYoYl56/wCvDgw6MAuIO439qCP6RbeY3FVGUKNHDU6JIEMIqVSxw7OZtwXX1txKvGzqzmilLmnr6Rcaehy6AcnQfGDomeytmZ3tr1MPTNQAHO6T2hoRunS6L0p2mzDUXw0GtUGVpFgwX0Hn4oJX0Vktp1ZMjrHBvOLHvvKudfE3nlZVXoPRjC0xEQ0braSpxzgdTY2QM8RRqACoXgZt88dwTDFbOpMw9avUptxNVrcwa7ttndbRylcTRcWQLxYbwRy4KMdsxzwWNIaYgh3t75+KDMdjbXq1MTSaxwpmo45hQZ1QY5xI7bYy1AAGu7jEgytV2JVqAjrLua4jM27XAWkHcDqAUyp9H8kRRpsIBGZre0ZO7hqdOKfYag+kILt9uPjxQTtekHsMiOBTekyxvEe20Idm1nEHML8kL6sG8c957uSBqZkToNON7FSNF+ml59/7QozEVhIMX08E5/hbQ2baSB4ae5AviMa0WdaVXMY5pdJOU3hw0PAHn96WxtTrXS0xHHdvlQTtr0us6upYuEibTG6+hQJbQb13ZqCXCCCHGbcjv+bqF2rUDRDmgMcC2TMOA0Ds1w6Z10PJWDF02OGUnXSbOHAgzfwUHWw7qjXsqesG3Ooe3jYXcLGbIKDtKmaZtOU2vvG4OHLcVc/Qa0DaFSNDh3/r0lVMa05SxxkskCZks1CtPoM/5g8f/Hef/wB0kFExfrHmT7ygwzb5ibMv47gOep8CjYpvbdycfeiVXWyg215E8fn4oEq7pgnWPiUUuI5SL+wozSJE6LsQ4Egj6rR4hoafaCgv3RbZ5rYcsjsxJMfSdIaBxtJjuV32bs8hjQ8wQLNgHKNPFRHozpA4Zp5n2Rf3DwVtxPZuIuR5b0CL8KXFsEwDed44clS+m2G6/F0cOy4AzPI77k+Agd6vrq5g5RLjPgFWOhWENR1TEm5qPIBP1GnK2PAT4oLNs9mWm1oMQIjjFroKFaHFpUm7AyIUNtGmWOBHG/cUE9hHjRK4rBNdHZB5zBCY7HxbaktdYjQ7+Clw0j70DV2DtEnxv70yxGz5IJtHqkWEniprOiz5IIsU3tIk7o+Z8LKPxLyKhOaQRw3/AHqdqgQQq5jqkEEmxMH53HRASsdD7EzbjGuOQOvOnLejVqvZJ+bKG2LRLq1Q39W3AEzp7EEjhqZdXysuGgZgDcW0+Pmkdv4Wk6sw1aWYhlQeqdI1tv0Vq2Zs1tPI5rYLmAOO88zxOqQ21gBUL2SW52FkjUZpkjnZBmGysRVYTROao0NzNBADy1tn5Y1c28tvIHNWmhQzNZUBG6DaHA/OiS2tsh1HC062tTCPa4uvJaOxVI5luVym9i0BVolw0Li4cBMEgcg7MgoW3tmgVQcvqG8b6ZnMDxiZ8+CX9D2H6vatVvChU/XpSpvpHhclYPv6uUjdcH7gnXRjBNbtgVG6VMM8+M0UGMYh8Fw/vHxv7k1cSnGLHad3n3pFjJtIB52HnuQJoHFPWbOd9MFo4xIPcZAPmmuIABgX5/t3+FkGnei7GxQc0n6cDyzFXVlQvdYLMuhLy3D1HRv+BWn9Gx2A46kSgT6VY3+C4Un6VQimDwz2J5QJVf8ARntZoZ1BImnpzbO7mrRtiizEfkqjQ9hF28eY8YVZqdAnsr9bhappuG5/aadwFjOg1koNJ/hjYURjMTTc4FzmtE/SIE+abU9nVGtBr1ACbHq5N+RcE/w9FrWgim2wMlwlxvvJEygbYqm1ha9hGo05qao4iIDtHaHnwUU3DMBnhoI7I4GOKWq1QWkHTd8I8UEs8gpEmN6j8DtDN2Tq2x58Clqryd+/2IFXuG88lW9tsgcgfeYVhbTDhe9wRyIuFAdJRaOfxGqBhiXdm1v3Jtsym4VIZckafPd7U6qs0ncPalejzgMQ925rQO4n9yCy/wAJLDD4AayR3CJ1URUxrs4ri7JIc0ahtu3HL2IvSjajWZSbwPCZGVQOA24WZRMk9omCW9ozE93vCCy7ZxQLHZYLXscCDpMQJj50SHRSmWYITxcPAOyz32UXjcUx8tZYPGk7xOnDd4RwUlh64bSp0QZgCfPtHzJQVrpxiwx1F8xOYGN/rtg+MeSe9Bsd1mLwxPrOwryeRHUg+9VDpdjOuLKbCTlqVQbaAPifOfNTHo4xgO1RTGjMO9vl1c+Ok9yDMMZ67h/ePvKaOTvG+u77R95TUoE4QuCMiuQXrobDsHWZF598D4K7bC2gBSpS4AOBG/cbm/AELOOgWJIqPpzGcDzBBCvuDw7n4dr6Zh7CeYtMtjfKC2YUW4mY113ttGmimX1NBvtYXiVlmF6WOpPiqHNENDbHV0yHTcCI8j4z1Hp3TJGUiadnD1pB0ILbQIQXipRBiQePcuqVGxHATOipVfpi3K3UudcZQSCJ99tEu7pKHZcgJe4D1h2Zk3cZtce0aoLI6qIjeRHxCZPw4LZ0Nj8xooTHbXLLuLScw1vlN9RI1gaIzNv0yYkOm5yyRAsBffNrcuKCQp1vpAXHLUSZ17jdSTXSJCZYZ+adAdefavB3hPaLezJGvO33oHWGHZVZ6RVLgc7qyMMCyre3GGWgaucBfxPwQAW9mTrePcm/R3adIVH0nuAqVZc0cWs7J9qebSGSmO6FjXS/Hh1YZSQadg5pgiNdOcoL1016UUqTurJLnCTDfJoJmw+5VTZXSXrKhbiajXUnDQhzQ1271fLeqa5xJkmSd51QINSp7Vp05LQ3iHBwIiIEEHTxUDhemFQYh75BaQWiZgASREdypuY8UAJCCZ2pt+o/stim2JLWCAXG5J3k31JVk9CLv50HOjV/2Kgq+ehP/mjfzVX3NQVbF+s77R96ZuTzFjtO+0femrwgRQFGhAQglOi2LFPEMnRxynx09q2DooepxLmH1K01KfCbB49oPmsKaYWtdFdqHE4QOF62GdmibujUf4m5ggs/THovSrtc8AB7RmJjUbwfCfFV7oXsdho52gdp7nA6wB2WeIC0Z1UVcMS24fTJBHNtlR/RVXa7BZTOam5zdDqXSNOTvYgmK+yaZpBha0giGtDbyNIj1UZmzaTLhokDLpxjdxTusbX00iLyfgm5OZ7GxHaghAz27SptpuLosDI7hc21OqoXRzYNXEVjVqSKYOZrdJ1gDkAbq89KHNfiKdLLZoJfwi513nQJ/sDDgmQA1g0A0jgEB2YV1GnYAB401ItH3blJuOWm0dyX2hSzM7r+SbYn1qbePwCB/SbbwUDiKOfFNnSmC495kN9mZTmIqBrSTuVE6U9Km4PDuMg4jEdpjPqs0a5w4ReN5Pegg/SV0l6t7adM9oAnXQugAkDhfXiFljnTc3KUxNdz3F7yXOcZJOpJSSDoQIyBAAQwuCFAVXz0KD+dG/mqvuCo7WSbLQfQ1RI2k07hTqe1qCqY6n2nfaO4DfyUfUU7tShD3faPvULiGwgbIEJRUBVYehG2f4NimOJ7D+w7hBNj4H4qAhdCD0d0cxOVlSj/AGT4b+bd2mRyAOX/AAlU70e4kUsVjaBMRWcR3EkacNFCdDulkPpCofodQ8nfEuou9r2+ISnStpwmPp4xn/DrRmj6wADp8Id5oNKx9QywcTY8Yk6eKb7PM1bkjLc79wI96bjEteKTgZJvyHyIQYmplYGtk1KhgDeZIHlr5IG+GwTq1Wo8m2YtkRpYujmTHkrRQw3YyAQ2wt7UrsvZQpUwJk6nmTcp5ZALW2jkmBZNcH6jfaf3J1XqwCVSelXTKngaRaD1mJqSQy3ZB0L40EaDU+1A39JnS0YdopMh1R143BvF3fpHesax2MfWqOqVXF73GST7ByHJdj8Y+tUdUqOLnuMkn505JEICoCjEIIQAAhhDlQwgIEZolCApTZ2Am+/51QJ4ShF4nj71efRMP5xYIuGVL+F9FX3NYDlDRuOsxABHm5Wr0ZU8u0WXHqPBvcnISbeE+KCA2q0Oc8/3j4SbKtYumrbj25c5I+k6PG0lVPH12zDbwgjyghGXFAUISgXIAa6NFfej+0WY7DPwmIPbAzMdwI0I7t/IqhQlMPWcxwc0wQZBQXnY21sVhYoVKNVxZZpYwukcrXFhcLTuimBqPP8ACK7cjjZjHatG9zuZ4blRejPTmmQ0VHFjovOk7o5K84TpAxzey5s+znvQWt900qGBJKr9fpXSpguqVGhrdb+zmVlvTf0hVMUTToTSo6cHvHP6o5Dx4ILD089IYZNHCuDnizqli1vJu5x9gWUV6znuLnEuc4ySTJJ4koiBAZC0LgEZqDgJXRBRguhAC4hDCc4PCl5k6TcoD7OwuYzrF45cSpulh27mmbgjcSbMjulOdn7OIO6HGABBJA74MEwlcW85ez9J3aEyCTOQiRyJ42CBlSBdmcY3AXggQ5s8wYKsno0f/ONIf3akmdTkffmLKBxFIASCQRANoFpE+3RSHowdO1KMaAVf9N6Cvbe2k6o9wHZaCRHGDqVB1E9x47b/ALTveUzcECYC5wRgEJCBIhcjELmNlAthqMq4ej7oW3G1aoqlwpUxEtscx0AkHQe8Ku06Ra24vw5/JhWfbO0X4amMBh3FuQB2JqNMOfWddzARo1tm21hAw6Z9DG4Mk08VSrAETTzAVmg6EtFjziO5dg34SjTBxWGxNKoW5m5X1GioDoWyRbRQeIrBvMlIbV2nVxD89Z5e6A0To1o0a0CzRyCBPHYnrHlwGUbm5i6B3uuTzTZCgQcgQroQGCMAgaEoGoOCGEcNRm05MBAOGoZ3AK14LBMazNq0N3C55+7vnkh6PbMytzPYSCJn2iBN5hSmMptY0tyuu6SD6sWkC1oncgR6sNaOz2Ik21OhiBYkix0uovFOMloLiAJIfYSd99Le9TFcQ4Nh4gwYI4F2veQoyrRaYdI/KEOcD9G9jM8POEEfiKoLcwBBgyLxNoN/myl/Rc/+dKHdV/0nquYl1zPep/0Vn+c6B/O/6VRBWsd67vtO95TUp9tEflH/AG3e8pm7egThA5GARXNQJkJ/gsMBBI3/AL/giYPClxn3/PJSVWs1rTIi1o08vZO9A1fiiyowtElrmuAO8tIIB5SAksTiYkTmeSS4n6xu498pm+pJJREHOKJCPCKUBSgR0EIAARgxC0o0oODEo1q4uQygGFM7OwECPpOMHSANecd/eibGwJd2940+eWqmKbgHNBbm7IEkwZNpHa1jMdd6CXp0IgEAwBAkNbGsxN7TusE3p4jtEA2ENadO1vJA55r70II7TgZgOAMerYtBnj5JClUDc3aDWsv2SC47jutu0BQIYt7i3tAjM6HQTobkeQjWyabQxIBIbmj1TOkXtbXkeS6piRLspiBpF90+RDPaojE1y50X4XvogTrPEKyejGpl2lhxqT1o/RVD8FUar7qzejG+08PP/d/0aiA2N6HY8vf+QPrO/rKPE/302/iRjz/7c/5lH8a5cg7+I+PGuH/SUfxoWdBscTeh+kpfjXLkEpQ6IYpo/wCEbaAPpeP01H4vodtB5J6ggDd1lH8a5cgafxHx/wD05/zKP40I6E47/pz/AJlH8a5cgIeheO/sP0lH8aL/ABLx3/Tn/Mo/jQrkAHoZjh/UH/Mo/jRh0Kx39gf8yj+NcuQd/ErHD+o/SUvxo38Ssb/YfpKX41y5AR/Q3Gj+o/SUvxp1gOhGMc4ZqWUE/Xpn2By5cgsTOjGIa2OqB0E5qd9ZBnT9qbu6M4mcwojWcoewCDMR2uFly5AWr0cxc2pAAEmMzDv+18yufsDFSM1GYBgZqY7W4k5r6CyBcgZu6MYuD+R5+vTsdTHa5pn/ABWxn9jf7dP8SBcgbnopjJvRn/HT/ErJ6POjWJp46jUfTyNaaknMw60qgtDjxHmuXIP/2Q=="/>
          <p:cNvSpPr>
            <a:spLocks noChangeAspect="1" noChangeArrowheads="1"/>
          </p:cNvSpPr>
          <p:nvPr/>
        </p:nvSpPr>
        <p:spPr bwMode="auto">
          <a:xfrm>
            <a:off x="155575" y="-2065338"/>
            <a:ext cx="3133725" cy="4305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5372" name="AutoShape 6" descr="data:image/jpeg;base64,/9j/4AAQSkZJRgABAQAAAQABAAD/2wCEAAkGBxQTEhUUExQWFBUVFxgXGRcXGBcXGBcXGBoWFxUXGBwYHCggGBonHBUUITEhJSkrLi4uGB8zODMsNygtLiwBCgoKBQUFDgUFDisZExkrKysrKysrKysrKysrKysrKysrKysrKysrKysrKysrKysrKysrKysrKysrKysrKysrK//AABEIAQcAvwMBIgACEQEDEQH/xAAcAAAABwEBAAAAAAAAAAAAAAABAgMEBQYHAAj/xABNEAABAwIDBAYGBQYMBQUAAAABAAIRAyEEEjEFQVFhBhMicYGRBzKhscHwQlJy0dIjc6Oy4fEUFiQlNENTYoKTs8IzNVRjdBVEZJKi/8QAFAEBAAAAAAAAAAAAAAAAAAAAAP/EABQRAQAAAAAAAAAAAAAAAAAAAAD/2gAMAwEAAhEDEQA/AM/r1O077R95RG1HcU52mxorVAwODA92XNGaJMTEie5NSUHZzxMowqniUk0oSgVFU8SjdYeKQA3nT5suDkDjOjZ+BSEoMyBQvResSbiioFusRg9IrpQOA9CaiQBXByBxnQiqm+ZDmQKl6L1iIDKK4oFesRs6QzIZQKZ0bOk2sPcjmO889EB6NMuIA8zYeJWjeg4fyrEXk9SP1xPvCzd1U8VofoNd/K64/wCx/vZ96ChdIMX1uJr1AQQ+q91hHrEnS6jUaqbnvSaAWhKQ0ame7TzKTa+O9AgVdVJRZRQUZoQcHIC5SOCoMaA6o3rHO9SnJaHD673bmTuEEwbhDink3LqbZ+hTEAchlbl9pQRoQSl3k8Z8SuAcf3oEQUaSpnZvR+pVItEiYm/O2uu4KZ/geDwrslZpxFQasE5GHgTIk/MIKgUSVen9IMM6KdHBUzNoAGY8hDMxPcUzxWy6dR0NomgeHWMEfaa6/jCCpkoJU1iNiQJJIHEFtQeOWI0Sbuj9QsL6RFVo1LdW/aae0O+IQRAddDKM6jBv5ICYQC1vFKNIGlk3zLg9Au56I56SdUSZcgWL1pPoIbOMrncKEeb2/cswJstR9AwIxWJBEEUgDOoIfBHzwQZpU1PiiFLVhc96TQcHQuaRwQBLNagIW27kpQbJAI3oWc/D4palSFigDFS5xJi0Dyj2BJNbPE/FSVSmwtG5w479IPl7k7wmDpnKXSL62LY5gGQghOrtdp5Hh56p1h8EWAVIzDcR9a9jwNiYPBT2J2MCC+ZbuyX36RFtCpTZezh2WiewHZgd5tfnAG7jzQP9h0eow1TEGXVnN7I3i5iN4j2XVd2Zst+IcSQGth2dx0BkSQT7XEySVeqmCytpOH0e0QLXgkz870ltJ4aDTZZxAcQ20knf5hBB4xtLD0xTY2zhlzNcWucTc6QQ3S03nemNRlFrQOozudctBc2wMxAMnzjnNhcNn7MDg0uAzAcrHf8AcpPC08LTcclAVKm+o4TJGoGaSUGe48EsbOCyMI9ZjS7L3hwJ9qiWWLn0BUZUYMxaDq0auaYkxqWmbTfVatjcRiSJ/IsAFh1ZgcLl0HyVc2pVqPu+nTqBtwWsv3gtfEa7kGeYjFdd6wax0+sABJP1oG/iIHHiouvRLSQQQRuOquOP6OU3T1FQBxgik8iDO5j3AHwPmq7i6DgS2q0tcyQ4GxA+j5G3dCCKKIXI9QQkSg4lBKAoECgWpegd5di8SSZJotv/AIxrzWWNWo+gM/yrEfmR+uEGd1Bc96TyJw8XPeUnKAhCVYkxJSwAtM+Hx4IFqVA+sBYR4HzTptOY3k7o8olIYerfQeJt4qVwtBrhuPcDYndLhqgChTk5SDO6RFuFxort0d2S2o3LkB7xxgwYBG5QGz6faDf+IBESBI7iPer3sYlsSdB49yDq2xaLGEBjdL5db8ISWCpAG4kgQObTEg8f3KY6vM7kl2YUyIbbmJsgjamFJAF+yLHi3d5Smv8A6d2sxkExziN3mrPSwQP3bkc4ER9yCs1sK4AAb5J58FH4R1Sm68WFgLNHKwuT46K4jBX1iEwxmzouYI4xw4oI8441Gw7LEW3eN2kFI1NlMdpmndDhA87exDiNnt1EE8VGubUBlrzroQ0kfGECW0tiuAHZzDUOaO0299PuhQGOwz63ZIzOaDkfmOcN+q4b26ibgcla2Go4Q4zP1QQeWnhwTPalCrS7eU16YMx6tRh+s12rT325oMrxuEcHFpEO4b+Y7/kKKctR6RUW4qj1jRJiBUIh0t0ZVaPVfukWPJZhW10hAmuQlcgELUPQEf5XiPzA/XasuC1D0Bf0zEfmB+u1BRaoue9IkJWs7tHvKbuKA4ba3FdMaotEjjHz36qR2ZgQ5wl2vzPLxQPNhbINeoGwb6ATO7X9nFWLaWDptqNwtC7xeo4ag65G87yeHudu2uMNQy0YL3nIwby42abfHgU+6LYAMloGeoTNSpMSSbjNub3XceSCU2LsHIA3Q/Vbd3cdw8SrLQ2XliwaY1cZKW2fRAbE/wD1GVvhxT5tFovCBu3CgCz2nyRqeE4vb5/tToMB3W8Es1oG73IGrKQ4t9p9qVFAcvalwO9GQIdTOhB5G/t1SNWnxkd9x5pxUcN4j54hN5cLtOYcCZH3hBH4jC2nUTu1H3hRGIwom8QdDu7lPVyDcdh/DjxA4prVotIkD7TRoR9YIII4bK6RI4jd4J9QPORF0bE0+zxG4jXRJ4W8AmDuO48jw70FT21sM0avW4eOrqQKlImMzTckSYzDUaQQs16UbN6msRqHDMDEWJ4fOq3ja2zm1KbmuFiO1Fi02hw5g38FmnSumRRyYkEupODG1BF2uDshdxEt9yDOECcYjDZdDINxHD5/bCboBC0/0Bf0yv8AmP8AexZgFp3oD/ptf8x/vYgomI9YgcSkOoJOkbkOIb2nd/xUrsl7KFPrnszuNqTT6pd9JzuQt4kID09l5A01YpSJBcT2uYAvv1hLVMjB2C2pyGnebDyTGpUqVn5nuc9x1cSSSYmI0FrBDgcHnqhgBEmCeHHxQSGArZqjQ45QwE5t7QfWIH1oytHetN2TRhrS+KbbZKQuQPrO4uWa4KkBjHsEWe1rRuJmATyFye5TVbp4KLnsp0s7gY6xzidNSQLnzsg2LAOaQIJjmD8Qnr2W1Kz3o70pxlSmHVKbHNO9mZro4kO19ivFDFZmA8UC7XQNd6Wa9Mi7T5+d6O2pZA9a5c58fuJULXxz2tc5jQYmFX9pbdx1MZurphtzfMSA2L2i/fayC7l3cfYmlWkJ7Mtd5eW4qr4bptVqNbkw5efpEy0TvDSdVObN2gawcXU3Ui09pp4HRzT86IBfLjDhcb9NPcUDqZO+4v8AaCXqNmZ9bT7j4pKib8SD+9A1fQtI0Nxy5JHCUJdrvv8ABPsS7URAXYCjqN53+1B2KBFrSNObeBWe9NcK17HA2a8ANcbNmSWteRpeRO4kbtNA2pT7MHUTB1VI2sA5rmF0SZa4RZ3PcWnQjQoMYxDCxxaRBaYIPEItRlpGnuUztSg0lzXWeD2XcW7hwjhw05CFhAnK070Bn+W1/wAwf12LMSFpnoE/p1b/AMc/r00FDqs7R7/il9ouzZQ1xhjSLkcSTrxSGIf2jHH2ooeSePfG/vQWPZjXUwTBNnHnnuGk/ZDSQEfophzUrzOWJJJ1jlzum+Oxhs3fD9wuCSW+8rujVctqd+vmICB/haM7SqQTYPgiZkjLPkSrtsLoNRYM7253akEiGjgIiTCqnQwirjqrzoBA8/2rRtvbXZRaQHBuWB47gBqSgd4HBtpCALad3zKl8K9psN2nxVEwm1qhcDmlrtxER4g/BS1bEVKQLxcD1hvbvQXAUQbpbqRvUZ0d2m2vSa4Hke8aqVfUhAUANCa18Oyoe2ARzhGq4gCbqv7Xx+V1qgE6AXcfCbd6CcOFZuaAlKYjw371VaIxIaXCo528BwGU8pGnfdTexdrdYC17S2o3UH5ugNjXw4fOkkf7h5I9B4Ed3nefimm2joRuuPiEth6ki/zZANVsyDaT8/HyQYFxa8jXf9/wRqlQS0byEejrJF9/ukIEdttc4AAexUjbODqNzONPMBrl1jiBv9q0qo8Bt/NQW0mCoOw5ocNBqP8AD9xQZBtvAsqNzhpkWMWIG50Rfu39+tP2hhS0kRcaxoRucORC03aWCAqOI/J1CZLDYZtZbNjPCyhtsMpub+UYacm1Vt2idc7bRuNtNRzDP5Wl+gb+nVv/AB3fr01Q9qbOdSOrXtJs9hlp/CeRhXv0D/0+r/47v16aDPMQe07vPvQUyjV29o95964AAcXE24D9qCV2tIqAHUMZ7Wg/FO+j9GQ90xkGYnuBMDnMKO2vVPXTyHk0ZRvO5qDA4wsbVAMZmx4H94QWL0fVMtWo6Rfj4ON1YKGBOJx38rLhRDsrQDAe6MxE8NVW+itdlPtvBIzOzRpGUQPYVMYoYl56/wCvDgw6MAuIO439qCP6RbeY3FVGUKNHDU6JIEMIqVSxw7OZtwXX1txKvGzqzmilLmnr6Rcaehy6AcnQfGDomeytmZ3tr1MPTNQAHO6T2hoRunS6L0p2mzDUXw0GtUGVpFgwX0Hn4oJX0Vktp1ZMjrHBvOLHvvKudfE3nlZVXoPRjC0xEQ0braSpxzgdTY2QM8RRqACoXgZt88dwTDFbOpMw9avUptxNVrcwa7ttndbRylcTRcWQLxYbwRy4KMdsxzwWNIaYgh3t75+KDMdjbXq1MTSaxwpmo45hQZ1QY5xI7bYy1AAGu7jEgytV2JVqAjrLua4jM27XAWkHcDqAUyp9H8kRRpsIBGZre0ZO7hqdOKfYag+kILt9uPjxQTtekHsMiOBTekyxvEe20Idm1nEHML8kL6sG8c957uSBqZkToNON7FSNF+ml59/7QozEVhIMX08E5/hbQ2baSB4ae5AviMa0WdaVXMY5pdJOU3hw0PAHn96WxtTrXS0xHHdvlQTtr0us6upYuEibTG6+hQJbQb13ZqCXCCCHGbcjv+bqF2rUDRDmgMcC2TMOA0Ds1w6Z10PJWDF02OGUnXSbOHAgzfwUHWw7qjXsqesG3Ooe3jYXcLGbIKDtKmaZtOU2vvG4OHLcVc/Qa0DaFSNDh3/r0lVMa05SxxkskCZks1CtPoM/5g8f/Hef/wB0kFExfrHmT7ygwzb5ibMv47gOep8CjYpvbdycfeiVXWyg215E8fn4oEq7pgnWPiUUuI5SL+wozSJE6LsQ4Egj6rR4hoafaCgv3RbZ5rYcsjsxJMfSdIaBxtJjuV32bs8hjQ8wQLNgHKNPFRHozpA4Zp5n2Rf3DwVtxPZuIuR5b0CL8KXFsEwDed44clS+m2G6/F0cOy4AzPI77k+Agd6vrq5g5RLjPgFWOhWENR1TEm5qPIBP1GnK2PAT4oLNs9mWm1oMQIjjFroKFaHFpUm7AyIUNtGmWOBHG/cUE9hHjRK4rBNdHZB5zBCY7HxbaktdYjQ7+Clw0j70DV2DtEnxv70yxGz5IJtHqkWEniprOiz5IIsU3tIk7o+Z8LKPxLyKhOaQRw3/AHqdqgQQq5jqkEEmxMH53HRASsdD7EzbjGuOQOvOnLejVqvZJ+bKG2LRLq1Q39W3AEzp7EEjhqZdXysuGgZgDcW0+Pmkdv4Wk6sw1aWYhlQeqdI1tv0Vq2Zs1tPI5rYLmAOO88zxOqQ21gBUL2SW52FkjUZpkjnZBmGysRVYTROao0NzNBADy1tn5Y1c28tvIHNWmhQzNZUBG6DaHA/OiS2tsh1HC062tTCPa4uvJaOxVI5luVym9i0BVolw0Li4cBMEgcg7MgoW3tmgVQcvqG8b6ZnMDxiZ8+CX9D2H6vatVvChU/XpSpvpHhclYPv6uUjdcH7gnXRjBNbtgVG6VMM8+M0UGMYh8Fw/vHxv7k1cSnGLHad3n3pFjJtIB52HnuQJoHFPWbOd9MFo4xIPcZAPmmuIABgX5/t3+FkGnei7GxQc0n6cDyzFXVlQvdYLMuhLy3D1HRv+BWn9Gx2A46kSgT6VY3+C4Un6VQimDwz2J5QJVf8ARntZoZ1BImnpzbO7mrRtiizEfkqjQ9hF28eY8YVZqdAnsr9bhappuG5/aadwFjOg1koNJ/hjYURjMTTc4FzmtE/SIE+abU9nVGtBr1ACbHq5N+RcE/w9FrWgim2wMlwlxvvJEygbYqm1ha9hGo05qao4iIDtHaHnwUU3DMBnhoI7I4GOKWq1QWkHTd8I8UEs8gpEmN6j8DtDN2Tq2x58Clqryd+/2IFXuG88lW9tsgcgfeYVhbTDhe9wRyIuFAdJRaOfxGqBhiXdm1v3Jtsym4VIZckafPd7U6qs0ncPalejzgMQ925rQO4n9yCy/wAJLDD4AayR3CJ1URUxrs4ri7JIc0ahtu3HL2IvSjajWZSbwPCZGVQOA24WZRMk9omCW9ozE93vCCy7ZxQLHZYLXscCDpMQJj50SHRSmWYITxcPAOyz32UXjcUx8tZYPGk7xOnDd4RwUlh64bSp0QZgCfPtHzJQVrpxiwx1F8xOYGN/rtg+MeSe9Bsd1mLwxPrOwryeRHUg+9VDpdjOuLKbCTlqVQbaAPifOfNTHo4xgO1RTGjMO9vl1c+Ok9yDMMZ67h/ePvKaOTvG+u77R95TUoE4QuCMiuQXrobDsHWZF598D4K7bC2gBSpS4AOBG/cbm/AELOOgWJIqPpzGcDzBBCvuDw7n4dr6Zh7CeYtMtjfKC2YUW4mY113ttGmimX1NBvtYXiVlmF6WOpPiqHNENDbHV0yHTcCI8j4z1Hp3TJGUiadnD1pB0ILbQIQXipRBiQePcuqVGxHATOipVfpi3K3UudcZQSCJ99tEu7pKHZcgJe4D1h2Zk3cZtce0aoLI6qIjeRHxCZPw4LZ0Nj8xooTHbXLLuLScw1vlN9RI1gaIzNv0yYkOm5yyRAsBffNrcuKCQp1vpAXHLUSZ17jdSTXSJCZYZ+adAdefavB3hPaLezJGvO33oHWGHZVZ6RVLgc7qyMMCyre3GGWgaucBfxPwQAW9mTrePcm/R3adIVH0nuAqVZc0cWs7J9qebSGSmO6FjXS/Hh1YZSQadg5pgiNdOcoL1016UUqTurJLnCTDfJoJmw+5VTZXSXrKhbiajXUnDQhzQ1271fLeqa5xJkmSd51QINSp7Vp05LQ3iHBwIiIEEHTxUDhemFQYh75BaQWiZgASREdypuY8UAJCCZ2pt+o/stim2JLWCAXG5J3k31JVk9CLv50HOjV/2Kgq+ehP/mjfzVX3NQVbF+s77R96ZuTzFjtO+0femrwgRQFGhAQglOi2LFPEMnRxynx09q2DooepxLmH1K01KfCbB49oPmsKaYWtdFdqHE4QOF62GdmibujUf4m5ggs/THovSrtc8AB7RmJjUbwfCfFV7oXsdho52gdp7nA6wB2WeIC0Z1UVcMS24fTJBHNtlR/RVXa7BZTOam5zdDqXSNOTvYgmK+yaZpBha0giGtDbyNIj1UZmzaTLhokDLpxjdxTusbX00iLyfgm5OZ7GxHaghAz27SptpuLosDI7hc21OqoXRzYNXEVjVqSKYOZrdJ1gDkAbq89KHNfiKdLLZoJfwi513nQJ/sDDgmQA1g0A0jgEB2YV1GnYAB401ItH3blJuOWm0dyX2hSzM7r+SbYn1qbePwCB/SbbwUDiKOfFNnSmC495kN9mZTmIqBrSTuVE6U9Km4PDuMg4jEdpjPqs0a5w4ReN5Pegg/SV0l6t7adM9oAnXQugAkDhfXiFljnTc3KUxNdz3F7yXOcZJOpJSSDoQIyBAAQwuCFAVXz0KD+dG/mqvuCo7WSbLQfQ1RI2k07hTqe1qCqY6n2nfaO4DfyUfUU7tShD3faPvULiGwgbIEJRUBVYehG2f4NimOJ7D+w7hBNj4H4qAhdCD0d0cxOVlSj/AGT4b+bd2mRyAOX/AAlU70e4kUsVjaBMRWcR3EkacNFCdDulkPpCofodQ8nfEuou9r2+ISnStpwmPp4xn/DrRmj6wADp8Id5oNKx9QywcTY8Yk6eKb7PM1bkjLc79wI96bjEteKTgZJvyHyIQYmplYGtk1KhgDeZIHlr5IG+GwTq1Wo8m2YtkRpYujmTHkrRQw3YyAQ2wt7UrsvZQpUwJk6nmTcp5ZALW2jkmBZNcH6jfaf3J1XqwCVSelXTKngaRaD1mJqSQy3ZB0L40EaDU+1A39JnS0YdopMh1R143BvF3fpHesax2MfWqOqVXF73GST7ByHJdj8Y+tUdUqOLnuMkn505JEICoCjEIIQAAhhDlQwgIEZolCApTZ2Am+/51QJ4ShF4nj71efRMP5xYIuGVL+F9FX3NYDlDRuOsxABHm5Wr0ZU8u0WXHqPBvcnISbeE+KCA2q0Oc8/3j4SbKtYumrbj25c5I+k6PG0lVPH12zDbwgjyghGXFAUISgXIAa6NFfej+0WY7DPwmIPbAzMdwI0I7t/IqhQlMPWcxwc0wQZBQXnY21sVhYoVKNVxZZpYwukcrXFhcLTuimBqPP8ACK7cjjZjHatG9zuZ4blRejPTmmQ0VHFjovOk7o5K84TpAxzey5s+znvQWt900qGBJKr9fpXSpguqVGhrdb+zmVlvTf0hVMUTToTSo6cHvHP6o5Dx4ILD089IYZNHCuDnizqli1vJu5x9gWUV6znuLnEuc4ySTJJ4koiBAZC0LgEZqDgJXRBRguhAC4hDCc4PCl5k6TcoD7OwuYzrF45cSpulh27mmbgjcSbMjulOdn7OIO6HGABBJA74MEwlcW85ez9J3aEyCTOQiRyJ42CBlSBdmcY3AXggQ5s8wYKsno0f/ONIf3akmdTkffmLKBxFIASCQRANoFpE+3RSHowdO1KMaAVf9N6Cvbe2k6o9wHZaCRHGDqVB1E9x47b/ALTveUzcECYC5wRgEJCBIhcjELmNlAthqMq4ej7oW3G1aoqlwpUxEtscx0AkHQe8Ku06Ra24vw5/JhWfbO0X4amMBh3FuQB2JqNMOfWddzARo1tm21hAw6Z9DG4Mk08VSrAETTzAVmg6EtFjziO5dg34SjTBxWGxNKoW5m5X1GioDoWyRbRQeIrBvMlIbV2nVxD89Z5e6A0To1o0a0CzRyCBPHYnrHlwGUbm5i6B3uuTzTZCgQcgQroQGCMAgaEoGoOCGEcNRm05MBAOGoZ3AK14LBMazNq0N3C55+7vnkh6PbMytzPYSCJn2iBN5hSmMptY0tyuu6SD6sWkC1oncgR6sNaOz2Ik21OhiBYkix0uovFOMloLiAJIfYSd99Le9TFcQ4Nh4gwYI4F2veQoyrRaYdI/KEOcD9G9jM8POEEfiKoLcwBBgyLxNoN/myl/Rc/+dKHdV/0nquYl1zPep/0Vn+c6B/O/6VRBWsd67vtO95TUp9tEflH/AG3e8pm7egThA5GARXNQJkJ/gsMBBI3/AL/giYPClxn3/PJSVWs1rTIi1o08vZO9A1fiiyowtElrmuAO8tIIB5SAksTiYkTmeSS4n6xu498pm+pJJREHOKJCPCKUBSgR0EIAARgxC0o0oODEo1q4uQygGFM7OwECPpOMHSANecd/eibGwJd2940+eWqmKbgHNBbm7IEkwZNpHa1jMdd6CXp0IgEAwBAkNbGsxN7TusE3p4jtEA2ENadO1vJA55r70II7TgZgOAMerYtBnj5JClUDc3aDWsv2SC47jutu0BQIYt7i3tAjM6HQTobkeQjWyabQxIBIbmj1TOkXtbXkeS6piRLspiBpF90+RDPaojE1y50X4XvogTrPEKyejGpl2lhxqT1o/RVD8FUar7qzejG+08PP/d/0aiA2N6HY8vf+QPrO/rKPE/302/iRjz/7c/5lH8a5cg7+I+PGuH/SUfxoWdBscTeh+kpfjXLkEpQ6IYpo/wCEbaAPpeP01H4vodtB5J6ggDd1lH8a5cgafxHx/wD05/zKP40I6E47/pz/AJlH8a5cgIeheO/sP0lH8aL/ABLx3/Tn/Mo/jQrkAHoZjh/UH/Mo/jRh0Kx39gf8yj+NcuQd/ErHD+o/SUvxo38Ssb/YfpKX41y5AR/Q3Gj+o/SUvxp1gOhGMc4ZqWUE/Xpn2By5cgsTOjGIa2OqB0E5qd9ZBnT9qbu6M4mcwojWcoewCDMR2uFly5AWr0cxc2pAAEmMzDv+18yufsDFSM1GYBgZqY7W4k5r6CyBcgZu6MYuD+R5+vTsdTHa5pn/ABWxn9jf7dP8SBcgbnopjJvRn/HT/ErJ6POjWJp46jUfTyNaaknMw60qgtDjxHmuXIP/2Q=="/>
          <p:cNvSpPr>
            <a:spLocks noChangeAspect="1" noChangeArrowheads="1"/>
          </p:cNvSpPr>
          <p:nvPr/>
        </p:nvSpPr>
        <p:spPr bwMode="auto">
          <a:xfrm>
            <a:off x="155575" y="-2065338"/>
            <a:ext cx="3133725" cy="4305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prstClr val="black"/>
              </a:solidFill>
              <a:cs typeface="Arial" charset="0"/>
            </a:endParaRPr>
          </a:p>
        </p:txBody>
      </p:sp>
      <p:pic>
        <p:nvPicPr>
          <p:cNvPr id="15373" name="Picture 8" descr="http://www.teachthought.com/wp-content/uploads/2012/08/einstei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6575" y="71438"/>
            <a:ext cx="987425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ttangolo arrotondato 13"/>
          <p:cNvSpPr/>
          <p:nvPr/>
        </p:nvSpPr>
        <p:spPr>
          <a:xfrm>
            <a:off x="6983760" y="1412776"/>
            <a:ext cx="2160240" cy="43204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/>
              <a:t>Powerpoint 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" grpId="0" build="p"/>
      <p:bldP spid="6" grpId="0" animBg="1"/>
      <p:bldP spid="7" grpId="0" animBg="1"/>
      <p:bldP spid="8" grpId="0" animBg="1"/>
      <p:bldP spid="9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olo 1"/>
          <p:cNvSpPr>
            <a:spLocks noGrp="1"/>
          </p:cNvSpPr>
          <p:nvPr>
            <p:ph type="title"/>
          </p:nvPr>
        </p:nvSpPr>
        <p:spPr>
          <a:xfrm>
            <a:off x="612775" y="366713"/>
            <a:ext cx="8153400" cy="990600"/>
          </a:xfrm>
        </p:spPr>
        <p:txBody>
          <a:bodyPr/>
          <a:lstStyle/>
          <a:p>
            <a:pPr eaLnBrk="1" hangingPunct="1"/>
            <a:r>
              <a:rPr lang="it-IT" b="1" smtClean="0"/>
              <a:t>FISSIONE NUCLEARE e l’uomo</a:t>
            </a:r>
          </a:p>
        </p:txBody>
      </p:sp>
      <p:sp>
        <p:nvSpPr>
          <p:cNvPr id="3073" name="Rectangle 1"/>
          <p:cNvSpPr>
            <a:spLocks noGrp="1" noChangeArrowheads="1"/>
          </p:cNvSpPr>
          <p:nvPr>
            <p:ph sz="quarter" idx="1"/>
          </p:nvPr>
        </p:nvSpPr>
        <p:spPr>
          <a:xfrm>
            <a:off x="4643438" y="2338388"/>
            <a:ext cx="4500562" cy="5162550"/>
          </a:xfrm>
        </p:spPr>
        <p:txBody>
          <a:bodyPr anchor="ctr">
            <a:spAutoFit/>
          </a:bodyPr>
          <a:lstStyle/>
          <a:p>
            <a:pPr marL="320040" indent="-320040" algn="just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it-IT" sz="2400" dirty="0" smtClean="0"/>
              <a:t>	La fissione è la reazione nucleare usata solitamente nei reattori nucleari e nelle bombe atomiche, quali gli ordigni all’uranio (come quello che colpì </a:t>
            </a:r>
            <a:r>
              <a:rPr lang="it-IT" sz="2400" b="1" dirty="0" smtClean="0">
                <a:solidFill>
                  <a:schemeClr val="accent2">
                    <a:lumMod val="75000"/>
                  </a:schemeClr>
                </a:solidFill>
              </a:rPr>
              <a:t>Hiroshima</a:t>
            </a:r>
            <a:r>
              <a:rPr lang="it-IT" sz="2400" dirty="0" smtClean="0"/>
              <a:t>) o al plutonio (come quello che colpì </a:t>
            </a:r>
            <a:r>
              <a:rPr lang="it-IT" sz="2400" b="1" dirty="0" smtClean="0">
                <a:solidFill>
                  <a:schemeClr val="accent1">
                    <a:lumMod val="75000"/>
                  </a:schemeClr>
                </a:solidFill>
              </a:rPr>
              <a:t>Nagasaki</a:t>
            </a:r>
            <a:r>
              <a:rPr lang="it-IT" sz="2400" dirty="0" smtClean="0"/>
              <a:t>). Tutte le bombe a fissione nucleare vengono militarmente etichettate come </a:t>
            </a:r>
            <a:r>
              <a:rPr lang="it-IT" sz="2400" b="1" dirty="0" smtClean="0"/>
              <a:t>Bombe A</a:t>
            </a:r>
            <a:r>
              <a:rPr lang="it-IT" sz="2400" dirty="0" smtClean="0"/>
              <a:t>. </a:t>
            </a:r>
          </a:p>
          <a:p>
            <a:pPr marL="320040" indent="-320040" algn="just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it-IT" sz="2400" dirty="0" smtClean="0"/>
          </a:p>
          <a:p>
            <a:pPr marL="320040" indent="-320040" algn="just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it-IT" sz="2400" b="1" i="1" dirty="0" smtClean="0"/>
          </a:p>
          <a:p>
            <a:pPr marL="320040" indent="-320040" algn="just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it-IT" sz="2400" dirty="0"/>
          </a:p>
        </p:txBody>
      </p:sp>
      <p:sp>
        <p:nvSpPr>
          <p:cNvPr id="17412" name="AutoShape 4" descr="data:image/jpeg;base64,/9j/4AAQSkZJRgABAQAAAQABAAD/2wCEAAkGBxQTEhUUExQWFBUVFxgXGRcXGBcXGBcXGBoWFxUXGBwYHCggGBonHBUUITEhJSkrLi4uGB8zODMsNygtLiwBCgoKBQUFDgUFDisZExkrKysrKysrKysrKysrKysrKysrKysrKysrKysrKysrKysrKysrKysrKysrKysrKysrK//AABEIAQcAvwMBIgACEQEDEQH/xAAcAAAABwEBAAAAAAAAAAAAAAABAgMEBQYHAAj/xABNEAABAwIDBAYGBQYMBQUAAAABAAIRAyEEEjEFQVFhBhMicYGRBzKhscHwQlJy0dIjc6Oy4fEUFiQlNENTYoKTs8IzNVRjdBVEZJKi/8QAFAEBAAAAAAAAAAAAAAAAAAAAAP/EABQRAQAAAAAAAAAAAAAAAAAAAAD/2gAMAwEAAhEDEQA/AM/r1O077R95RG1HcU52mxorVAwODA92XNGaJMTEie5NSUHZzxMowqniUk0oSgVFU8SjdYeKQA3nT5suDkDjOjZ+BSEoMyBQvResSbiioFusRg9IrpQOA9CaiQBXByBxnQiqm+ZDmQKl6L1iIDKK4oFesRs6QzIZQKZ0bOk2sPcjmO889EB6NMuIA8zYeJWjeg4fyrEXk9SP1xPvCzd1U8VofoNd/K64/wCx/vZ96ChdIMX1uJr1AQQ+q91hHrEnS6jUaqbnvSaAWhKQ0ame7TzKTa+O9AgVdVJRZRQUZoQcHIC5SOCoMaA6o3rHO9SnJaHD673bmTuEEwbhDink3LqbZ+hTEAchlbl9pQRoQSl3k8Z8SuAcf3oEQUaSpnZvR+pVItEiYm/O2uu4KZ/geDwrslZpxFQasE5GHgTIk/MIKgUSVen9IMM6KdHBUzNoAGY8hDMxPcUzxWy6dR0NomgeHWMEfaa6/jCCpkoJU1iNiQJJIHEFtQeOWI0Sbuj9QsL6RFVo1LdW/aae0O+IQRAddDKM6jBv5ICYQC1vFKNIGlk3zLg9Au56I56SdUSZcgWL1pPoIbOMrncKEeb2/cswJstR9AwIxWJBEEUgDOoIfBHzwQZpU1PiiFLVhc96TQcHQuaRwQBLNagIW27kpQbJAI3oWc/D4palSFigDFS5xJi0Dyj2BJNbPE/FSVSmwtG5w479IPl7k7wmDpnKXSL62LY5gGQghOrtdp5Hh56p1h8EWAVIzDcR9a9jwNiYPBT2J2MCC+ZbuyX36RFtCpTZezh2WiewHZgd5tfnAG7jzQP9h0eow1TEGXVnN7I3i5iN4j2XVd2Zst+IcSQGth2dx0BkSQT7XEySVeqmCytpOH0e0QLXgkz870ltJ4aDTZZxAcQ20knf5hBB4xtLD0xTY2zhlzNcWucTc6QQ3S03nemNRlFrQOozudctBc2wMxAMnzjnNhcNn7MDg0uAzAcrHf8AcpPC08LTcclAVKm+o4TJGoGaSUGe48EsbOCyMI9ZjS7L3hwJ9qiWWLn0BUZUYMxaDq0auaYkxqWmbTfVatjcRiSJ/IsAFh1ZgcLl0HyVc2pVqPu+nTqBtwWsv3gtfEa7kGeYjFdd6wax0+sABJP1oG/iIHHiouvRLSQQQRuOquOP6OU3T1FQBxgik8iDO5j3AHwPmq7i6DgS2q0tcyQ4GxA+j5G3dCCKKIXI9QQkSg4lBKAoECgWpegd5di8SSZJotv/AIxrzWWNWo+gM/yrEfmR+uEGd1Bc96TyJw8XPeUnKAhCVYkxJSwAtM+Hx4IFqVA+sBYR4HzTptOY3k7o8olIYerfQeJt4qVwtBrhuPcDYndLhqgChTk5SDO6RFuFxort0d2S2o3LkB7xxgwYBG5QGz6faDf+IBESBI7iPer3sYlsSdB49yDq2xaLGEBjdL5db8ISWCpAG4kgQObTEg8f3KY6vM7kl2YUyIbbmJsgjamFJAF+yLHi3d5Smv8A6d2sxkExziN3mrPSwQP3bkc4ER9yCs1sK4AAb5J58FH4R1Sm68WFgLNHKwuT46K4jBX1iEwxmzouYI4xw4oI8441Gw7LEW3eN2kFI1NlMdpmndDhA87exDiNnt1EE8VGubUBlrzroQ0kfGECW0tiuAHZzDUOaO0299PuhQGOwz63ZIzOaDkfmOcN+q4b26ibgcla2Go4Q4zP1QQeWnhwTPalCrS7eU16YMx6tRh+s12rT325oMrxuEcHFpEO4b+Y7/kKKctR6RUW4qj1jRJiBUIh0t0ZVaPVfukWPJZhW10hAmuQlcgELUPQEf5XiPzA/XasuC1D0Bf0zEfmB+u1BRaoue9IkJWs7tHvKbuKA4ba3FdMaotEjjHz36qR2ZgQ5wl2vzPLxQPNhbINeoGwb6ATO7X9nFWLaWDptqNwtC7xeo4ag65G87yeHudu2uMNQy0YL3nIwby42abfHgU+6LYAMloGeoTNSpMSSbjNub3XceSCU2LsHIA3Q/Vbd3cdw8SrLQ2XliwaY1cZKW2fRAbE/wD1GVvhxT5tFovCBu3CgCz2nyRqeE4vb5/tToMB3W8Es1oG73IGrKQ4t9p9qVFAcvalwO9GQIdTOhB5G/t1SNWnxkd9x5pxUcN4j54hN5cLtOYcCZH3hBH4jC2nUTu1H3hRGIwom8QdDu7lPVyDcdh/DjxA4prVotIkD7TRoR9YIII4bK6RI4jd4J9QPORF0bE0+zxG4jXRJ4W8AmDuO48jw70FT21sM0avW4eOrqQKlImMzTckSYzDUaQQs16UbN6msRqHDMDEWJ4fOq3ja2zm1KbmuFiO1Fi02hw5g38FmnSumRRyYkEupODG1BF2uDshdxEt9yDOECcYjDZdDINxHD5/bCboBC0/0Bf0yv8AmP8AexZgFp3oD/ptf8x/vYgomI9YgcSkOoJOkbkOIb2nd/xUrsl7KFPrnszuNqTT6pd9JzuQt4kID09l5A01YpSJBcT2uYAvv1hLVMjB2C2pyGnebDyTGpUqVn5nuc9x1cSSSYmI0FrBDgcHnqhgBEmCeHHxQSGArZqjQ45QwE5t7QfWIH1oytHetN2TRhrS+KbbZKQuQPrO4uWa4KkBjHsEWe1rRuJmATyFye5TVbp4KLnsp0s7gY6xzidNSQLnzsg2LAOaQIJjmD8Qnr2W1Kz3o70pxlSmHVKbHNO9mZro4kO19ivFDFZmA8UC7XQNd6Wa9Mi7T5+d6O2pZA9a5c58fuJULXxz2tc5jQYmFX9pbdx1MZurphtzfMSA2L2i/fayC7l3cfYmlWkJ7Mtd5eW4qr4bptVqNbkw5efpEy0TvDSdVObN2gawcXU3Ui09pp4HRzT86IBfLjDhcb9NPcUDqZO+4v8AaCXqNmZ9bT7j4pKib8SD+9A1fQtI0Nxy5JHCUJdrvv8ABPsS7URAXYCjqN53+1B2KBFrSNObeBWe9NcK17HA2a8ANcbNmSWteRpeRO4kbtNA2pT7MHUTB1VI2sA5rmF0SZa4RZ3PcWnQjQoMYxDCxxaRBaYIPEItRlpGnuUztSg0lzXWeD2XcW7hwjhw05CFhAnK070Bn+W1/wAwf12LMSFpnoE/p1b/AMc/r00FDqs7R7/il9ouzZQ1xhjSLkcSTrxSGIf2jHH2ooeSePfG/vQWPZjXUwTBNnHnnuGk/ZDSQEfophzUrzOWJJJ1jlzum+Oxhs3fD9wuCSW+8rujVctqd+vmICB/haM7SqQTYPgiZkjLPkSrtsLoNRYM7253akEiGjgIiTCqnQwirjqrzoBA8/2rRtvbXZRaQHBuWB47gBqSgd4HBtpCALad3zKl8K9psN2nxVEwm1qhcDmlrtxER4g/BS1bEVKQLxcD1hvbvQXAUQbpbqRvUZ0d2m2vSa4Hke8aqVfUhAUANCa18Oyoe2ARzhGq4gCbqv7Xx+V1qgE6AXcfCbd6CcOFZuaAlKYjw371VaIxIaXCo528BwGU8pGnfdTexdrdYC17S2o3UH5ugNjXw4fOkkf7h5I9B4Ed3nefimm2joRuuPiEth6ki/zZANVsyDaT8/HyQYFxa8jXf9/wRqlQS0byEejrJF9/ukIEdttc4AAexUjbODqNzONPMBrl1jiBv9q0qo8Bt/NQW0mCoOw5ocNBqP8AD9xQZBtvAsqNzhpkWMWIG50Rfu39+tP2hhS0kRcaxoRucORC03aWCAqOI/J1CZLDYZtZbNjPCyhtsMpub+UYacm1Vt2idc7bRuNtNRzDP5Wl+gb+nVv/AB3fr01Q9qbOdSOrXtJs9hlp/CeRhXv0D/0+r/47v16aDPMQe07vPvQUyjV29o95964AAcXE24D9qCV2tIqAHUMZ7Wg/FO+j9GQ90xkGYnuBMDnMKO2vVPXTyHk0ZRvO5qDA4wsbVAMZmx4H94QWL0fVMtWo6Rfj4ON1YKGBOJx38rLhRDsrQDAe6MxE8NVW+itdlPtvBIzOzRpGUQPYVMYoYl56/wCvDgw6MAuIO439qCP6RbeY3FVGUKNHDU6JIEMIqVSxw7OZtwXX1txKvGzqzmilLmnr6Rcaehy6AcnQfGDomeytmZ3tr1MPTNQAHO6T2hoRunS6L0p2mzDUXw0GtUGVpFgwX0Hn4oJX0Vktp1ZMjrHBvOLHvvKudfE3nlZVXoPRjC0xEQ0braSpxzgdTY2QM8RRqACoXgZt88dwTDFbOpMw9avUptxNVrcwa7ttndbRylcTRcWQLxYbwRy4KMdsxzwWNIaYgh3t75+KDMdjbXq1MTSaxwpmo45hQZ1QY5xI7bYy1AAGu7jEgytV2JVqAjrLua4jM27XAWkHcDqAUyp9H8kRRpsIBGZre0ZO7hqdOKfYag+kILt9uPjxQTtekHsMiOBTekyxvEe20Idm1nEHML8kL6sG8c957uSBqZkToNON7FSNF+ml59/7QozEVhIMX08E5/hbQ2baSB4ae5AviMa0WdaVXMY5pdJOU3hw0PAHn96WxtTrXS0xHHdvlQTtr0us6upYuEibTG6+hQJbQb13ZqCXCCCHGbcjv+bqF2rUDRDmgMcC2TMOA0Ds1w6Z10PJWDF02OGUnXSbOHAgzfwUHWw7qjXsqesG3Ooe3jYXcLGbIKDtKmaZtOU2vvG4OHLcVc/Qa0DaFSNDh3/r0lVMa05SxxkskCZks1CtPoM/5g8f/Hef/wB0kFExfrHmT7ygwzb5ibMv47gOep8CjYpvbdycfeiVXWyg215E8fn4oEq7pgnWPiUUuI5SL+wozSJE6LsQ4Egj6rR4hoafaCgv3RbZ5rYcsjsxJMfSdIaBxtJjuV32bs8hjQ8wQLNgHKNPFRHozpA4Zp5n2Rf3DwVtxPZuIuR5b0CL8KXFsEwDed44clS+m2G6/F0cOy4AzPI77k+Agd6vrq5g5RLjPgFWOhWENR1TEm5qPIBP1GnK2PAT4oLNs9mWm1oMQIjjFroKFaHFpUm7AyIUNtGmWOBHG/cUE9hHjRK4rBNdHZB5zBCY7HxbaktdYjQ7+Clw0j70DV2DtEnxv70yxGz5IJtHqkWEniprOiz5IIsU3tIk7o+Z8LKPxLyKhOaQRw3/AHqdqgQQq5jqkEEmxMH53HRASsdD7EzbjGuOQOvOnLejVqvZJ+bKG2LRLq1Q39W3AEzp7EEjhqZdXysuGgZgDcW0+Pmkdv4Wk6sw1aWYhlQeqdI1tv0Vq2Zs1tPI5rYLmAOO88zxOqQ21gBUL2SW52FkjUZpkjnZBmGysRVYTROao0NzNBADy1tn5Y1c28tvIHNWmhQzNZUBG6DaHA/OiS2tsh1HC062tTCPa4uvJaOxVI5luVym9i0BVolw0Li4cBMEgcg7MgoW3tmgVQcvqG8b6ZnMDxiZ8+CX9D2H6vatVvChU/XpSpvpHhclYPv6uUjdcH7gnXRjBNbtgVG6VMM8+M0UGMYh8Fw/vHxv7k1cSnGLHad3n3pFjJtIB52HnuQJoHFPWbOd9MFo4xIPcZAPmmuIABgX5/t3+FkGnei7GxQc0n6cDyzFXVlQvdYLMuhLy3D1HRv+BWn9Gx2A46kSgT6VY3+C4Un6VQimDwz2J5QJVf8ARntZoZ1BImnpzbO7mrRtiizEfkqjQ9hF28eY8YVZqdAnsr9bhappuG5/aadwFjOg1koNJ/hjYURjMTTc4FzmtE/SIE+abU9nVGtBr1ACbHq5N+RcE/w9FrWgim2wMlwlxvvJEygbYqm1ha9hGo05qao4iIDtHaHnwUU3DMBnhoI7I4GOKWq1QWkHTd8I8UEs8gpEmN6j8DtDN2Tq2x58Clqryd+/2IFXuG88lW9tsgcgfeYVhbTDhe9wRyIuFAdJRaOfxGqBhiXdm1v3Jtsym4VIZckafPd7U6qs0ncPalejzgMQ925rQO4n9yCy/wAJLDD4AayR3CJ1URUxrs4ri7JIc0ahtu3HL2IvSjajWZSbwPCZGVQOA24WZRMk9omCW9ozE93vCCy7ZxQLHZYLXscCDpMQJj50SHRSmWYITxcPAOyz32UXjcUx8tZYPGk7xOnDd4RwUlh64bSp0QZgCfPtHzJQVrpxiwx1F8xOYGN/rtg+MeSe9Bsd1mLwxPrOwryeRHUg+9VDpdjOuLKbCTlqVQbaAPifOfNTHo4xgO1RTGjMO9vl1c+Ok9yDMMZ67h/ePvKaOTvG+u77R95TUoE4QuCMiuQXrobDsHWZF598D4K7bC2gBSpS4AOBG/cbm/AELOOgWJIqPpzGcDzBBCvuDw7n4dr6Zh7CeYtMtjfKC2YUW4mY113ttGmimX1NBvtYXiVlmF6WOpPiqHNENDbHV0yHTcCI8j4z1Hp3TJGUiadnD1pB0ILbQIQXipRBiQePcuqVGxHATOipVfpi3K3UudcZQSCJ99tEu7pKHZcgJe4D1h2Zk3cZtce0aoLI6qIjeRHxCZPw4LZ0Nj8xooTHbXLLuLScw1vlN9RI1gaIzNv0yYkOm5yyRAsBffNrcuKCQp1vpAXHLUSZ17jdSTXSJCZYZ+adAdefavB3hPaLezJGvO33oHWGHZVZ6RVLgc7qyMMCyre3GGWgaucBfxPwQAW9mTrePcm/R3adIVH0nuAqVZc0cWs7J9qebSGSmO6FjXS/Hh1YZSQadg5pgiNdOcoL1016UUqTurJLnCTDfJoJmw+5VTZXSXrKhbiajXUnDQhzQ1271fLeqa5xJkmSd51QINSp7Vp05LQ3iHBwIiIEEHTxUDhemFQYh75BaQWiZgASREdypuY8UAJCCZ2pt+o/stim2JLWCAXG5J3k31JVk9CLv50HOjV/2Kgq+ehP/mjfzVX3NQVbF+s77R96ZuTzFjtO+0femrwgRQFGhAQglOi2LFPEMnRxynx09q2DooepxLmH1K01KfCbB49oPmsKaYWtdFdqHE4QOF62GdmibujUf4m5ggs/THovSrtc8AB7RmJjUbwfCfFV7oXsdho52gdp7nA6wB2WeIC0Z1UVcMS24fTJBHNtlR/RVXa7BZTOam5zdDqXSNOTvYgmK+yaZpBha0giGtDbyNIj1UZmzaTLhokDLpxjdxTusbX00iLyfgm5OZ7GxHaghAz27SptpuLosDI7hc21OqoXRzYNXEVjVqSKYOZrdJ1gDkAbq89KHNfiKdLLZoJfwi513nQJ/sDDgmQA1g0A0jgEB2YV1GnYAB401ItH3blJuOWm0dyX2hSzM7r+SbYn1qbePwCB/SbbwUDiKOfFNnSmC495kN9mZTmIqBrSTuVE6U9Km4PDuMg4jEdpjPqs0a5w4ReN5Pegg/SV0l6t7adM9oAnXQugAkDhfXiFljnTc3KUxNdz3F7yXOcZJOpJSSDoQIyBAAQwuCFAVXz0KD+dG/mqvuCo7WSbLQfQ1RI2k07hTqe1qCqY6n2nfaO4DfyUfUU7tShD3faPvULiGwgbIEJRUBVYehG2f4NimOJ7D+w7hBNj4H4qAhdCD0d0cxOVlSj/AGT4b+bd2mRyAOX/AAlU70e4kUsVjaBMRWcR3EkacNFCdDulkPpCofodQ8nfEuou9r2+ISnStpwmPp4xn/DrRmj6wADp8Id5oNKx9QywcTY8Yk6eKb7PM1bkjLc79wI96bjEteKTgZJvyHyIQYmplYGtk1KhgDeZIHlr5IG+GwTq1Wo8m2YtkRpYujmTHkrRQw3YyAQ2wt7UrsvZQpUwJk6nmTcp5ZALW2jkmBZNcH6jfaf3J1XqwCVSelXTKngaRaD1mJqSQy3ZB0L40EaDU+1A39JnS0YdopMh1R143BvF3fpHesax2MfWqOqVXF73GST7ByHJdj8Y+tUdUqOLnuMkn505JEICoCjEIIQAAhhDlQwgIEZolCApTZ2Am+/51QJ4ShF4nj71efRMP5xYIuGVL+F9FX3NYDlDRuOsxABHm5Wr0ZU8u0WXHqPBvcnISbeE+KCA2q0Oc8/3j4SbKtYumrbj25c5I+k6PG0lVPH12zDbwgjyghGXFAUISgXIAa6NFfej+0WY7DPwmIPbAzMdwI0I7t/IqhQlMPWcxwc0wQZBQXnY21sVhYoVKNVxZZpYwukcrXFhcLTuimBqPP8ACK7cjjZjHatG9zuZ4blRejPTmmQ0VHFjovOk7o5K84TpAxzey5s+znvQWt900qGBJKr9fpXSpguqVGhrdb+zmVlvTf0hVMUTToTSo6cHvHP6o5Dx4ILD089IYZNHCuDnizqli1vJu5x9gWUV6znuLnEuc4ySTJJ4koiBAZC0LgEZqDgJXRBRguhAC4hDCc4PCl5k6TcoD7OwuYzrF45cSpulh27mmbgjcSbMjulOdn7OIO6HGABBJA74MEwlcW85ez9J3aEyCTOQiRyJ42CBlSBdmcY3AXggQ5s8wYKsno0f/ONIf3akmdTkffmLKBxFIASCQRANoFpE+3RSHowdO1KMaAVf9N6Cvbe2k6o9wHZaCRHGDqVB1E9x47b/ALTveUzcECYC5wRgEJCBIhcjELmNlAthqMq4ej7oW3G1aoqlwpUxEtscx0AkHQe8Ku06Ra24vw5/JhWfbO0X4amMBh3FuQB2JqNMOfWddzARo1tm21hAw6Z9DG4Mk08VSrAETTzAVmg6EtFjziO5dg34SjTBxWGxNKoW5m5X1GioDoWyRbRQeIrBvMlIbV2nVxD89Z5e6A0To1o0a0CzRyCBPHYnrHlwGUbm5i6B3uuTzTZCgQcgQroQGCMAgaEoGoOCGEcNRm05MBAOGoZ3AK14LBMazNq0N3C55+7vnkh6PbMytzPYSCJn2iBN5hSmMptY0tyuu6SD6sWkC1oncgR6sNaOz2Ik21OhiBYkix0uovFOMloLiAJIfYSd99Le9TFcQ4Nh4gwYI4F2veQoyrRaYdI/KEOcD9G9jM8POEEfiKoLcwBBgyLxNoN/myl/Rc/+dKHdV/0nquYl1zPep/0Vn+c6B/O/6VRBWsd67vtO95TUp9tEflH/AG3e8pm7egThA5GARXNQJkJ/gsMBBI3/AL/giYPClxn3/PJSVWs1rTIi1o08vZO9A1fiiyowtElrmuAO8tIIB5SAksTiYkTmeSS4n6xu498pm+pJJREHOKJCPCKUBSgR0EIAARgxC0o0oODEo1q4uQygGFM7OwECPpOMHSANecd/eibGwJd2940+eWqmKbgHNBbm7IEkwZNpHa1jMdd6CXp0IgEAwBAkNbGsxN7TusE3p4jtEA2ENadO1vJA55r70II7TgZgOAMerYtBnj5JClUDc3aDWsv2SC47jutu0BQIYt7i3tAjM6HQTobkeQjWyabQxIBIbmj1TOkXtbXkeS6piRLspiBpF90+RDPaojE1y50X4XvogTrPEKyejGpl2lhxqT1o/RVD8FUar7qzejG+08PP/d/0aiA2N6HY8vf+QPrO/rKPE/302/iRjz/7c/5lH8a5cg7+I+PGuH/SUfxoWdBscTeh+kpfjXLkEpQ6IYpo/wCEbaAPpeP01H4vodtB5J6ggDd1lH8a5cgafxHx/wD05/zKP40I6E47/pz/AJlH8a5cgIeheO/sP0lH8aL/ABLx3/Tn/Mo/jQrkAHoZjh/UH/Mo/jRh0Kx39gf8yj+NcuQd/ErHD+o/SUvxo38Ssb/YfpKX41y5AR/Q3Gj+o/SUvxp1gOhGMc4ZqWUE/Xpn2By5cgsTOjGIa2OqB0E5qd9ZBnT9qbu6M4mcwojWcoewCDMR2uFly5AWr0cxc2pAAEmMzDv+18yufsDFSM1GYBgZqY7W4k5r6CyBcgZu6MYuD+R5+vTsdTHa5pn/ABWxn9jf7dP8SBcgbnopjJvRn/HT/ErJ6POjWJp46jUfTyNaaknMw60qgtDjxHmuXIP/2Q=="/>
          <p:cNvSpPr>
            <a:spLocks noChangeAspect="1" noChangeArrowheads="1"/>
          </p:cNvSpPr>
          <p:nvPr/>
        </p:nvSpPr>
        <p:spPr bwMode="auto">
          <a:xfrm>
            <a:off x="155575" y="-2065338"/>
            <a:ext cx="3133725" cy="4305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7413" name="AutoShape 6" descr="data:image/jpeg;base64,/9j/4AAQSkZJRgABAQAAAQABAAD/2wCEAAkGBxQTEhUUExQWFBUVFxgXGRcXGBcXGBcXGBoWFxUXGBwYHCggGBonHBUUITEhJSkrLi4uGB8zODMsNygtLiwBCgoKBQUFDgUFDisZExkrKysrKysrKysrKysrKysrKysrKysrKysrKysrKysrKysrKysrKysrKysrKysrKysrK//AABEIAQcAvwMBIgACEQEDEQH/xAAcAAAABwEBAAAAAAAAAAAAAAABAgMEBQYHAAj/xABNEAABAwIDBAYGBQYMBQUAAAABAAIRAyEEEjEFQVFhBhMicYGRBzKhscHwQlJy0dIjc6Oy4fEUFiQlNENTYoKTs8IzNVRjdBVEZJKi/8QAFAEBAAAAAAAAAAAAAAAAAAAAAP/EABQRAQAAAAAAAAAAAAAAAAAAAAD/2gAMAwEAAhEDEQA/AM/r1O077R95RG1HcU52mxorVAwODA92XNGaJMTEie5NSUHZzxMowqniUk0oSgVFU8SjdYeKQA3nT5suDkDjOjZ+BSEoMyBQvResSbiioFusRg9IrpQOA9CaiQBXByBxnQiqm+ZDmQKl6L1iIDKK4oFesRs6QzIZQKZ0bOk2sPcjmO889EB6NMuIA8zYeJWjeg4fyrEXk9SP1xPvCzd1U8VofoNd/K64/wCx/vZ96ChdIMX1uJr1AQQ+q91hHrEnS6jUaqbnvSaAWhKQ0ame7TzKTa+O9AgVdVJRZRQUZoQcHIC5SOCoMaA6o3rHO9SnJaHD673bmTuEEwbhDink3LqbZ+hTEAchlbl9pQRoQSl3k8Z8SuAcf3oEQUaSpnZvR+pVItEiYm/O2uu4KZ/geDwrslZpxFQasE5GHgTIk/MIKgUSVen9IMM6KdHBUzNoAGY8hDMxPcUzxWy6dR0NomgeHWMEfaa6/jCCpkoJU1iNiQJJIHEFtQeOWI0Sbuj9QsL6RFVo1LdW/aae0O+IQRAddDKM6jBv5ICYQC1vFKNIGlk3zLg9Au56I56SdUSZcgWL1pPoIbOMrncKEeb2/cswJstR9AwIxWJBEEUgDOoIfBHzwQZpU1PiiFLVhc96TQcHQuaRwQBLNagIW27kpQbJAI3oWc/D4palSFigDFS5xJi0Dyj2BJNbPE/FSVSmwtG5w479IPl7k7wmDpnKXSL62LY5gGQghOrtdp5Hh56p1h8EWAVIzDcR9a9jwNiYPBT2J2MCC+ZbuyX36RFtCpTZezh2WiewHZgd5tfnAG7jzQP9h0eow1TEGXVnN7I3i5iN4j2XVd2Zst+IcSQGth2dx0BkSQT7XEySVeqmCytpOH0e0QLXgkz870ltJ4aDTZZxAcQ20knf5hBB4xtLD0xTY2zhlzNcWucTc6QQ3S03nemNRlFrQOozudctBc2wMxAMnzjnNhcNn7MDg0uAzAcrHf8AcpPC08LTcclAVKm+o4TJGoGaSUGe48EsbOCyMI9ZjS7L3hwJ9qiWWLn0BUZUYMxaDq0auaYkxqWmbTfVatjcRiSJ/IsAFh1ZgcLl0HyVc2pVqPu+nTqBtwWsv3gtfEa7kGeYjFdd6wax0+sABJP1oG/iIHHiouvRLSQQQRuOquOP6OU3T1FQBxgik8iDO5j3AHwPmq7i6DgS2q0tcyQ4GxA+j5G3dCCKKIXI9QQkSg4lBKAoECgWpegd5di8SSZJotv/AIxrzWWNWo+gM/yrEfmR+uEGd1Bc96TyJw8XPeUnKAhCVYkxJSwAtM+Hx4IFqVA+sBYR4HzTptOY3k7o8olIYerfQeJt4qVwtBrhuPcDYndLhqgChTk5SDO6RFuFxort0d2S2o3LkB7xxgwYBG5QGz6faDf+IBESBI7iPer3sYlsSdB49yDq2xaLGEBjdL5db8ISWCpAG4kgQObTEg8f3KY6vM7kl2YUyIbbmJsgjamFJAF+yLHi3d5Smv8A6d2sxkExziN3mrPSwQP3bkc4ER9yCs1sK4AAb5J58FH4R1Sm68WFgLNHKwuT46K4jBX1iEwxmzouYI4xw4oI8441Gw7LEW3eN2kFI1NlMdpmndDhA87exDiNnt1EE8VGubUBlrzroQ0kfGECW0tiuAHZzDUOaO0299PuhQGOwz63ZIzOaDkfmOcN+q4b26ibgcla2Go4Q4zP1QQeWnhwTPalCrS7eU16YMx6tRh+s12rT325oMrxuEcHFpEO4b+Y7/kKKctR6RUW4qj1jRJiBUIh0t0ZVaPVfukWPJZhW10hAmuQlcgELUPQEf5XiPzA/XasuC1D0Bf0zEfmB+u1BRaoue9IkJWs7tHvKbuKA4ba3FdMaotEjjHz36qR2ZgQ5wl2vzPLxQPNhbINeoGwb6ATO7X9nFWLaWDptqNwtC7xeo4ag65G87yeHudu2uMNQy0YL3nIwby42abfHgU+6LYAMloGeoTNSpMSSbjNub3XceSCU2LsHIA3Q/Vbd3cdw8SrLQ2XliwaY1cZKW2fRAbE/wD1GVvhxT5tFovCBu3CgCz2nyRqeE4vb5/tToMB3W8Es1oG73IGrKQ4t9p9qVFAcvalwO9GQIdTOhB5G/t1SNWnxkd9x5pxUcN4j54hN5cLtOYcCZH3hBH4jC2nUTu1H3hRGIwom8QdDu7lPVyDcdh/DjxA4prVotIkD7TRoR9YIII4bK6RI4jd4J9QPORF0bE0+zxG4jXRJ4W8AmDuO48jw70FT21sM0avW4eOrqQKlImMzTckSYzDUaQQs16UbN6msRqHDMDEWJ4fOq3ja2zm1KbmuFiO1Fi02hw5g38FmnSumRRyYkEupODG1BF2uDshdxEt9yDOECcYjDZdDINxHD5/bCboBC0/0Bf0yv8AmP8AexZgFp3oD/ptf8x/vYgomI9YgcSkOoJOkbkOIb2nd/xUrsl7KFPrnszuNqTT6pd9JzuQt4kID09l5A01YpSJBcT2uYAvv1hLVMjB2C2pyGnebDyTGpUqVn5nuc9x1cSSSYmI0FrBDgcHnqhgBEmCeHHxQSGArZqjQ45QwE5t7QfWIH1oytHetN2TRhrS+KbbZKQuQPrO4uWa4KkBjHsEWe1rRuJmATyFye5TVbp4KLnsp0s7gY6xzidNSQLnzsg2LAOaQIJjmD8Qnr2W1Kz3o70pxlSmHVKbHNO9mZro4kO19ivFDFZmA8UC7XQNd6Wa9Mi7T5+d6O2pZA9a5c58fuJULXxz2tc5jQYmFX9pbdx1MZurphtzfMSA2L2i/fayC7l3cfYmlWkJ7Mtd5eW4qr4bptVqNbkw5efpEy0TvDSdVObN2gawcXU3Ui09pp4HRzT86IBfLjDhcb9NPcUDqZO+4v8AaCXqNmZ9bT7j4pKib8SD+9A1fQtI0Nxy5JHCUJdrvv8ABPsS7URAXYCjqN53+1B2KBFrSNObeBWe9NcK17HA2a8ANcbNmSWteRpeRO4kbtNA2pT7MHUTB1VI2sA5rmF0SZa4RZ3PcWnQjQoMYxDCxxaRBaYIPEItRlpGnuUztSg0lzXWeD2XcW7hwjhw05CFhAnK070Bn+W1/wAwf12LMSFpnoE/p1b/AMc/r00FDqs7R7/il9ouzZQ1xhjSLkcSTrxSGIf2jHH2ooeSePfG/vQWPZjXUwTBNnHnnuGk/ZDSQEfophzUrzOWJJJ1jlzum+Oxhs3fD9wuCSW+8rujVctqd+vmICB/haM7SqQTYPgiZkjLPkSrtsLoNRYM7253akEiGjgIiTCqnQwirjqrzoBA8/2rRtvbXZRaQHBuWB47gBqSgd4HBtpCALad3zKl8K9psN2nxVEwm1qhcDmlrtxER4g/BS1bEVKQLxcD1hvbvQXAUQbpbqRvUZ0d2m2vSa4Hke8aqVfUhAUANCa18Oyoe2ARzhGq4gCbqv7Xx+V1qgE6AXcfCbd6CcOFZuaAlKYjw371VaIxIaXCo528BwGU8pGnfdTexdrdYC17S2o3UH5ugNjXw4fOkkf7h5I9B4Ed3nefimm2joRuuPiEth6ki/zZANVsyDaT8/HyQYFxa8jXf9/wRqlQS0byEejrJF9/ukIEdttc4AAexUjbODqNzONPMBrl1jiBv9q0qo8Bt/NQW0mCoOw5ocNBqP8AD9xQZBtvAsqNzhpkWMWIG50Rfu39+tP2hhS0kRcaxoRucORC03aWCAqOI/J1CZLDYZtZbNjPCyhtsMpub+UYacm1Vt2idc7bRuNtNRzDP5Wl+gb+nVv/AB3fr01Q9qbOdSOrXtJs9hlp/CeRhXv0D/0+r/47v16aDPMQe07vPvQUyjV29o95964AAcXE24D9qCV2tIqAHUMZ7Wg/FO+j9GQ90xkGYnuBMDnMKO2vVPXTyHk0ZRvO5qDA4wsbVAMZmx4H94QWL0fVMtWo6Rfj4ON1YKGBOJx38rLhRDsrQDAe6MxE8NVW+itdlPtvBIzOzRpGUQPYVMYoYl56/wCvDgw6MAuIO439qCP6RbeY3FVGUKNHDU6JIEMIqVSxw7OZtwXX1txKvGzqzmilLmnr6Rcaehy6AcnQfGDomeytmZ3tr1MPTNQAHO6T2hoRunS6L0p2mzDUXw0GtUGVpFgwX0Hn4oJX0Vktp1ZMjrHBvOLHvvKudfE3nlZVXoPRjC0xEQ0braSpxzgdTY2QM8RRqACoXgZt88dwTDFbOpMw9avUptxNVrcwa7ttndbRylcTRcWQLxYbwRy4KMdsxzwWNIaYgh3t75+KDMdjbXq1MTSaxwpmo45hQZ1QY5xI7bYy1AAGu7jEgytV2JVqAjrLua4jM27XAWkHcDqAUyp9H8kRRpsIBGZre0ZO7hqdOKfYag+kILt9uPjxQTtekHsMiOBTekyxvEe20Idm1nEHML8kL6sG8c957uSBqZkToNON7FSNF+ml59/7QozEVhIMX08E5/hbQ2baSB4ae5AviMa0WdaVXMY5pdJOU3hw0PAHn96WxtTrXS0xHHdvlQTtr0us6upYuEibTG6+hQJbQb13ZqCXCCCHGbcjv+bqF2rUDRDmgMcC2TMOA0Ds1w6Z10PJWDF02OGUnXSbOHAgzfwUHWw7qjXsqesG3Ooe3jYXcLGbIKDtKmaZtOU2vvG4OHLcVc/Qa0DaFSNDh3/r0lVMa05SxxkskCZks1CtPoM/5g8f/Hef/wB0kFExfrHmT7ygwzb5ibMv47gOep8CjYpvbdycfeiVXWyg215E8fn4oEq7pgnWPiUUuI5SL+wozSJE6LsQ4Egj6rR4hoafaCgv3RbZ5rYcsjsxJMfSdIaBxtJjuV32bs8hjQ8wQLNgHKNPFRHozpA4Zp5n2Rf3DwVtxPZuIuR5b0CL8KXFsEwDed44clS+m2G6/F0cOy4AzPI77k+Agd6vrq5g5RLjPgFWOhWENR1TEm5qPIBP1GnK2PAT4oLNs9mWm1oMQIjjFroKFaHFpUm7AyIUNtGmWOBHG/cUE9hHjRK4rBNdHZB5zBCY7HxbaktdYjQ7+Clw0j70DV2DtEnxv70yxGz5IJtHqkWEniprOiz5IIsU3tIk7o+Z8LKPxLyKhOaQRw3/AHqdqgQQq5jqkEEmxMH53HRASsdD7EzbjGuOQOvOnLejVqvZJ+bKG2LRLq1Q39W3AEzp7EEjhqZdXysuGgZgDcW0+Pmkdv4Wk6sw1aWYhlQeqdI1tv0Vq2Zs1tPI5rYLmAOO88zxOqQ21gBUL2SW52FkjUZpkjnZBmGysRVYTROao0NzNBADy1tn5Y1c28tvIHNWmhQzNZUBG6DaHA/OiS2tsh1HC062tTCPa4uvJaOxVI5luVym9i0BVolw0Li4cBMEgcg7MgoW3tmgVQcvqG8b6ZnMDxiZ8+CX9D2H6vatVvChU/XpSpvpHhclYPv6uUjdcH7gnXRjBNbtgVG6VMM8+M0UGMYh8Fw/vHxv7k1cSnGLHad3n3pFjJtIB52HnuQJoHFPWbOd9MFo4xIPcZAPmmuIABgX5/t3+FkGnei7GxQc0n6cDyzFXVlQvdYLMuhLy3D1HRv+BWn9Gx2A46kSgT6VY3+C4Un6VQimDwz2J5QJVf8ARntZoZ1BImnpzbO7mrRtiizEfkqjQ9hF28eY8YVZqdAnsr9bhappuG5/aadwFjOg1koNJ/hjYURjMTTc4FzmtE/SIE+abU9nVGtBr1ACbHq5N+RcE/w9FrWgim2wMlwlxvvJEygbYqm1ha9hGo05qao4iIDtHaHnwUU3DMBnhoI7I4GOKWq1QWkHTd8I8UEs8gpEmN6j8DtDN2Tq2x58Clqryd+/2IFXuG88lW9tsgcgfeYVhbTDhe9wRyIuFAdJRaOfxGqBhiXdm1v3Jtsym4VIZckafPd7U6qs0ncPalejzgMQ925rQO4n9yCy/wAJLDD4AayR3CJ1URUxrs4ri7JIc0ahtu3HL2IvSjajWZSbwPCZGVQOA24WZRMk9omCW9ozE93vCCy7ZxQLHZYLXscCDpMQJj50SHRSmWYITxcPAOyz32UXjcUx8tZYPGk7xOnDd4RwUlh64bSp0QZgCfPtHzJQVrpxiwx1F8xOYGN/rtg+MeSe9Bsd1mLwxPrOwryeRHUg+9VDpdjOuLKbCTlqVQbaAPifOfNTHo4xgO1RTGjMO9vl1c+Ok9yDMMZ67h/ePvKaOTvG+u77R95TUoE4QuCMiuQXrobDsHWZF598D4K7bC2gBSpS4AOBG/cbm/AELOOgWJIqPpzGcDzBBCvuDw7n4dr6Zh7CeYtMtjfKC2YUW4mY113ttGmimX1NBvtYXiVlmF6WOpPiqHNENDbHV0yHTcCI8j4z1Hp3TJGUiadnD1pB0ILbQIQXipRBiQePcuqVGxHATOipVfpi3K3UudcZQSCJ99tEu7pKHZcgJe4D1h2Zk3cZtce0aoLI6qIjeRHxCZPw4LZ0Nj8xooTHbXLLuLScw1vlN9RI1gaIzNv0yYkOm5yyRAsBffNrcuKCQp1vpAXHLUSZ17jdSTXSJCZYZ+adAdefavB3hPaLezJGvO33oHWGHZVZ6RVLgc7qyMMCyre3GGWgaucBfxPwQAW9mTrePcm/R3adIVH0nuAqVZc0cWs7J9qebSGSmO6FjXS/Hh1YZSQadg5pgiNdOcoL1016UUqTurJLnCTDfJoJmw+5VTZXSXrKhbiajXUnDQhzQ1271fLeqa5xJkmSd51QINSp7Vp05LQ3iHBwIiIEEHTxUDhemFQYh75BaQWiZgASREdypuY8UAJCCZ2pt+o/stim2JLWCAXG5J3k31JVk9CLv50HOjV/2Kgq+ehP/mjfzVX3NQVbF+s77R96ZuTzFjtO+0femrwgRQFGhAQglOi2LFPEMnRxynx09q2DooepxLmH1K01KfCbB49oPmsKaYWtdFdqHE4QOF62GdmibujUf4m5ggs/THovSrtc8AB7RmJjUbwfCfFV7oXsdho52gdp7nA6wB2WeIC0Z1UVcMS24fTJBHNtlR/RVXa7BZTOam5zdDqXSNOTvYgmK+yaZpBha0giGtDbyNIj1UZmzaTLhokDLpxjdxTusbX00iLyfgm5OZ7GxHaghAz27SptpuLosDI7hc21OqoXRzYNXEVjVqSKYOZrdJ1gDkAbq89KHNfiKdLLZoJfwi513nQJ/sDDgmQA1g0A0jgEB2YV1GnYAB401ItH3blJuOWm0dyX2hSzM7r+SbYn1qbePwCB/SbbwUDiKOfFNnSmC495kN9mZTmIqBrSTuVE6U9Km4PDuMg4jEdpjPqs0a5w4ReN5Pegg/SV0l6t7adM9oAnXQugAkDhfXiFljnTc3KUxNdz3F7yXOcZJOpJSSDoQIyBAAQwuCFAVXz0KD+dG/mqvuCo7WSbLQfQ1RI2k07hTqe1qCqY6n2nfaO4DfyUfUU7tShD3faPvULiGwgbIEJRUBVYehG2f4NimOJ7D+w7hBNj4H4qAhdCD0d0cxOVlSj/AGT4b+bd2mRyAOX/AAlU70e4kUsVjaBMRWcR3EkacNFCdDulkPpCofodQ8nfEuou9r2+ISnStpwmPp4xn/DrRmj6wADp8Id5oNKx9QywcTY8Yk6eKb7PM1bkjLc79wI96bjEteKTgZJvyHyIQYmplYGtk1KhgDeZIHlr5IG+GwTq1Wo8m2YtkRpYujmTHkrRQw3YyAQ2wt7UrsvZQpUwJk6nmTcp5ZALW2jkmBZNcH6jfaf3J1XqwCVSelXTKngaRaD1mJqSQy3ZB0L40EaDU+1A39JnS0YdopMh1R143BvF3fpHesax2MfWqOqVXF73GST7ByHJdj8Y+tUdUqOLnuMkn505JEICoCjEIIQAAhhDlQwgIEZolCApTZ2Am+/51QJ4ShF4nj71efRMP5xYIuGVL+F9FX3NYDlDRuOsxABHm5Wr0ZU8u0WXHqPBvcnISbeE+KCA2q0Oc8/3j4SbKtYumrbj25c5I+k6PG0lVPH12zDbwgjyghGXFAUISgXIAa6NFfej+0WY7DPwmIPbAzMdwI0I7t/IqhQlMPWcxwc0wQZBQXnY21sVhYoVKNVxZZpYwukcrXFhcLTuimBqPP8ACK7cjjZjHatG9zuZ4blRejPTmmQ0VHFjovOk7o5K84TpAxzey5s+znvQWt900qGBJKr9fpXSpguqVGhrdb+zmVlvTf0hVMUTToTSo6cHvHP6o5Dx4ILD089IYZNHCuDnizqli1vJu5x9gWUV6znuLnEuc4ySTJJ4koiBAZC0LgEZqDgJXRBRguhAC4hDCc4PCl5k6TcoD7OwuYzrF45cSpulh27mmbgjcSbMjulOdn7OIO6HGABBJA74MEwlcW85ez9J3aEyCTOQiRyJ42CBlSBdmcY3AXggQ5s8wYKsno0f/ONIf3akmdTkffmLKBxFIASCQRANoFpE+3RSHowdO1KMaAVf9N6Cvbe2k6o9wHZaCRHGDqVB1E9x47b/ALTveUzcECYC5wRgEJCBIhcjELmNlAthqMq4ej7oW3G1aoqlwpUxEtscx0AkHQe8Ku06Ra24vw5/JhWfbO0X4amMBh3FuQB2JqNMOfWddzARo1tm21hAw6Z9DG4Mk08VSrAETTzAVmg6EtFjziO5dg34SjTBxWGxNKoW5m5X1GioDoWyRbRQeIrBvMlIbV2nVxD89Z5e6A0To1o0a0CzRyCBPHYnrHlwGUbm5i6B3uuTzTZCgQcgQroQGCMAgaEoGoOCGEcNRm05MBAOGoZ3AK14LBMazNq0N3C55+7vnkh6PbMytzPYSCJn2iBN5hSmMptY0tyuu6SD6sWkC1oncgR6sNaOz2Ik21OhiBYkix0uovFOMloLiAJIfYSd99Le9TFcQ4Nh4gwYI4F2veQoyrRaYdI/KEOcD9G9jM8POEEfiKoLcwBBgyLxNoN/myl/Rc/+dKHdV/0nquYl1zPep/0Vn+c6B/O/6VRBWsd67vtO95TUp9tEflH/AG3e8pm7egThA5GARXNQJkJ/gsMBBI3/AL/giYPClxn3/PJSVWs1rTIi1o08vZO9A1fiiyowtElrmuAO8tIIB5SAksTiYkTmeSS4n6xu498pm+pJJREHOKJCPCKUBSgR0EIAARgxC0o0oODEo1q4uQygGFM7OwECPpOMHSANecd/eibGwJd2940+eWqmKbgHNBbm7IEkwZNpHa1jMdd6CXp0IgEAwBAkNbGsxN7TusE3p4jtEA2ENadO1vJA55r70II7TgZgOAMerYtBnj5JClUDc3aDWsv2SC47jutu0BQIYt7i3tAjM6HQTobkeQjWyabQxIBIbmj1TOkXtbXkeS6piRLspiBpF90+RDPaojE1y50X4XvogTrPEKyejGpl2lhxqT1o/RVD8FUar7qzejG+08PP/d/0aiA2N6HY8vf+QPrO/rKPE/302/iRjz/7c/5lH8a5cg7+I+PGuH/SUfxoWdBscTeh+kpfjXLkEpQ6IYpo/wCEbaAPpeP01H4vodtB5J6ggDd1lH8a5cgafxHx/wD05/zKP40I6E47/pz/AJlH8a5cgIeheO/sP0lH8aL/ABLx3/Tn/Mo/jQrkAHoZjh/UH/Mo/jRh0Kx39gf8yj+NcuQd/ErHD+o/SUvxo38Ssb/YfpKX41y5AR/Q3Gj+o/SUvxp1gOhGMc4ZqWUE/Xpn2By5cgsTOjGIa2OqB0E5qd9ZBnT9qbu6M4mcwojWcoewCDMR2uFly5AWr0cxc2pAAEmMzDv+18yufsDFSM1GYBgZqY7W4k5r6CyBcgZu6MYuD+R5+vTsdTHa5pn/ABWxn9jf7dP8SBcgbnopjJvRn/HT/ErJ6POjWJp46jUfTyNaaknMw60qgtDjxHmuXIP/2Q=="/>
          <p:cNvSpPr>
            <a:spLocks noChangeAspect="1" noChangeArrowheads="1"/>
          </p:cNvSpPr>
          <p:nvPr/>
        </p:nvSpPr>
        <p:spPr bwMode="auto">
          <a:xfrm>
            <a:off x="155575" y="-2065338"/>
            <a:ext cx="3133725" cy="4305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7414" name="AutoShape 2" descr="data:image/jpeg;base64,/9j/4AAQSkZJRgABAQAAAQABAAD/2wCEAAkGBxQTEhUUExMWFhUXFxgXGBgYFhocGhwYFxcaGBgfHRocHCggHRwlHBwXITEhJSkrLi4uFx8zODMsNygtLiwBCgoKBQUFDgUFDisZExkrKysrKysrKysrKysrKysrKysrKysrKysrKysrKysrKysrKysrKysrKysrKysrKysrK//AABEIAPUAzQMBIgACEQEDEQH/xAAcAAACAgMBAQAAAAAAAAAAAAAEBQMGAQIHAAj/xAA9EAABAwIEAwUGBQMDBAMAAAABAAIRAyEEEjFBBVFhBiJxgZETMqGxwfAHFELR4SNS8RUzYhaCkqI0Q3L/xAAUAQEAAAAAAAAAAAAAAAAAAAAA/8QAFBEBAAAAAAAAAAAAAAAAAAAAAP/aAAwDAQACEQMRAD8A4avLy8g8srCyg9C2as51s0IJWMk316oyhS5RuPWx+CHogronYj8N6+Npe2L20aRnIXAuLoJBhoIgSCJJ20QU+nhxyR+DwZIsDymJE+K75wDsVg8E0H2balQATUqAOMgXLQbNvyVlw72tbYBrRoAABb5IPnDC8He/3Kb3x/awn5BM8N2VxLjlbh6sgT/tuFpjcL6Cp1x4IV/GackZrjRByfA/htjHtBLWM0s98G55AGEZh/wuxLgcz6TTsJcZ8SBb4rqbcYCwOmOa0GIDjDDtrr6oOP4/sBiqUn2QqACc1M5h6Wd8FKz8P8WabqnsgCLhhcM5HQC3kSCuuvxBEAQT9N7qanVkX15Ayg4FV4LXaMzqFVrRu5jgPUhDOoDVfQ9SodAJlIMX2Iwb2lvsspJLszXHMCeW0dIhBxN9IbLBprpOI/DG5y4kAXjNTvG0kO+ionFMC/D1X0qgGZsaGQQbgg8iCCgWnD7rIw63NTktX1SdDCDxastEj5qPMVmhUINjrYiJBEzcaHn5ICKQCIpsH3KDZBtuswUHLl5eXkHllYWQg8pqLVo1qe9kuE/mcXQoEkNqPhxESGgFziJtMAoLj+EvY+ni3Pr15NKi5oFOLVHEZiHE/pAi3W9te8PrZGDKAAIAaLW0AA6BU2rh2YChQwdBxiT3jEkvcSS6BzPojHcYLcRkLg6Jg9SNkDTGU31KoOZrG6AOkErfFPDajGTAaC5x0BA+s2VJ41xip7aQT3TY+H8rbCVnVM7nvNmHeZJIget0F34jxam1huMzm7c/8rn/APqZL5OoPMr1LEPN4kjneIIuhPYE6Dogtb+Mh1BzQQCTAAMRN/RY4bx9tFoD2g9Qe8T+yrjGEGD9xoo6lIkGdZQWJvEi/wBoTXNM6tblmRqJM2G33CL7NcaLYDiTO3l9+iqhaco0kX26CCeQjTxULcQ6ZGoQdZxPFmtYDIzECPNLHccL35WkyZMyAAALmSqVi+IOecxMaQOUJU7FODrH4oOw8LxDnCSB3r69P8qHjnAqGKZlqMvcB495p6Hl0NlSOH9pwx1MNbAAAfcmeZg6FW2px4BrXA2OpPLmg452p4U7CYl1KSRZzHERmadD46jySs1F1vjzaGPpuY90PZLqThAOYAi8/pNrLkRYd7Qgkzyo88LQhYcgnNSVtm6ShWuWHPKDn6yvLyDIapWUlim26mazog2bRTXglY0a1OoNWu2N4Iyu+BKXsHRFUxeR5IOnV+OOqZcxu24O82312UtNxdeZ6qtcMqtqMBsHjUDXxTmi8gIGVQNIk67rGCdcg3boY1UdOtOsStzl2hAaHCm+1wRH8r1Qj9N5NkBWadiIUVF1xdAycZc2RB3RtVjQDzifggR1ueaix2I5gkCyDQ4i8eSg9oAZIQzarS4RbzUuIoEoM18WCIWsWmPihq2Fj9VxoAvF5DYlBh1W/nsmeI4l/TptBMx3pFpPLySZvOfos1K0AoDKfEDTcS07Eeogqu1ASSZuSTfUzdT1q+w31UAcgjc0rWDzUjndVoKl0GCw81G5pUvtbLX2o3+SCk+wUgopucMDstxhhyQK2UDPREMopmzDDkp2YYckCttFE0qRTBuFB2RVHCDkgEwjHNIcLEbpzTxTnG8z0svUML0RbMMdEHqLyp8NSeTE2U2Hw0dUXRoGf5Qebg7TE9TKx7DLdFMpGbhEQANkAbZFzZZruLm5eSkfLtrL1cQECavhbzl3F0XTMqPFPsoMPUsUGcQ4zaEAXnnKJxDxCV1XIJqmIEHaEO+uTooXu5qJodPdv0QTkFYnoifZ2BNjFwtfZdUAp6BaHwRQo9VqaPVALmUbkUaJWppoIGYVSjC3TH2QUtKne6AJuE/xb5a/YUzMGmNOipmUbXQLaWFRtPDIptEIuhT2hBBQwqOpYKdkVQpjdHUmBArqcPdEN++iGpgj73VoZTWHYFjjJF0CZgn/ACtjhJuSj38NIBIj+FAXZSGkoNH4XKBeZQeIpcz9ymtSt3ZSPF4kudAFtR6oBMXTEQlWUtcnGIS7E+iDFd0jSyAc0XU1SpCEbU74PUbbIIn0i490T4dUzwPCHMMu5XA59Vb8JSa5gcGgA8rbqN+HCBD+V6KF+GCeVMMhnUrxdAp/K9FDUwqf/l1C+h0QIfZWi/rbpt4qE0E+OF1stBg50HwQYwfBn1ACPjYXRVDgrjEHc6A7GDsL9E1tImmXaEG3rvpy1WmM/MtJNIU3tA3BBA8EAAwIBi7YdBzW+/BbNw3NzY8f4UjcfiHBrzQE37ou6NJy6/Apbisc9rocwsP9umvRAwOFOov4FF08I62UZrTb5eKQUuKP5n1KccOxz3CzHOEhsjNF/hKBlTpGD3TA1ujWsgAxda0xBDTTqDodLnU3+OiaNwRn3RHQ2jpO/kgDptPJFMZF/qtajGtJytDgNhqpG1A0WaAY0mZ9fig1xD8rC6J6KrV5kkq2PxBLYcwQdBG0pNxcNcAQMsbIFleoS2EJMa3/AIsFOXQgcU6526IPVSCNVrg+D1KzSWCwmSTyEmPuENUqWVv7EPc6iW7B57xG0Cw859UFFqYCpE5Zglpi9xzC2wnCHuNwAb6my6pWwLvec1jucRPTUR/hBv4ZvDTe+a1udvsoEfDqHs2ZX1G9L6eHRT5qc2cPU/FF4zh9zlpBw1kP2GwGoPTqlL3MB/2XN3vI8dRogJdUZc5R/wCUfVDfmRplbE7a/P6rSvVY0SaJvuSYuDHmevJaU6tJhlzSPESLcr32QGCgbQwkeIP1hb/6fN3DK3WAe8fvVRU+L0Wi3dJ3DR8vohMbxMH3HuPmRHhz80EmKAuWNDBoGukOMbwZ3Vf4tx11Nwax7mAC4aAbrfH1nv0ftMk/VIquBqG5gz/yB+EyPNBLT7TuJiQBNiJsJ5eadYftCwANz90CzhMkiwJ285/ZU7hvDalSzGE72aSbdEQMFUzOa2m92Wc0NdaDuNkFjrdoctTMO/aHGPeO8EH5cltT4jSqGXl3jANuR3Nt1W6NJx2Pop2UXckD+k2hlk1Mp2Ak+piPRebxAtgNeTGkGAAkzMK7kiKeDd9lA6ocXcHTJnQGSnmE7UENggu52j0PhzVWo4d3j6JjhcM49ED+lx1p/wDrtsCTP0t5IyhximO8W97kJj53SNmDdO3qjaOAPMIHf5+i4Hrrb+UtxrA6XUwSABmnmpKOA6otzy1pYGiDugreKtNreSUYkjknmPblS19Mm6BRWadk54BjatJhyxB5iYO/ggm4YlwCejhzmaiBtOh8DF0GcXxys8RZvPLaVCzjb26yeUzE9eaK/wBNe4SGOPgCfpfRLauHIJG46IJqnGqkgkSRpewnkNEXQ/OPae5FpuQCegG86abpPVoO5hRU2OLozxPQnTwQWDDjEgnO0Aake9O8d2TPktMZwPEvOYspi0g5r+EwDP7rbg2FrNeHBtSoDYGC2HZc18xHdg+8QtcZ2sBcWnuuZNnNk5vpvzBsgEqcIxIpjMCGkwW5wY37wnmdp3Vbxbi1xbaRuND1FleHcfw5IlzmlsQYdBBvpy0+ys4So6oROHpZCXHPBDSLwcpbm0PmSgoDqhOx9Voac9PP+VfcZ2Mol3dqVRqYDJF+RsGgHY8lUsdgTSqOpm5aYmPTnsgzgu0NDBsdkuXSy7t22nuyMup8xsmmAx1A5hV9oWkhoqZpnMZAziAQBy6rkFXEyACJ3890XQxboDSbTMcj05IOl9qKNBjS+kHyYFpy2iZ7sSRO+3VVxtOqG5nAgcy0/slWHx1RjbVbGQQDLoOuoRmG4rJbmfUIH/IT8vqgPw9Ks/3Wvd/+WmPUBOMJ2Zxj7hhHi5v7pfiu0VRhb7Ku97YB72oO4gW/wn/Z3jGIrg/1qdMtExUZqOYdN/RAVhOy2KES0A8szZ+CbYDs6+f6hd5UySmGD4nlbeoXuIJDgzKy1tb7/NH4bF1ntkhrI5k/fP0QQ0Oz4/v9W/ymDeEUwLd49SY+CBxfFDTgVDF9gfIqHHcWFANfULQ0xdzsvvaaoH9CkwNywA3l1KycJTOrQqPxP8QsK0DI4uMxIFh5zeekp5wXin5mk2pTe282DgYPJw1B023QL+0nDYqtDJhw1IJaI6j6oahwaWuzWjQDkbk+H7q4Bzz71rbRKS8ZospU81SrkOpcTA6iOfQaoK4/gbnf7Zm8EhqvmGaWsEnYWjTySXguJpGkHUXe0beXNGrhrrp4L2K44xjTl94DWHETp8N+qA/iAykOLywAREd2PIWWMdhRUAh8Mn+o0CzvHef2CB4bxQV2gvmLgkQASNRGsfso8Rg6TW//ACH0w68SNJ5RPmgIocFpZhUaJNiM0wPAWj70Wr+HU3OL3UW2kEkCbXkDfnOqXcSx9L3Jq0y2RTcJANh3sv6rz4yl2P4waJLK+JfmDW6U2mHESRObbpzQWDiVN2XM3FsZm7t4ME6gOm5129EBW4JhhlNYsfU/U58NzOuLgDXx6Lm1fipqVhndDM4LtQYm9gDBhF8YxrDUD2PDmg/7ZzwADpcXB38UF54nwzDPpml7cscLtaCIFjEg6gcpkRZVuo+th3NZUxDSw91pYMwbHu5hFp/dVrE8YzVPaOaCYMNBIaCdwPjHMqOjx2sARnOWc2XaRpZBe8Q2pRoO9niH1KubvU8stywJEEciCTPluh8NxQMEPwVWq+0uLOQ0FjbW6rDe07mlrgO+3NDp3cImNLDRTN7dYh2r2+GQW+CDnrKQ6ItjRawQVPU3Efe639o/b6IGdMCNBboiqQb09EiD39fit6VVBZMPWY0y5of00HwTSr2hq1BlIZkAAa3KCGAWhs6WVPZX/fVFUa41PzQdF7LcYMlry/2TQXDKB3TrMEGBqrdw/tHTqkQXNEw0kaka30526Li9PFydPuEbhsYUHX+IYhjYDzmcTNMhlw6bTMyL/EpZ+JOGY/Dse4uaWOyDMNS4SSOenyVR4BjS+vTzucWsJeQTNmNL4/8AWE+7c8aOKwrAyWzmeJHvNBgQPmg5rxHBik0Mgk7yReb20+E6ITgT6zK4yOcHNBcIs6RoNYM7oqhWNWmRVbem5oa8DQdTt/KkcKYYDmIdFgJJzXvbYj5ILlhPxJrUqBD6bX1muAD3D9M3BDSJjQeKrHavjj8XWdWOYCG5WTOUAAENIA3BNxugcZWsZa2SCJ69fvmgabxlymCQQTc/q0mEFu/DniwpYr2dZ7vYVWuJGdwhwbmaQARfu5f+5W3j/aZsZcPVbkIc0gEFwjXWHAGd1x7EPiDytbYbGfqt8LWLntudZmd5QXKljnUyHMcQRcFQ1uKuc4Oc6TrJJlCOoVInKfNRHCv5AdZCAvHcZe52ZzyXDQlxtCHf2iqta5oeYdObQzIjUhQ18He5Q1XBNj3j9EArsUNYWjaxJsSjcJw5sXK3GCYNDKBfXxB0WrKxRVeg3kpKAbzA8kAQa87H0KmoYN0SW/EI3P1WrH2sdUFTbWlF06nVLGuup6dQIGjKgRDHBLaTxzU7KiBsXMBBgeima8HUfBKhWUlOoUDmhRbsPUD9kbhmsmC0eiU0ayLp1eiB3RDGxAErWrSNi0kkE5d7HaPvRBU6twjMPXggkSARI5je6AKl/UY6WEOaSDltIOvilmHf7OGVJgXD4iIkQb6wdU649imOc59J0A/pCreK4oQ27C4dTafn8UB+Or0qrG5SL5nEcxzEJfSwtiWnUd3X7I/lCvxLPeDXsIgwNtr/AHst6nE290l1rw3NH/lyQacVpB0QfdmRA5oGiDsLaBF1KjXkOYWtgQWg2MaKNzySGganWOeiCw4HEljQCHknvE6m4EfCFP7aRumlbgdRtD2xdNm7kkyLn1SggoIq9bxQVWoiKrig6yA3BvkAcys1xldHMKPh7fd8VPxVwLxB2QD/AJZ9T3Rohj/lWXs69ozjNNuSrmLjO4dT80GWPW9ET5IemU44fhmlt0HOZUjHKFZCAxlRTMqoBrlIx0eaBiyoiqVS6W0j1RFNyBqx6Mo1krpVEXRegb0qiNw7v2SejUVq7M8IqViHsyhodq47joPJAs4ngAwMOpeM8dEp4jhgAIEQNuavPbagS9j3ZRlIbrE2l3ldVLjje8cpsGkkCI2+qCrVsUJ7zYM2681Fi3Uy3Yk/BZxNN7x7QAjKQNNZ+9VCyCDmElBDhKF+S2dVdmtJLYMHko8PiA12k676KTE4ybxDuYGyDpPZ7tY04drHlvtGZu5/xa3Xwgn+YSs0pk6DXyN7DkqLgmknmZgeey6pVwDaWFBqOmplykDnEAeAQVeq0bEnyQxCMfTUBYgzQMNUbXElT0W2UeXvIGPCK7WZiTEhLKhkk8ysVV5smwBJNoFz5BBoU24fWhvmk7w4GCCDJEERca2TrhfCqtRsgRH91vmg5uvLy8g8t2laLKAyi5T0yhGqeidEDFrxCIovCAaiaLUDOk+ysfZ/jBohzbwdL2B5wqxSdEQj6D0D7tBxQ4imC7Rtj1J6KrP4iAXWuRlH7lWPDYUVaFQT3mjMR/xsPmVXK2HAIkHlflug3xIL22AAgTHNJqmHyvII6qw4bC+xqPDpykajkbi3Ja13MyAtcHQTrGh8NtfRBWMVgoIkeahZSkaalOsac4tlyiPH7/dQYloAaeX3+6CTheEGYSN1fTwvE1wxopOdmNjFpjd2wQHYnCtr1KRMuZMOyu0gbjUDSV2RnE6VMBjbgABBQsB+HFV0GrUazmAMx9dE3wv4bYUOl9Wo8btsPiBKs54g18AWJ6bKHF411IEmI2uB890C/wD6AwQc14Y+BqzOS13KZv6FbYzstgntbTOGDOTqch3O79/OUspdspBzNJv4bo//AKqZ/CCM/hpgYMtfoQJqGxO9tws9muw2HwVT2wc6o8CGF0dyRDiItJFp29Vs7tO12jp6affqlmI42XNIkweR+EoH3GKrKhyVWUnxMBwkibEjkeoW3BMJh6LC2lTFzJOpk9TtyVUZjJPLp9xKs2B4g0sFvmg+bTgaIOX2wdzhp5bGErrtgwPgt3UXAAgESJ6xz8FC1pKDELem1TNwb4uCBzOi6Z2J7K4elT/MYn2dcVGhrKcSGzcnX3uo0vzQc2NOFK0Lup/D7A4hub2LqBdoGuIGn9pNkr4z+Ercs4WsS4atq6abOAkHofVByimETTRp4DiAx9T2NTIw5XuymGkcz5hBtYdEE7BP8phwwAva0mAXAExMAkAny+iBpMT3s3VZTqBzvJBfMVwWjh8O40nl2aJc4jS8RA0uVzviWIBME9BZdG4iXVKBFMSXC1tvquY8WZlN7FALjcaHAhwEtbAIPldM6GCZTaG5c2XvdC089t1XsJRD3mdr+nzVhp4phYB+ojLO471pQJsc1rngNEAC+iGxAtMX2RmJo96dI1G5WDRzDulBZvwvwgfixSc8tzsfli3eaJHwmy6xS7JsYz/cc583Js3X+0X+K53+FNY0sS+WyDTImLg5mxeLSJtvHRdebVzXJiRogW/6flNntsIgz9NFVe0bsU9pLGtLBJJBuMsztCu+JxTGgXEnQalRYRsBxa4XuWoORPqSJMcpG+/msUHuJIyudabXIHOBorB2v4dhGsqVKZNOtMeyBABNhZp01nkq7wv8wxjm92HWcf1HpmG3RAHVruBabwdOqe4FheLJeeDSRnl4F4zRr8U64bhQyxcQJsAZgG+qBhheHeqtOAwIy3+SrtF1xB84+qs3DqRyoOe43stTxA/qUWi2VpDspA6b+RVD4n+Htam4gPad263HU6BW/wD1uo98NHdH6p6dU3pcfyvEuDYF5Gp0+/BBzJ3ZPGU2RUpgtOgzAnxB2QuGFbDvYA/Je15A2NtvTddhbxJhOac51HIKq8e4Q2viRWe5obHeytuYMwRabboLNw/tQGMaHBpJEEtcTpve8K14DiXtac0zA3OwtPiuf9kW0mvdlY4nRpJMido0hXejgi4WJZ4CPl8kCLtrQruoODKoqUrmpFnTM2F5Gi5U/Dld1w/ZiKjX5yWgzlI1PXaNEwxnBaVQAPpU4bplEeVtuhQcAoYVx91pPkVd+Ddha7/Zue0MYSMwM5ouSS2LaR5rpGDwDKROQBswLCNNEY1p5/NBV+0FdtFoZNzAkCzQRzmfguP8aGZ7mN1kQdoJ1XS+3mHqGpIlrSGgwdSPhoqRieHd3SSbaX6EIK8MKWF8SRYeet1o+k4Cb308NkXiXFj4O9uvPXx5qDE1XAZdW28vP6IA2S5wkp3gKBJlvjASJkk223TLh3E3U3y2DEggixBsQRuEHQezlWpSoupVKcMJzB2jpO8i5i8TzRtPHPaY9o6BYX2UvBjTxNBjxIJbds6EWPlb0UeI4cG2zW8YQR08aQ4O1OskT01KJpYw5XQ/K8kmRt06pbVw4bpJPj6eSzRc5o0BKCE8PzvzPBcZ1cZ+/BHNwwAiABy29FCHuALhbpE/BB1uIv0nlNv4hAwqAaWWlRsC2iUu48wavgjZNMLjm1GjvATuUEtBhd3Qd1cOEUiKYGYnkVW6eKYCBInWQZA8tlcuHUzkEQfKEHEcHgHVdPXSJU3EOzlcGWuLxpvorVwPh2WCArfh8MIQcjoPq0xlLTbmFNiKBfBa431811qvwSnUHeaPFJcT2OGrDCCrcLYaTG3JLbSeXJXDhnGDbNPp9UGOBOYO8Mx5bLStRyiJugs7eON5rd3EwdFUW6SisLNot92QP21zu4rf8weZS6jM3RbLoAe1OH9ph8+YNLDod/5krnuNdAmJG66Xj8Kajcp05SqtxrhtJogSXb8kHPK7w4mJ+fzQz6YEgaFWTE8PA0CW1sCgSUaNzzWrqSbfk/8AKjq4Rs2mOvPyQH9mMe+nOVxHKPin1fjJdd8HZVvA02tsTqn3EuAVKDW1HCWG4cJ0dcZht/lBJTxszcnofopm43lZI/8AUANELW4m6UDypjXOtyOiAxtcgDWZ0udUupcVNzb6qT88x17goNHmbFoFv1QSgH1nskA92Nvmp8RWDpEwOYCDOIAMATyQWngGIoggFzw8XN5E+Gi6xwbGNNMb9YXFOF4kUwCWtlxAAIXZuy+ALKIzFjiTNgbTtqgrfZ+rZW/DOsLLC8gOYVM0ry8g9UYDqEqx3DGG8QVleQVzE4UNOqkpWuvLyA5r7aclPRdcLy8g9iqhy2sq1i2yfNYXkCms0Jfif5Xl5AO+lLSd0AWW8FheQRNcWu8Cui9meMveGZgC0EgtNwZFjfQi/qsLyCDtTwfDlj3sp5HxnkOkHvAHuxbXbkufV8OB6ry8gGqMACDxLl5eQaOqEeaiz38f5/ZeXkDrgVDNUaDdp239ZXcuzuGaykA2fNxJXl5B/9k="/>
          <p:cNvSpPr>
            <a:spLocks noChangeAspect="1" noChangeArrowheads="1"/>
          </p:cNvSpPr>
          <p:nvPr/>
        </p:nvSpPr>
        <p:spPr bwMode="auto">
          <a:xfrm>
            <a:off x="155575" y="-2065338"/>
            <a:ext cx="3600450" cy="4305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7415" name="AutoShape 4" descr="data:image/jpeg;base64,/9j/4AAQSkZJRgABAQAAAQABAAD/2wCEAAkGBxQTEhUUExMWFhUXFxgXGBgYFhocGhwYFxcaGBgfHRocHCggHRwlHBwXITEhJSkrLi4uFx8zODMsNygtLiwBCgoKBQUFDgUFDisZExkrKysrKysrKysrKysrKysrKysrKysrKysrKysrKysrKysrKysrKysrKysrKysrKysrK//AABEIAPUAzQMBIgACEQEDEQH/xAAcAAACAgMBAQAAAAAAAAAAAAAEBQMGAQIHAAj/xAA9EAABAwIEAwUGBQMDBAMAAAABAAIRAyEEEjFBBVFhBiJxgZETMqGxwfAHFELR4SNS8RUzYhaCkqI0Q3L/xAAUAQEAAAAAAAAAAAAAAAAAAAAA/8QAFBEBAAAAAAAAAAAAAAAAAAAAAP/aAAwDAQACEQMRAD8A4avLy8g8srCyg9C2as51s0IJWMk316oyhS5RuPWx+CHogronYj8N6+Npe2L20aRnIXAuLoJBhoIgSCJJ20QU+nhxyR+DwZIsDymJE+K75wDsVg8E0H2balQATUqAOMgXLQbNvyVlw72tbYBrRoAABb5IPnDC8He/3Kb3x/awn5BM8N2VxLjlbh6sgT/tuFpjcL6Cp1x4IV/GackZrjRByfA/htjHtBLWM0s98G55AGEZh/wuxLgcz6TTsJcZ8SBb4rqbcYCwOmOa0GIDjDDtrr6oOP4/sBiqUn2QqACc1M5h6Wd8FKz8P8WabqnsgCLhhcM5HQC3kSCuuvxBEAQT9N7qanVkX15Ayg4FV4LXaMzqFVrRu5jgPUhDOoDVfQ9SodAJlIMX2Iwb2lvsspJLszXHMCeW0dIhBxN9IbLBprpOI/DG5y4kAXjNTvG0kO+ionFMC/D1X0qgGZsaGQQbgg8iCCgWnD7rIw63NTktX1SdDCDxastEj5qPMVmhUINjrYiJBEzcaHn5ICKQCIpsH3KDZBtuswUHLl5eXkHllYWQg8pqLVo1qe9kuE/mcXQoEkNqPhxESGgFziJtMAoLj+EvY+ni3Pr15NKi5oFOLVHEZiHE/pAi3W9te8PrZGDKAAIAaLW0AA6BU2rh2YChQwdBxiT3jEkvcSS6BzPojHcYLcRkLg6Jg9SNkDTGU31KoOZrG6AOkErfFPDajGTAaC5x0BA+s2VJ41xip7aQT3TY+H8rbCVnVM7nvNmHeZJIget0F34jxam1huMzm7c/8rn/APqZL5OoPMr1LEPN4kjneIIuhPYE6Dogtb+Mh1BzQQCTAAMRN/RY4bx9tFoD2g9Qe8T+yrjGEGD9xoo6lIkGdZQWJvEi/wBoTXNM6tblmRqJM2G33CL7NcaLYDiTO3l9+iqhaco0kX26CCeQjTxULcQ6ZGoQdZxPFmtYDIzECPNLHccL35WkyZMyAAALmSqVi+IOecxMaQOUJU7FODrH4oOw8LxDnCSB3r69P8qHjnAqGKZlqMvcB495p6Hl0NlSOH9pwx1MNbAAAfcmeZg6FW2px4BrXA2OpPLmg452p4U7CYl1KSRZzHERmadD46jySs1F1vjzaGPpuY90PZLqThAOYAi8/pNrLkRYd7Qgkzyo88LQhYcgnNSVtm6ShWuWHPKDn6yvLyDIapWUlim26mazog2bRTXglY0a1OoNWu2N4Iyu+BKXsHRFUxeR5IOnV+OOqZcxu24O82312UtNxdeZ6qtcMqtqMBsHjUDXxTmi8gIGVQNIk67rGCdcg3boY1UdOtOsStzl2hAaHCm+1wRH8r1Qj9N5NkBWadiIUVF1xdAycZc2RB3RtVjQDzifggR1ueaix2I5gkCyDQ4i8eSg9oAZIQzarS4RbzUuIoEoM18WCIWsWmPihq2Fj9VxoAvF5DYlBh1W/nsmeI4l/TptBMx3pFpPLySZvOfos1K0AoDKfEDTcS07Eeogqu1ASSZuSTfUzdT1q+w31UAcgjc0rWDzUjndVoKl0GCw81G5pUvtbLX2o3+SCk+wUgopucMDstxhhyQK2UDPREMopmzDDkp2YYckCttFE0qRTBuFB2RVHCDkgEwjHNIcLEbpzTxTnG8z0svUML0RbMMdEHqLyp8NSeTE2U2Hw0dUXRoGf5Qebg7TE9TKx7DLdFMpGbhEQANkAbZFzZZruLm5eSkfLtrL1cQECavhbzl3F0XTMqPFPsoMPUsUGcQ4zaEAXnnKJxDxCV1XIJqmIEHaEO+uTooXu5qJodPdv0QTkFYnoifZ2BNjFwtfZdUAp6BaHwRQo9VqaPVALmUbkUaJWppoIGYVSjC3TH2QUtKne6AJuE/xb5a/YUzMGmNOipmUbXQLaWFRtPDIptEIuhT2hBBQwqOpYKdkVQpjdHUmBArqcPdEN++iGpgj73VoZTWHYFjjJF0CZgn/ACtjhJuSj38NIBIj+FAXZSGkoNH4XKBeZQeIpcz9ymtSt3ZSPF4kudAFtR6oBMXTEQlWUtcnGIS7E+iDFd0jSyAc0XU1SpCEbU74PUbbIIn0i490T4dUzwPCHMMu5XA59Vb8JSa5gcGgA8rbqN+HCBD+V6KF+GCeVMMhnUrxdAp/K9FDUwqf/l1C+h0QIfZWi/rbpt4qE0E+OF1stBg50HwQYwfBn1ACPjYXRVDgrjEHc6A7GDsL9E1tImmXaEG3rvpy1WmM/MtJNIU3tA3BBA8EAAwIBi7YdBzW+/BbNw3NzY8f4UjcfiHBrzQE37ou6NJy6/Apbisc9rocwsP9umvRAwOFOov4FF08I62UZrTb5eKQUuKP5n1KccOxz3CzHOEhsjNF/hKBlTpGD3TA1ujWsgAxda0xBDTTqDodLnU3+OiaNwRn3RHQ2jpO/kgDptPJFMZF/qtajGtJytDgNhqpG1A0WaAY0mZ9fig1xD8rC6J6KrV5kkq2PxBLYcwQdBG0pNxcNcAQMsbIFleoS2EJMa3/AIsFOXQgcU6526IPVSCNVrg+D1KzSWCwmSTyEmPuENUqWVv7EPc6iW7B57xG0Cw859UFFqYCpE5Zglpi9xzC2wnCHuNwAb6my6pWwLvec1jucRPTUR/hBv4ZvDTe+a1udvsoEfDqHs2ZX1G9L6eHRT5qc2cPU/FF4zh9zlpBw1kP2GwGoPTqlL3MB/2XN3vI8dRogJdUZc5R/wCUfVDfmRplbE7a/P6rSvVY0SaJvuSYuDHmevJaU6tJhlzSPESLcr32QGCgbQwkeIP1hb/6fN3DK3WAe8fvVRU+L0Wi3dJ3DR8vohMbxMH3HuPmRHhz80EmKAuWNDBoGukOMbwZ3Vf4tx11Nwax7mAC4aAbrfH1nv0ftMk/VIquBqG5gz/yB+EyPNBLT7TuJiQBNiJsJ5eadYftCwANz90CzhMkiwJ285/ZU7hvDalSzGE72aSbdEQMFUzOa2m92Wc0NdaDuNkFjrdoctTMO/aHGPeO8EH5cltT4jSqGXl3jANuR3Nt1W6NJx2Pop2UXckD+k2hlk1Mp2Ak+piPRebxAtgNeTGkGAAkzMK7kiKeDd9lA6ocXcHTJnQGSnmE7UENggu52j0PhzVWo4d3j6JjhcM49ED+lx1p/wDrtsCTP0t5IyhximO8W97kJj53SNmDdO3qjaOAPMIHf5+i4Hrrb+UtxrA6XUwSABmnmpKOA6otzy1pYGiDugreKtNreSUYkjknmPblS19Mm6BRWadk54BjatJhyxB5iYO/ggm4YlwCejhzmaiBtOh8DF0GcXxys8RZvPLaVCzjb26yeUzE9eaK/wBNe4SGOPgCfpfRLauHIJG46IJqnGqkgkSRpewnkNEXQ/OPae5FpuQCegG86abpPVoO5hRU2OLozxPQnTwQWDDjEgnO0Aake9O8d2TPktMZwPEvOYspi0g5r+EwDP7rbg2FrNeHBtSoDYGC2HZc18xHdg+8QtcZ2sBcWnuuZNnNk5vpvzBsgEqcIxIpjMCGkwW5wY37wnmdp3Vbxbi1xbaRuND1FleHcfw5IlzmlsQYdBBvpy0+ys4So6oROHpZCXHPBDSLwcpbm0PmSgoDqhOx9Voac9PP+VfcZ2Mol3dqVRqYDJF+RsGgHY8lUsdgTSqOpm5aYmPTnsgzgu0NDBsdkuXSy7t22nuyMup8xsmmAx1A5hV9oWkhoqZpnMZAziAQBy6rkFXEyACJ3890XQxboDSbTMcj05IOl9qKNBjS+kHyYFpy2iZ7sSRO+3VVxtOqG5nAgcy0/slWHx1RjbVbGQQDLoOuoRmG4rJbmfUIH/IT8vqgPw9Ks/3Wvd/+WmPUBOMJ2Zxj7hhHi5v7pfiu0VRhb7Ku97YB72oO4gW/wn/Z3jGIrg/1qdMtExUZqOYdN/RAVhOy2KES0A8szZ+CbYDs6+f6hd5UySmGD4nlbeoXuIJDgzKy1tb7/NH4bF1ntkhrI5k/fP0QQ0Oz4/v9W/ymDeEUwLd49SY+CBxfFDTgVDF9gfIqHHcWFANfULQ0xdzsvvaaoH9CkwNywA3l1KycJTOrQqPxP8QsK0DI4uMxIFh5zeekp5wXin5mk2pTe282DgYPJw1B023QL+0nDYqtDJhw1IJaI6j6oahwaWuzWjQDkbk+H7q4Bzz71rbRKS8ZospU81SrkOpcTA6iOfQaoK4/gbnf7Zm8EhqvmGaWsEnYWjTySXguJpGkHUXe0beXNGrhrrp4L2K44xjTl94DWHETp8N+qA/iAykOLywAREd2PIWWMdhRUAh8Mn+o0CzvHef2CB4bxQV2gvmLgkQASNRGsfso8Rg6TW//ACH0w68SNJ5RPmgIocFpZhUaJNiM0wPAWj70Wr+HU3OL3UW2kEkCbXkDfnOqXcSx9L3Jq0y2RTcJANh3sv6rz4yl2P4waJLK+JfmDW6U2mHESRObbpzQWDiVN2XM3FsZm7t4ME6gOm5129EBW4JhhlNYsfU/U58NzOuLgDXx6Lm1fipqVhndDM4LtQYm9gDBhF8YxrDUD2PDmg/7ZzwADpcXB38UF54nwzDPpml7cscLtaCIFjEg6gcpkRZVuo+th3NZUxDSw91pYMwbHu5hFp/dVrE8YzVPaOaCYMNBIaCdwPjHMqOjx2sARnOWc2XaRpZBe8Q2pRoO9niH1KubvU8stywJEEciCTPluh8NxQMEPwVWq+0uLOQ0FjbW6rDe07mlrgO+3NDp3cImNLDRTN7dYh2r2+GQW+CDnrKQ6ItjRawQVPU3Efe639o/b6IGdMCNBboiqQb09EiD39fit6VVBZMPWY0y5of00HwTSr2hq1BlIZkAAa3KCGAWhs6WVPZX/fVFUa41PzQdF7LcYMlry/2TQXDKB3TrMEGBqrdw/tHTqkQXNEw0kaka30526Li9PFydPuEbhsYUHX+IYhjYDzmcTNMhlw6bTMyL/EpZ+JOGY/Dse4uaWOyDMNS4SSOenyVR4BjS+vTzucWsJeQTNmNL4/8AWE+7c8aOKwrAyWzmeJHvNBgQPmg5rxHBik0Mgk7yReb20+E6ITgT6zK4yOcHNBcIs6RoNYM7oqhWNWmRVbem5oa8DQdTt/KkcKYYDmIdFgJJzXvbYj5ILlhPxJrUqBD6bX1muAD3D9M3BDSJjQeKrHavjj8XWdWOYCG5WTOUAAENIA3BNxugcZWsZa2SCJ69fvmgabxlymCQQTc/q0mEFu/DniwpYr2dZ7vYVWuJGdwhwbmaQARfu5f+5W3j/aZsZcPVbkIc0gEFwjXWHAGd1x7EPiDytbYbGfqt8LWLntudZmd5QXKljnUyHMcQRcFQ1uKuc4Oc6TrJJlCOoVInKfNRHCv5AdZCAvHcZe52ZzyXDQlxtCHf2iqta5oeYdObQzIjUhQ18He5Q1XBNj3j9EArsUNYWjaxJsSjcJw5sXK3GCYNDKBfXxB0WrKxRVeg3kpKAbzA8kAQa87H0KmoYN0SW/EI3P1WrH2sdUFTbWlF06nVLGuup6dQIGjKgRDHBLaTxzU7KiBsXMBBgeima8HUfBKhWUlOoUDmhRbsPUD9kbhmsmC0eiU0ayLp1eiB3RDGxAErWrSNi0kkE5d7HaPvRBU6twjMPXggkSARI5je6AKl/UY6WEOaSDltIOvilmHf7OGVJgXD4iIkQb6wdU649imOc59J0A/pCreK4oQ27C4dTafn8UB+Or0qrG5SL5nEcxzEJfSwtiWnUd3X7I/lCvxLPeDXsIgwNtr/AHst6nE290l1rw3NH/lyQacVpB0QfdmRA5oGiDsLaBF1KjXkOYWtgQWg2MaKNzySGganWOeiCw4HEljQCHknvE6m4EfCFP7aRumlbgdRtD2xdNm7kkyLn1SggoIq9bxQVWoiKrig6yA3BvkAcys1xldHMKPh7fd8VPxVwLxB2QD/AJZ9T3Rohj/lWXs69ozjNNuSrmLjO4dT80GWPW9ET5IemU44fhmlt0HOZUjHKFZCAxlRTMqoBrlIx0eaBiyoiqVS6W0j1RFNyBqx6Mo1krpVEXRegb0qiNw7v2SejUVq7M8IqViHsyhodq47joPJAs4ngAwMOpeM8dEp4jhgAIEQNuavPbagS9j3ZRlIbrE2l3ldVLjje8cpsGkkCI2+qCrVsUJ7zYM2681Fi3Uy3Yk/BZxNN7x7QAjKQNNZ+9VCyCDmElBDhKF+S2dVdmtJLYMHko8PiA12k676KTE4ybxDuYGyDpPZ7tY04drHlvtGZu5/xa3Xwgn+YSs0pk6DXyN7DkqLgmknmZgeey6pVwDaWFBqOmplykDnEAeAQVeq0bEnyQxCMfTUBYgzQMNUbXElT0W2UeXvIGPCK7WZiTEhLKhkk8ysVV5smwBJNoFz5BBoU24fWhvmk7w4GCCDJEERca2TrhfCqtRsgRH91vmg5uvLy8g8t2laLKAyi5T0yhGqeidEDFrxCIovCAaiaLUDOk+ysfZ/jBohzbwdL2B5wqxSdEQj6D0D7tBxQ4imC7Rtj1J6KrP4iAXWuRlH7lWPDYUVaFQT3mjMR/xsPmVXK2HAIkHlflug3xIL22AAgTHNJqmHyvII6qw4bC+xqPDpykajkbi3Ja13MyAtcHQTrGh8NtfRBWMVgoIkeahZSkaalOsac4tlyiPH7/dQYloAaeX3+6CTheEGYSN1fTwvE1wxopOdmNjFpjd2wQHYnCtr1KRMuZMOyu0gbjUDSV2RnE6VMBjbgABBQsB+HFV0GrUazmAMx9dE3wv4bYUOl9Wo8btsPiBKs54g18AWJ6bKHF411IEmI2uB890C/wD6AwQc14Y+BqzOS13KZv6FbYzstgntbTOGDOTqch3O79/OUspdspBzNJv4bo//AKqZ/CCM/hpgYMtfoQJqGxO9tws9muw2HwVT2wc6o8CGF0dyRDiItJFp29Vs7tO12jp6affqlmI42XNIkweR+EoH3GKrKhyVWUnxMBwkibEjkeoW3BMJh6LC2lTFzJOpk9TtyVUZjJPLp9xKs2B4g0sFvmg+bTgaIOX2wdzhp5bGErrtgwPgt3UXAAgESJ6xz8FC1pKDELem1TNwb4uCBzOi6Z2J7K4elT/MYn2dcVGhrKcSGzcnX3uo0vzQc2NOFK0Lup/D7A4hub2LqBdoGuIGn9pNkr4z+Ercs4WsS4atq6abOAkHofVByimETTRp4DiAx9T2NTIw5XuymGkcz5hBtYdEE7BP8phwwAva0mAXAExMAkAny+iBpMT3s3VZTqBzvJBfMVwWjh8O40nl2aJc4jS8RA0uVzviWIBME9BZdG4iXVKBFMSXC1tvquY8WZlN7FALjcaHAhwEtbAIPldM6GCZTaG5c2XvdC089t1XsJRD3mdr+nzVhp4phYB+ojLO471pQJsc1rngNEAC+iGxAtMX2RmJo96dI1G5WDRzDulBZvwvwgfixSc8tzsfli3eaJHwmy6xS7JsYz/cc583Js3X+0X+K53+FNY0sS+WyDTImLg5mxeLSJtvHRdebVzXJiRogW/6flNntsIgz9NFVe0bsU9pLGtLBJJBuMsztCu+JxTGgXEnQalRYRsBxa4XuWoORPqSJMcpG+/msUHuJIyudabXIHOBorB2v4dhGsqVKZNOtMeyBABNhZp01nkq7wv8wxjm92HWcf1HpmG3RAHVruBabwdOqe4FheLJeeDSRnl4F4zRr8U64bhQyxcQJsAZgG+qBhheHeqtOAwIy3+SrtF1xB84+qs3DqRyoOe43stTxA/qUWi2VpDspA6b+RVD4n+Htam4gPad263HU6BW/wD1uo98NHdH6p6dU3pcfyvEuDYF5Gp0+/BBzJ3ZPGU2RUpgtOgzAnxB2QuGFbDvYA/Je15A2NtvTddhbxJhOac51HIKq8e4Q2viRWe5obHeytuYMwRabboLNw/tQGMaHBpJEEtcTpve8K14DiXtac0zA3OwtPiuf9kW0mvdlY4nRpJMido0hXejgi4WJZ4CPl8kCLtrQruoODKoqUrmpFnTM2F5Gi5U/Dld1w/ZiKjX5yWgzlI1PXaNEwxnBaVQAPpU4bplEeVtuhQcAoYVx91pPkVd+Ddha7/Zue0MYSMwM5ouSS2LaR5rpGDwDKROQBswLCNNEY1p5/NBV+0FdtFoZNzAkCzQRzmfguP8aGZ7mN1kQdoJ1XS+3mHqGpIlrSGgwdSPhoqRieHd3SSbaX6EIK8MKWF8SRYeet1o+k4Cb308NkXiXFj4O9uvPXx5qDE1XAZdW28vP6IA2S5wkp3gKBJlvjASJkk223TLh3E3U3y2DEggixBsQRuEHQezlWpSoupVKcMJzB2jpO8i5i8TzRtPHPaY9o6BYX2UvBjTxNBjxIJbds6EWPlb0UeI4cG2zW8YQR08aQ4O1OskT01KJpYw5XQ/K8kmRt06pbVw4bpJPj6eSzRc5o0BKCE8PzvzPBcZ1cZ+/BHNwwAiABy29FCHuALhbpE/BB1uIv0nlNv4hAwqAaWWlRsC2iUu48wavgjZNMLjm1GjvATuUEtBhd3Qd1cOEUiKYGYnkVW6eKYCBInWQZA8tlcuHUzkEQfKEHEcHgHVdPXSJU3EOzlcGWuLxpvorVwPh2WCArfh8MIQcjoPq0xlLTbmFNiKBfBa431811qvwSnUHeaPFJcT2OGrDCCrcLYaTG3JLbSeXJXDhnGDbNPp9UGOBOYO8Mx5bLStRyiJugs7eON5rd3EwdFUW6SisLNot92QP21zu4rf8weZS6jM3RbLoAe1OH9ph8+YNLDod/5krnuNdAmJG66Xj8Kajcp05SqtxrhtJogSXb8kHPK7w4mJ+fzQz6YEgaFWTE8PA0CW1sCgSUaNzzWrqSbfk/8AKjq4Rs2mOvPyQH9mMe+nOVxHKPin1fjJdd8HZVvA02tsTqn3EuAVKDW1HCWG4cJ0dcZht/lBJTxszcnofopm43lZI/8AUANELW4m6UDypjXOtyOiAxtcgDWZ0udUupcVNzb6qT88x17goNHmbFoFv1QSgH1nskA92Nvmp8RWDpEwOYCDOIAMATyQWngGIoggFzw8XN5E+Gi6xwbGNNMb9YXFOF4kUwCWtlxAAIXZuy+ALKIzFjiTNgbTtqgrfZ+rZW/DOsLLC8gOYVM0ry8g9UYDqEqx3DGG8QVleQVzE4UNOqkpWuvLyA5r7aclPRdcLy8g9iqhy2sq1i2yfNYXkCms0Jfif5Xl5AO+lLSd0AWW8FheQRNcWu8Cui9meMveGZgC0EgtNwZFjfQi/qsLyCDtTwfDlj3sp5HxnkOkHvAHuxbXbkufV8OB6ry8gGqMACDxLl5eQaOqEeaiz38f5/ZeXkDrgVDNUaDdp239ZXcuzuGaykA2fNxJXl5B/9k="/>
          <p:cNvSpPr>
            <a:spLocks noChangeAspect="1" noChangeArrowheads="1"/>
          </p:cNvSpPr>
          <p:nvPr/>
        </p:nvSpPr>
        <p:spPr bwMode="auto">
          <a:xfrm>
            <a:off x="155575" y="-2065338"/>
            <a:ext cx="3600450" cy="4305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7416" name="AutoShape 6" descr="data:image/jpeg;base64,/9j/4AAQSkZJRgABAQAAAQABAAD/2wCEAAkGBxQTEhUUExMWFhUXFxgXGBgYFhocGhwYFxcaGBgfHRocHCggHRwlHBwXITEhJSkrLi4uFx8zODMsNygtLiwBCgoKBQUFDgUFDisZExkrKysrKysrKysrKysrKysrKysrKysrKysrKysrKysrKysrKysrKysrKysrKysrKysrK//AABEIAPUAzQMBIgACEQEDEQH/xAAcAAACAgMBAQAAAAAAAAAAAAAEBQMGAQIHAAj/xAA9EAABAwIEAwUGBQMDBAMAAAABAAIRAyEEEjFBBVFhBiJxgZETMqGxwfAHFELR4SNS8RUzYhaCkqI0Q3L/xAAUAQEAAAAAAAAAAAAAAAAAAAAA/8QAFBEBAAAAAAAAAAAAAAAAAAAAAP/aAAwDAQACEQMRAD8A4avLy8g8srCyg9C2as51s0IJWMk316oyhS5RuPWx+CHogronYj8N6+Npe2L20aRnIXAuLoJBhoIgSCJJ20QU+nhxyR+DwZIsDymJE+K75wDsVg8E0H2balQATUqAOMgXLQbNvyVlw72tbYBrRoAABb5IPnDC8He/3Kb3x/awn5BM8N2VxLjlbh6sgT/tuFpjcL6Cp1x4IV/GackZrjRByfA/htjHtBLWM0s98G55AGEZh/wuxLgcz6TTsJcZ8SBb4rqbcYCwOmOa0GIDjDDtrr6oOP4/sBiqUn2QqACc1M5h6Wd8FKz8P8WabqnsgCLhhcM5HQC3kSCuuvxBEAQT9N7qanVkX15Ayg4FV4LXaMzqFVrRu5jgPUhDOoDVfQ9SodAJlIMX2Iwb2lvsspJLszXHMCeW0dIhBxN9IbLBprpOI/DG5y4kAXjNTvG0kO+ionFMC/D1X0qgGZsaGQQbgg8iCCgWnD7rIw63NTktX1SdDCDxastEj5qPMVmhUINjrYiJBEzcaHn5ICKQCIpsH3KDZBtuswUHLl5eXkHllYWQg8pqLVo1qe9kuE/mcXQoEkNqPhxESGgFziJtMAoLj+EvY+ni3Pr15NKi5oFOLVHEZiHE/pAi3W9te8PrZGDKAAIAaLW0AA6BU2rh2YChQwdBxiT3jEkvcSS6BzPojHcYLcRkLg6Jg9SNkDTGU31KoOZrG6AOkErfFPDajGTAaC5x0BA+s2VJ41xip7aQT3TY+H8rbCVnVM7nvNmHeZJIget0F34jxam1huMzm7c/8rn/APqZL5OoPMr1LEPN4kjneIIuhPYE6Dogtb+Mh1BzQQCTAAMRN/RY4bx9tFoD2g9Qe8T+yrjGEGD9xoo6lIkGdZQWJvEi/wBoTXNM6tblmRqJM2G33CL7NcaLYDiTO3l9+iqhaco0kX26CCeQjTxULcQ6ZGoQdZxPFmtYDIzECPNLHccL35WkyZMyAAALmSqVi+IOecxMaQOUJU7FODrH4oOw8LxDnCSB3r69P8qHjnAqGKZlqMvcB495p6Hl0NlSOH9pwx1MNbAAAfcmeZg6FW2px4BrXA2OpPLmg452p4U7CYl1KSRZzHERmadD46jySs1F1vjzaGPpuY90PZLqThAOYAi8/pNrLkRYd7Qgkzyo88LQhYcgnNSVtm6ShWuWHPKDn6yvLyDIapWUlim26mazog2bRTXglY0a1OoNWu2N4Iyu+BKXsHRFUxeR5IOnV+OOqZcxu24O82312UtNxdeZ6qtcMqtqMBsHjUDXxTmi8gIGVQNIk67rGCdcg3boY1UdOtOsStzl2hAaHCm+1wRH8r1Qj9N5NkBWadiIUVF1xdAycZc2RB3RtVjQDzifggR1ueaix2I5gkCyDQ4i8eSg9oAZIQzarS4RbzUuIoEoM18WCIWsWmPihq2Fj9VxoAvF5DYlBh1W/nsmeI4l/TptBMx3pFpPLySZvOfos1K0AoDKfEDTcS07Eeogqu1ASSZuSTfUzdT1q+w31UAcgjc0rWDzUjndVoKl0GCw81G5pUvtbLX2o3+SCk+wUgopucMDstxhhyQK2UDPREMopmzDDkp2YYckCttFE0qRTBuFB2RVHCDkgEwjHNIcLEbpzTxTnG8z0svUML0RbMMdEHqLyp8NSeTE2U2Hw0dUXRoGf5Qebg7TE9TKx7DLdFMpGbhEQANkAbZFzZZruLm5eSkfLtrL1cQECavhbzl3F0XTMqPFPsoMPUsUGcQ4zaEAXnnKJxDxCV1XIJqmIEHaEO+uTooXu5qJodPdv0QTkFYnoifZ2BNjFwtfZdUAp6BaHwRQo9VqaPVALmUbkUaJWppoIGYVSjC3TH2QUtKne6AJuE/xb5a/YUzMGmNOipmUbXQLaWFRtPDIptEIuhT2hBBQwqOpYKdkVQpjdHUmBArqcPdEN++iGpgj73VoZTWHYFjjJF0CZgn/ACtjhJuSj38NIBIj+FAXZSGkoNH4XKBeZQeIpcz9ymtSt3ZSPF4kudAFtR6oBMXTEQlWUtcnGIS7E+iDFd0jSyAc0XU1SpCEbU74PUbbIIn0i490T4dUzwPCHMMu5XA59Vb8JSa5gcGgA8rbqN+HCBD+V6KF+GCeVMMhnUrxdAp/K9FDUwqf/l1C+h0QIfZWi/rbpt4qE0E+OF1stBg50HwQYwfBn1ACPjYXRVDgrjEHc6A7GDsL9E1tImmXaEG3rvpy1WmM/MtJNIU3tA3BBA8EAAwIBi7YdBzW+/BbNw3NzY8f4UjcfiHBrzQE37ou6NJy6/Apbisc9rocwsP9umvRAwOFOov4FF08I62UZrTb5eKQUuKP5n1KccOxz3CzHOEhsjNF/hKBlTpGD3TA1ujWsgAxda0xBDTTqDodLnU3+OiaNwRn3RHQ2jpO/kgDptPJFMZF/qtajGtJytDgNhqpG1A0WaAY0mZ9fig1xD8rC6J6KrV5kkq2PxBLYcwQdBG0pNxcNcAQMsbIFleoS2EJMa3/AIsFOXQgcU6526IPVSCNVrg+D1KzSWCwmSTyEmPuENUqWVv7EPc6iW7B57xG0Cw859UFFqYCpE5Zglpi9xzC2wnCHuNwAb6my6pWwLvec1jucRPTUR/hBv4ZvDTe+a1udvsoEfDqHs2ZX1G9L6eHRT5qc2cPU/FF4zh9zlpBw1kP2GwGoPTqlL3MB/2XN3vI8dRogJdUZc5R/wCUfVDfmRplbE7a/P6rSvVY0SaJvuSYuDHmevJaU6tJhlzSPESLcr32QGCgbQwkeIP1hb/6fN3DK3WAe8fvVRU+L0Wi3dJ3DR8vohMbxMH3HuPmRHhz80EmKAuWNDBoGukOMbwZ3Vf4tx11Nwax7mAC4aAbrfH1nv0ftMk/VIquBqG5gz/yB+EyPNBLT7TuJiQBNiJsJ5eadYftCwANz90CzhMkiwJ285/ZU7hvDalSzGE72aSbdEQMFUzOa2m92Wc0NdaDuNkFjrdoctTMO/aHGPeO8EH5cltT4jSqGXl3jANuR3Nt1W6NJx2Pop2UXckD+k2hlk1Mp2Ak+piPRebxAtgNeTGkGAAkzMK7kiKeDd9lA6ocXcHTJnQGSnmE7UENggu52j0PhzVWo4d3j6JjhcM49ED+lx1p/wDrtsCTP0t5IyhximO8W97kJj53SNmDdO3qjaOAPMIHf5+i4Hrrb+UtxrA6XUwSABmnmpKOA6otzy1pYGiDugreKtNreSUYkjknmPblS19Mm6BRWadk54BjatJhyxB5iYO/ggm4YlwCejhzmaiBtOh8DF0GcXxys8RZvPLaVCzjb26yeUzE9eaK/wBNe4SGOPgCfpfRLauHIJG46IJqnGqkgkSRpewnkNEXQ/OPae5FpuQCegG86abpPVoO5hRU2OLozxPQnTwQWDDjEgnO0Aake9O8d2TPktMZwPEvOYspi0g5r+EwDP7rbg2FrNeHBtSoDYGC2HZc18xHdg+8QtcZ2sBcWnuuZNnNk5vpvzBsgEqcIxIpjMCGkwW5wY37wnmdp3Vbxbi1xbaRuND1FleHcfw5IlzmlsQYdBBvpy0+ys4So6oROHpZCXHPBDSLwcpbm0PmSgoDqhOx9Voac9PP+VfcZ2Mol3dqVRqYDJF+RsGgHY8lUsdgTSqOpm5aYmPTnsgzgu0NDBsdkuXSy7t22nuyMup8xsmmAx1A5hV9oWkhoqZpnMZAziAQBy6rkFXEyACJ3890XQxboDSbTMcj05IOl9qKNBjS+kHyYFpy2iZ7sSRO+3VVxtOqG5nAgcy0/slWHx1RjbVbGQQDLoOuoRmG4rJbmfUIH/IT8vqgPw9Ks/3Wvd/+WmPUBOMJ2Zxj7hhHi5v7pfiu0VRhb7Ku97YB72oO4gW/wn/Z3jGIrg/1qdMtExUZqOYdN/RAVhOy2KES0A8szZ+CbYDs6+f6hd5UySmGD4nlbeoXuIJDgzKy1tb7/NH4bF1ntkhrI5k/fP0QQ0Oz4/v9W/ymDeEUwLd49SY+CBxfFDTgVDF9gfIqHHcWFANfULQ0xdzsvvaaoH9CkwNywA3l1KycJTOrQqPxP8QsK0DI4uMxIFh5zeekp5wXin5mk2pTe282DgYPJw1B023QL+0nDYqtDJhw1IJaI6j6oahwaWuzWjQDkbk+H7q4Bzz71rbRKS8ZospU81SrkOpcTA6iOfQaoK4/gbnf7Zm8EhqvmGaWsEnYWjTySXguJpGkHUXe0beXNGrhrrp4L2K44xjTl94DWHETp8N+qA/iAykOLywAREd2PIWWMdhRUAh8Mn+o0CzvHef2CB4bxQV2gvmLgkQASNRGsfso8Rg6TW//ACH0w68SNJ5RPmgIocFpZhUaJNiM0wPAWj70Wr+HU3OL3UW2kEkCbXkDfnOqXcSx9L3Jq0y2RTcJANh3sv6rz4yl2P4waJLK+JfmDW6U2mHESRObbpzQWDiVN2XM3FsZm7t4ME6gOm5129EBW4JhhlNYsfU/U58NzOuLgDXx6Lm1fipqVhndDM4LtQYm9gDBhF8YxrDUD2PDmg/7ZzwADpcXB38UF54nwzDPpml7cscLtaCIFjEg6gcpkRZVuo+th3NZUxDSw91pYMwbHu5hFp/dVrE8YzVPaOaCYMNBIaCdwPjHMqOjx2sARnOWc2XaRpZBe8Q2pRoO9niH1KubvU8stywJEEciCTPluh8NxQMEPwVWq+0uLOQ0FjbW6rDe07mlrgO+3NDp3cImNLDRTN7dYh2r2+GQW+CDnrKQ6ItjRawQVPU3Efe639o/b6IGdMCNBboiqQb09EiD39fit6VVBZMPWY0y5of00HwTSr2hq1BlIZkAAa3KCGAWhs6WVPZX/fVFUa41PzQdF7LcYMlry/2TQXDKB3TrMEGBqrdw/tHTqkQXNEw0kaka30526Li9PFydPuEbhsYUHX+IYhjYDzmcTNMhlw6bTMyL/EpZ+JOGY/Dse4uaWOyDMNS4SSOenyVR4BjS+vTzucWsJeQTNmNL4/8AWE+7c8aOKwrAyWzmeJHvNBgQPmg5rxHBik0Mgk7yReb20+E6ITgT6zK4yOcHNBcIs6RoNYM7oqhWNWmRVbem5oa8DQdTt/KkcKYYDmIdFgJJzXvbYj5ILlhPxJrUqBD6bX1muAD3D9M3BDSJjQeKrHavjj8XWdWOYCG5WTOUAAENIA3BNxugcZWsZa2SCJ69fvmgabxlymCQQTc/q0mEFu/DniwpYr2dZ7vYVWuJGdwhwbmaQARfu5f+5W3j/aZsZcPVbkIc0gEFwjXWHAGd1x7EPiDytbYbGfqt8LWLntudZmd5QXKljnUyHMcQRcFQ1uKuc4Oc6TrJJlCOoVInKfNRHCv5AdZCAvHcZe52ZzyXDQlxtCHf2iqta5oeYdObQzIjUhQ18He5Q1XBNj3j9EArsUNYWjaxJsSjcJw5sXK3GCYNDKBfXxB0WrKxRVeg3kpKAbzA8kAQa87H0KmoYN0SW/EI3P1WrH2sdUFTbWlF06nVLGuup6dQIGjKgRDHBLaTxzU7KiBsXMBBgeima8HUfBKhWUlOoUDmhRbsPUD9kbhmsmC0eiU0ayLp1eiB3RDGxAErWrSNi0kkE5d7HaPvRBU6twjMPXggkSARI5je6AKl/UY6WEOaSDltIOvilmHf7OGVJgXD4iIkQb6wdU649imOc59J0A/pCreK4oQ27C4dTafn8UB+Or0qrG5SL5nEcxzEJfSwtiWnUd3X7I/lCvxLPeDXsIgwNtr/AHst6nE290l1rw3NH/lyQacVpB0QfdmRA5oGiDsLaBF1KjXkOYWtgQWg2MaKNzySGganWOeiCw4HEljQCHknvE6m4EfCFP7aRumlbgdRtD2xdNm7kkyLn1SggoIq9bxQVWoiKrig6yA3BvkAcys1xldHMKPh7fd8VPxVwLxB2QD/AJZ9T3Rohj/lWXs69ozjNNuSrmLjO4dT80GWPW9ET5IemU44fhmlt0HOZUjHKFZCAxlRTMqoBrlIx0eaBiyoiqVS6W0j1RFNyBqx6Mo1krpVEXRegb0qiNw7v2SejUVq7M8IqViHsyhodq47joPJAs4ngAwMOpeM8dEp4jhgAIEQNuavPbagS9j3ZRlIbrE2l3ldVLjje8cpsGkkCI2+qCrVsUJ7zYM2681Fi3Uy3Yk/BZxNN7x7QAjKQNNZ+9VCyCDmElBDhKF+S2dVdmtJLYMHko8PiA12k676KTE4ybxDuYGyDpPZ7tY04drHlvtGZu5/xa3Xwgn+YSs0pk6DXyN7DkqLgmknmZgeey6pVwDaWFBqOmplykDnEAeAQVeq0bEnyQxCMfTUBYgzQMNUbXElT0W2UeXvIGPCK7WZiTEhLKhkk8ysVV5smwBJNoFz5BBoU24fWhvmk7w4GCCDJEERca2TrhfCqtRsgRH91vmg5uvLy8g8t2laLKAyi5T0yhGqeidEDFrxCIovCAaiaLUDOk+ysfZ/jBohzbwdL2B5wqxSdEQj6D0D7tBxQ4imC7Rtj1J6KrP4iAXWuRlH7lWPDYUVaFQT3mjMR/xsPmVXK2HAIkHlflug3xIL22AAgTHNJqmHyvII6qw4bC+xqPDpykajkbi3Ja13MyAtcHQTrGh8NtfRBWMVgoIkeahZSkaalOsac4tlyiPH7/dQYloAaeX3+6CTheEGYSN1fTwvE1wxopOdmNjFpjd2wQHYnCtr1KRMuZMOyu0gbjUDSV2RnE6VMBjbgABBQsB+HFV0GrUazmAMx9dE3wv4bYUOl9Wo8btsPiBKs54g18AWJ6bKHF411IEmI2uB890C/wD6AwQc14Y+BqzOS13KZv6FbYzstgntbTOGDOTqch3O79/OUspdspBzNJv4bo//AKqZ/CCM/hpgYMtfoQJqGxO9tws9muw2HwVT2wc6o8CGF0dyRDiItJFp29Vs7tO12jp6affqlmI42XNIkweR+EoH3GKrKhyVWUnxMBwkibEjkeoW3BMJh6LC2lTFzJOpk9TtyVUZjJPLp9xKs2B4g0sFvmg+bTgaIOX2wdzhp5bGErrtgwPgt3UXAAgESJ6xz8FC1pKDELem1TNwb4uCBzOi6Z2J7K4elT/MYn2dcVGhrKcSGzcnX3uo0vzQc2NOFK0Lup/D7A4hub2LqBdoGuIGn9pNkr4z+Ercs4WsS4atq6abOAkHofVByimETTRp4DiAx9T2NTIw5XuymGkcz5hBtYdEE7BP8phwwAva0mAXAExMAkAny+iBpMT3s3VZTqBzvJBfMVwWjh8O40nl2aJc4jS8RA0uVzviWIBME9BZdG4iXVKBFMSXC1tvquY8WZlN7FALjcaHAhwEtbAIPldM6GCZTaG5c2XvdC089t1XsJRD3mdr+nzVhp4phYB+ojLO471pQJsc1rngNEAC+iGxAtMX2RmJo96dI1G5WDRzDulBZvwvwgfixSc8tzsfli3eaJHwmy6xS7JsYz/cc583Js3X+0X+K53+FNY0sS+WyDTImLg5mxeLSJtvHRdebVzXJiRogW/6flNntsIgz9NFVe0bsU9pLGtLBJJBuMsztCu+JxTGgXEnQalRYRsBxa4XuWoORPqSJMcpG+/msUHuJIyudabXIHOBorB2v4dhGsqVKZNOtMeyBABNhZp01nkq7wv8wxjm92HWcf1HpmG3RAHVruBabwdOqe4FheLJeeDSRnl4F4zRr8U64bhQyxcQJsAZgG+qBhheHeqtOAwIy3+SrtF1xB84+qs3DqRyoOe43stTxA/qUWi2VpDspA6b+RVD4n+Htam4gPad263HU6BW/wD1uo98NHdH6p6dU3pcfyvEuDYF5Gp0+/BBzJ3ZPGU2RUpgtOgzAnxB2QuGFbDvYA/Je15A2NtvTddhbxJhOac51HIKq8e4Q2viRWe5obHeytuYMwRabboLNw/tQGMaHBpJEEtcTpve8K14DiXtac0zA3OwtPiuf9kW0mvdlY4nRpJMido0hXejgi4WJZ4CPl8kCLtrQruoODKoqUrmpFnTM2F5Gi5U/Dld1w/ZiKjX5yWgzlI1PXaNEwxnBaVQAPpU4bplEeVtuhQcAoYVx91pPkVd+Ddha7/Zue0MYSMwM5ouSS2LaR5rpGDwDKROQBswLCNNEY1p5/NBV+0FdtFoZNzAkCzQRzmfguP8aGZ7mN1kQdoJ1XS+3mHqGpIlrSGgwdSPhoqRieHd3SSbaX6EIK8MKWF8SRYeet1o+k4Cb308NkXiXFj4O9uvPXx5qDE1XAZdW28vP6IA2S5wkp3gKBJlvjASJkk223TLh3E3U3y2DEggixBsQRuEHQezlWpSoupVKcMJzB2jpO8i5i8TzRtPHPaY9o6BYX2UvBjTxNBjxIJbds6EWPlb0UeI4cG2zW8YQR08aQ4O1OskT01KJpYw5XQ/K8kmRt06pbVw4bpJPj6eSzRc5o0BKCE8PzvzPBcZ1cZ+/BHNwwAiABy29FCHuALhbpE/BB1uIv0nlNv4hAwqAaWWlRsC2iUu48wavgjZNMLjm1GjvATuUEtBhd3Qd1cOEUiKYGYnkVW6eKYCBInWQZA8tlcuHUzkEQfKEHEcHgHVdPXSJU3EOzlcGWuLxpvorVwPh2WCArfh8MIQcjoPq0xlLTbmFNiKBfBa431811qvwSnUHeaPFJcT2OGrDCCrcLYaTG3JLbSeXJXDhnGDbNPp9UGOBOYO8Mx5bLStRyiJugs7eON5rd3EwdFUW6SisLNot92QP21zu4rf8weZS6jM3RbLoAe1OH9ph8+YNLDod/5krnuNdAmJG66Xj8Kajcp05SqtxrhtJogSXb8kHPK7w4mJ+fzQz6YEgaFWTE8PA0CW1sCgSUaNzzWrqSbfk/8AKjq4Rs2mOvPyQH9mMe+nOVxHKPin1fjJdd8HZVvA02tsTqn3EuAVKDW1HCWG4cJ0dcZht/lBJTxszcnofopm43lZI/8AUANELW4m6UDypjXOtyOiAxtcgDWZ0udUupcVNzb6qT88x17goNHmbFoFv1QSgH1nskA92Nvmp8RWDpEwOYCDOIAMATyQWngGIoggFzw8XN5E+Gi6xwbGNNMb9YXFOF4kUwCWtlxAAIXZuy+ALKIzFjiTNgbTtqgrfZ+rZW/DOsLLC8gOYVM0ry8g9UYDqEqx3DGG8QVleQVzE4UNOqkpWuvLyA5r7aclPRdcLy8g9iqhy2sq1i2yfNYXkCms0Jfif5Xl5AO+lLSd0AWW8FheQRNcWu8Cui9meMveGZgC0EgtNwZFjfQi/qsLyCDtTwfDlj3sp5HxnkOkHvAHuxbXbkufV8OB6ry8gGqMACDxLl5eQaOqEeaiz38f5/ZeXkDrgVDNUaDdp239ZXcuzuGaykA2fNxJXl5B/9k="/>
          <p:cNvSpPr>
            <a:spLocks noChangeAspect="1" noChangeArrowheads="1"/>
          </p:cNvSpPr>
          <p:nvPr/>
        </p:nvSpPr>
        <p:spPr bwMode="auto">
          <a:xfrm>
            <a:off x="155575" y="-2065338"/>
            <a:ext cx="3600450" cy="4305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7417" name="AutoShape 8" descr="data:image/jpeg;base64,/9j/4AAQSkZJRgABAQAAAQABAAD/2wCEAAkGBxQTEhUUExMWFhUXFxgXGBgYFhocGhwYFxcaGBgfHRocHCggHRwlHBwXITEhJSkrLi4uFx8zODMsNygtLiwBCgoKBQUFDgUFDisZExkrKysrKysrKysrKysrKysrKysrKysrKysrKysrKysrKysrKysrKysrKysrKysrKysrK//AABEIAPUAzQMBIgACEQEDEQH/xAAcAAACAgMBAQAAAAAAAAAAAAAEBQMGAQIHAAj/xAA9EAABAwIEAwUGBQMDBAMAAAABAAIRAyEEEjFBBVFhBiJxgZETMqGxwfAHFELR4SNS8RUzYhaCkqI0Q3L/xAAUAQEAAAAAAAAAAAAAAAAAAAAA/8QAFBEBAAAAAAAAAAAAAAAAAAAAAP/aAAwDAQACEQMRAD8A4avLy8g8srCyg9C2as51s0IJWMk316oyhS5RuPWx+CHogronYj8N6+Npe2L20aRnIXAuLoJBhoIgSCJJ20QU+nhxyR+DwZIsDymJE+K75wDsVg8E0H2balQATUqAOMgXLQbNvyVlw72tbYBrRoAABb5IPnDC8He/3Kb3x/awn5BM8N2VxLjlbh6sgT/tuFpjcL6Cp1x4IV/GackZrjRByfA/htjHtBLWM0s98G55AGEZh/wuxLgcz6TTsJcZ8SBb4rqbcYCwOmOa0GIDjDDtrr6oOP4/sBiqUn2QqACc1M5h6Wd8FKz8P8WabqnsgCLhhcM5HQC3kSCuuvxBEAQT9N7qanVkX15Ayg4FV4LXaMzqFVrRu5jgPUhDOoDVfQ9SodAJlIMX2Iwb2lvsspJLszXHMCeW0dIhBxN9IbLBprpOI/DG5y4kAXjNTvG0kO+ionFMC/D1X0qgGZsaGQQbgg8iCCgWnD7rIw63NTktX1SdDCDxastEj5qPMVmhUINjrYiJBEzcaHn5ICKQCIpsH3KDZBtuswUHLl5eXkHllYWQg8pqLVo1qe9kuE/mcXQoEkNqPhxESGgFziJtMAoLj+EvY+ni3Pr15NKi5oFOLVHEZiHE/pAi3W9te8PrZGDKAAIAaLW0AA6BU2rh2YChQwdBxiT3jEkvcSS6BzPojHcYLcRkLg6Jg9SNkDTGU31KoOZrG6AOkErfFPDajGTAaC5x0BA+s2VJ41xip7aQT3TY+H8rbCVnVM7nvNmHeZJIget0F34jxam1huMzm7c/8rn/APqZL5OoPMr1LEPN4kjneIIuhPYE6Dogtb+Mh1BzQQCTAAMRN/RY4bx9tFoD2g9Qe8T+yrjGEGD9xoo6lIkGdZQWJvEi/wBoTXNM6tblmRqJM2G33CL7NcaLYDiTO3l9+iqhaco0kX26CCeQjTxULcQ6ZGoQdZxPFmtYDIzECPNLHccL35WkyZMyAAALmSqVi+IOecxMaQOUJU7FODrH4oOw8LxDnCSB3r69P8qHjnAqGKZlqMvcB495p6Hl0NlSOH9pwx1MNbAAAfcmeZg6FW2px4BrXA2OpPLmg452p4U7CYl1KSRZzHERmadD46jySs1F1vjzaGPpuY90PZLqThAOYAi8/pNrLkRYd7Qgkzyo88LQhYcgnNSVtm6ShWuWHPKDn6yvLyDIapWUlim26mazog2bRTXglY0a1OoNWu2N4Iyu+BKXsHRFUxeR5IOnV+OOqZcxu24O82312UtNxdeZ6qtcMqtqMBsHjUDXxTmi8gIGVQNIk67rGCdcg3boY1UdOtOsStzl2hAaHCm+1wRH8r1Qj9N5NkBWadiIUVF1xdAycZc2RB3RtVjQDzifggR1ueaix2I5gkCyDQ4i8eSg9oAZIQzarS4RbzUuIoEoM18WCIWsWmPihq2Fj9VxoAvF5DYlBh1W/nsmeI4l/TptBMx3pFpPLySZvOfos1K0AoDKfEDTcS07Eeogqu1ASSZuSTfUzdT1q+w31UAcgjc0rWDzUjndVoKl0GCw81G5pUvtbLX2o3+SCk+wUgopucMDstxhhyQK2UDPREMopmzDDkp2YYckCttFE0qRTBuFB2RVHCDkgEwjHNIcLEbpzTxTnG8z0svUML0RbMMdEHqLyp8NSeTE2U2Hw0dUXRoGf5Qebg7TE9TKx7DLdFMpGbhEQANkAbZFzZZruLm5eSkfLtrL1cQECavhbzl3F0XTMqPFPsoMPUsUGcQ4zaEAXnnKJxDxCV1XIJqmIEHaEO+uTooXu5qJodPdv0QTkFYnoifZ2BNjFwtfZdUAp6BaHwRQo9VqaPVALmUbkUaJWppoIGYVSjC3TH2QUtKne6AJuE/xb5a/YUzMGmNOipmUbXQLaWFRtPDIptEIuhT2hBBQwqOpYKdkVQpjdHUmBArqcPdEN++iGpgj73VoZTWHYFjjJF0CZgn/ACtjhJuSj38NIBIj+FAXZSGkoNH4XKBeZQeIpcz9ymtSt3ZSPF4kudAFtR6oBMXTEQlWUtcnGIS7E+iDFd0jSyAc0XU1SpCEbU74PUbbIIn0i490T4dUzwPCHMMu5XA59Vb8JSa5gcGgA8rbqN+HCBD+V6KF+GCeVMMhnUrxdAp/K9FDUwqf/l1C+h0QIfZWi/rbpt4qE0E+OF1stBg50HwQYwfBn1ACPjYXRVDgrjEHc6A7GDsL9E1tImmXaEG3rvpy1WmM/MtJNIU3tA3BBA8EAAwIBi7YdBzW+/BbNw3NzY8f4UjcfiHBrzQE37ou6NJy6/Apbisc9rocwsP9umvRAwOFOov4FF08I62UZrTb5eKQUuKP5n1KccOxz3CzHOEhsjNF/hKBlTpGD3TA1ujWsgAxda0xBDTTqDodLnU3+OiaNwRn3RHQ2jpO/kgDptPJFMZF/qtajGtJytDgNhqpG1A0WaAY0mZ9fig1xD8rC6J6KrV5kkq2PxBLYcwQdBG0pNxcNcAQMsbIFleoS2EJMa3/AIsFOXQgcU6526IPVSCNVrg+D1KzSWCwmSTyEmPuENUqWVv7EPc6iW7B57xG0Cw859UFFqYCpE5Zglpi9xzC2wnCHuNwAb6my6pWwLvec1jucRPTUR/hBv4ZvDTe+a1udvsoEfDqHs2ZX1G9L6eHRT5qc2cPU/FF4zh9zlpBw1kP2GwGoPTqlL3MB/2XN3vI8dRogJdUZc5R/wCUfVDfmRplbE7a/P6rSvVY0SaJvuSYuDHmevJaU6tJhlzSPESLcr32QGCgbQwkeIP1hb/6fN3DK3WAe8fvVRU+L0Wi3dJ3DR8vohMbxMH3HuPmRHhz80EmKAuWNDBoGukOMbwZ3Vf4tx11Nwax7mAC4aAbrfH1nv0ftMk/VIquBqG5gz/yB+EyPNBLT7TuJiQBNiJsJ5eadYftCwANz90CzhMkiwJ285/ZU7hvDalSzGE72aSbdEQMFUzOa2m92Wc0NdaDuNkFjrdoctTMO/aHGPeO8EH5cltT4jSqGXl3jANuR3Nt1W6NJx2Pop2UXckD+k2hlk1Mp2Ak+piPRebxAtgNeTGkGAAkzMK7kiKeDd9lA6ocXcHTJnQGSnmE7UENggu52j0PhzVWo4d3j6JjhcM49ED+lx1p/wDrtsCTP0t5IyhximO8W97kJj53SNmDdO3qjaOAPMIHf5+i4Hrrb+UtxrA6XUwSABmnmpKOA6otzy1pYGiDugreKtNreSUYkjknmPblS19Mm6BRWadk54BjatJhyxB5iYO/ggm4YlwCejhzmaiBtOh8DF0GcXxys8RZvPLaVCzjb26yeUzE9eaK/wBNe4SGOPgCfpfRLauHIJG46IJqnGqkgkSRpewnkNEXQ/OPae5FpuQCegG86abpPVoO5hRU2OLozxPQnTwQWDDjEgnO0Aake9O8d2TPktMZwPEvOYspi0g5r+EwDP7rbg2FrNeHBtSoDYGC2HZc18xHdg+8QtcZ2sBcWnuuZNnNk5vpvzBsgEqcIxIpjMCGkwW5wY37wnmdp3Vbxbi1xbaRuND1FleHcfw5IlzmlsQYdBBvpy0+ys4So6oROHpZCXHPBDSLwcpbm0PmSgoDqhOx9Voac9PP+VfcZ2Mol3dqVRqYDJF+RsGgHY8lUsdgTSqOpm5aYmPTnsgzgu0NDBsdkuXSy7t22nuyMup8xsmmAx1A5hV9oWkhoqZpnMZAziAQBy6rkFXEyACJ3890XQxboDSbTMcj05IOl9qKNBjS+kHyYFpy2iZ7sSRO+3VVxtOqG5nAgcy0/slWHx1RjbVbGQQDLoOuoRmG4rJbmfUIH/IT8vqgPw9Ks/3Wvd/+WmPUBOMJ2Zxj7hhHi5v7pfiu0VRhb7Ku97YB72oO4gW/wn/Z3jGIrg/1qdMtExUZqOYdN/RAVhOy2KES0A8szZ+CbYDs6+f6hd5UySmGD4nlbeoXuIJDgzKy1tb7/NH4bF1ntkhrI5k/fP0QQ0Oz4/v9W/ymDeEUwLd49SY+CBxfFDTgVDF9gfIqHHcWFANfULQ0xdzsvvaaoH9CkwNywA3l1KycJTOrQqPxP8QsK0DI4uMxIFh5zeekp5wXin5mk2pTe282DgYPJw1B023QL+0nDYqtDJhw1IJaI6j6oahwaWuzWjQDkbk+H7q4Bzz71rbRKS8ZospU81SrkOpcTA6iOfQaoK4/gbnf7Zm8EhqvmGaWsEnYWjTySXguJpGkHUXe0beXNGrhrrp4L2K44xjTl94DWHETp8N+qA/iAykOLywAREd2PIWWMdhRUAh8Mn+o0CzvHef2CB4bxQV2gvmLgkQASNRGsfso8Rg6TW//ACH0w68SNJ5RPmgIocFpZhUaJNiM0wPAWj70Wr+HU3OL3UW2kEkCbXkDfnOqXcSx9L3Jq0y2RTcJANh3sv6rz4yl2P4waJLK+JfmDW6U2mHESRObbpzQWDiVN2XM3FsZm7t4ME6gOm5129EBW4JhhlNYsfU/U58NzOuLgDXx6Lm1fipqVhndDM4LtQYm9gDBhF8YxrDUD2PDmg/7ZzwADpcXB38UF54nwzDPpml7cscLtaCIFjEg6gcpkRZVuo+th3NZUxDSw91pYMwbHu5hFp/dVrE8YzVPaOaCYMNBIaCdwPjHMqOjx2sARnOWc2XaRpZBe8Q2pRoO9niH1KubvU8stywJEEciCTPluh8NxQMEPwVWq+0uLOQ0FjbW6rDe07mlrgO+3NDp3cImNLDRTN7dYh2r2+GQW+CDnrKQ6ItjRawQVPU3Efe639o/b6IGdMCNBboiqQb09EiD39fit6VVBZMPWY0y5of00HwTSr2hq1BlIZkAAa3KCGAWhs6WVPZX/fVFUa41PzQdF7LcYMlry/2TQXDKB3TrMEGBqrdw/tHTqkQXNEw0kaka30526Li9PFydPuEbhsYUHX+IYhjYDzmcTNMhlw6bTMyL/EpZ+JOGY/Dse4uaWOyDMNS4SSOenyVR4BjS+vTzucWsJeQTNmNL4/8AWE+7c8aOKwrAyWzmeJHvNBgQPmg5rxHBik0Mgk7yReb20+E6ITgT6zK4yOcHNBcIs6RoNYM7oqhWNWmRVbem5oa8DQdTt/KkcKYYDmIdFgJJzXvbYj5ILlhPxJrUqBD6bX1muAD3D9M3BDSJjQeKrHavjj8XWdWOYCG5WTOUAAENIA3BNxugcZWsZa2SCJ69fvmgabxlymCQQTc/q0mEFu/DniwpYr2dZ7vYVWuJGdwhwbmaQARfu5f+5W3j/aZsZcPVbkIc0gEFwjXWHAGd1x7EPiDytbYbGfqt8LWLntudZmd5QXKljnUyHMcQRcFQ1uKuc4Oc6TrJJlCOoVInKfNRHCv5AdZCAvHcZe52ZzyXDQlxtCHf2iqta5oeYdObQzIjUhQ18He5Q1XBNj3j9EArsUNYWjaxJsSjcJw5sXK3GCYNDKBfXxB0WrKxRVeg3kpKAbzA8kAQa87H0KmoYN0SW/EI3P1WrH2sdUFTbWlF06nVLGuup6dQIGjKgRDHBLaTxzU7KiBsXMBBgeima8HUfBKhWUlOoUDmhRbsPUD9kbhmsmC0eiU0ayLp1eiB3RDGxAErWrSNi0kkE5d7HaPvRBU6twjMPXggkSARI5je6AKl/UY6WEOaSDltIOvilmHf7OGVJgXD4iIkQb6wdU649imOc59J0A/pCreK4oQ27C4dTafn8UB+Or0qrG5SL5nEcxzEJfSwtiWnUd3X7I/lCvxLPeDXsIgwNtr/AHst6nE290l1rw3NH/lyQacVpB0QfdmRA5oGiDsLaBF1KjXkOYWtgQWg2MaKNzySGganWOeiCw4HEljQCHknvE6m4EfCFP7aRumlbgdRtD2xdNm7kkyLn1SggoIq9bxQVWoiKrig6yA3BvkAcys1xldHMKPh7fd8VPxVwLxB2QD/AJZ9T3Rohj/lWXs69ozjNNuSrmLjO4dT80GWPW9ET5IemU44fhmlt0HOZUjHKFZCAxlRTMqoBrlIx0eaBiyoiqVS6W0j1RFNyBqx6Mo1krpVEXRegb0qiNw7v2SejUVq7M8IqViHsyhodq47joPJAs4ngAwMOpeM8dEp4jhgAIEQNuavPbagS9j3ZRlIbrE2l3ldVLjje8cpsGkkCI2+qCrVsUJ7zYM2681Fi3Uy3Yk/BZxNN7x7QAjKQNNZ+9VCyCDmElBDhKF+S2dVdmtJLYMHko8PiA12k676KTE4ybxDuYGyDpPZ7tY04drHlvtGZu5/xa3Xwgn+YSs0pk6DXyN7DkqLgmknmZgeey6pVwDaWFBqOmplykDnEAeAQVeq0bEnyQxCMfTUBYgzQMNUbXElT0W2UeXvIGPCK7WZiTEhLKhkk8ysVV5smwBJNoFz5BBoU24fWhvmk7w4GCCDJEERca2TrhfCqtRsgRH91vmg5uvLy8g8t2laLKAyi5T0yhGqeidEDFrxCIovCAaiaLUDOk+ysfZ/jBohzbwdL2B5wqxSdEQj6D0D7tBxQ4imC7Rtj1J6KrP4iAXWuRlH7lWPDYUVaFQT3mjMR/xsPmVXK2HAIkHlflug3xIL22AAgTHNJqmHyvII6qw4bC+xqPDpykajkbi3Ja13MyAtcHQTrGh8NtfRBWMVgoIkeahZSkaalOsac4tlyiPH7/dQYloAaeX3+6CTheEGYSN1fTwvE1wxopOdmNjFpjd2wQHYnCtr1KRMuZMOyu0gbjUDSV2RnE6VMBjbgABBQsB+HFV0GrUazmAMx9dE3wv4bYUOl9Wo8btsPiBKs54g18AWJ6bKHF411IEmI2uB890C/wD6AwQc14Y+BqzOS13KZv6FbYzstgntbTOGDOTqch3O79/OUspdspBzNJv4bo//AKqZ/CCM/hpgYMtfoQJqGxO9tws9muw2HwVT2wc6o8CGF0dyRDiItJFp29Vs7tO12jp6affqlmI42XNIkweR+EoH3GKrKhyVWUnxMBwkibEjkeoW3BMJh6LC2lTFzJOpk9TtyVUZjJPLp9xKs2B4g0sFvmg+bTgaIOX2wdzhp5bGErrtgwPgt3UXAAgESJ6xz8FC1pKDELem1TNwb4uCBzOi6Z2J7K4elT/MYn2dcVGhrKcSGzcnX3uo0vzQc2NOFK0Lup/D7A4hub2LqBdoGuIGn9pNkr4z+Ercs4WsS4atq6abOAkHofVByimETTRp4DiAx9T2NTIw5XuymGkcz5hBtYdEE7BP8phwwAva0mAXAExMAkAny+iBpMT3s3VZTqBzvJBfMVwWjh8O40nl2aJc4jS8RA0uVzviWIBME9BZdG4iXVKBFMSXC1tvquY8WZlN7FALjcaHAhwEtbAIPldM6GCZTaG5c2XvdC089t1XsJRD3mdr+nzVhp4phYB+ojLO471pQJsc1rngNEAC+iGxAtMX2RmJo96dI1G5WDRzDulBZvwvwgfixSc8tzsfli3eaJHwmy6xS7JsYz/cc583Js3X+0X+K53+FNY0sS+WyDTImLg5mxeLSJtvHRdebVzXJiRogW/6flNntsIgz9NFVe0bsU9pLGtLBJJBuMsztCu+JxTGgXEnQalRYRsBxa4XuWoORPqSJMcpG+/msUHuJIyudabXIHOBorB2v4dhGsqVKZNOtMeyBABNhZp01nkq7wv8wxjm92HWcf1HpmG3RAHVruBabwdOqe4FheLJeeDSRnl4F4zRr8U64bhQyxcQJsAZgG+qBhheHeqtOAwIy3+SrtF1xB84+qs3DqRyoOe43stTxA/qUWi2VpDspA6b+RVD4n+Htam4gPad263HU6BW/wD1uo98NHdH6p6dU3pcfyvEuDYF5Gp0+/BBzJ3ZPGU2RUpgtOgzAnxB2QuGFbDvYA/Je15A2NtvTddhbxJhOac51HIKq8e4Q2viRWe5obHeytuYMwRabboLNw/tQGMaHBpJEEtcTpve8K14DiXtac0zA3OwtPiuf9kW0mvdlY4nRpJMido0hXejgi4WJZ4CPl8kCLtrQruoODKoqUrmpFnTM2F5Gi5U/Dld1w/ZiKjX5yWgzlI1PXaNEwxnBaVQAPpU4bplEeVtuhQcAoYVx91pPkVd+Ddha7/Zue0MYSMwM5ouSS2LaR5rpGDwDKROQBswLCNNEY1p5/NBV+0FdtFoZNzAkCzQRzmfguP8aGZ7mN1kQdoJ1XS+3mHqGpIlrSGgwdSPhoqRieHd3SSbaX6EIK8MKWF8SRYeet1o+k4Cb308NkXiXFj4O9uvPXx5qDE1XAZdW28vP6IA2S5wkp3gKBJlvjASJkk223TLh3E3U3y2DEggixBsQRuEHQezlWpSoupVKcMJzB2jpO8i5i8TzRtPHPaY9o6BYX2UvBjTxNBjxIJbds6EWPlb0UeI4cG2zW8YQR08aQ4O1OskT01KJpYw5XQ/K8kmRt06pbVw4bpJPj6eSzRc5o0BKCE8PzvzPBcZ1cZ+/BHNwwAiABy29FCHuALhbpE/BB1uIv0nlNv4hAwqAaWWlRsC2iUu48wavgjZNMLjm1GjvATuUEtBhd3Qd1cOEUiKYGYnkVW6eKYCBInWQZA8tlcuHUzkEQfKEHEcHgHVdPXSJU3EOzlcGWuLxpvorVwPh2WCArfh8MIQcjoPq0xlLTbmFNiKBfBa431811qvwSnUHeaPFJcT2OGrDCCrcLYaTG3JLbSeXJXDhnGDbNPp9UGOBOYO8Mx5bLStRyiJugs7eON5rd3EwdFUW6SisLNot92QP21zu4rf8weZS6jM3RbLoAe1OH9ph8+YNLDod/5krnuNdAmJG66Xj8Kajcp05SqtxrhtJogSXb8kHPK7w4mJ+fzQz6YEgaFWTE8PA0CW1sCgSUaNzzWrqSbfk/8AKjq4Rs2mOvPyQH9mMe+nOVxHKPin1fjJdd8HZVvA02tsTqn3EuAVKDW1HCWG4cJ0dcZht/lBJTxszcnofopm43lZI/8AUANELW4m6UDypjXOtyOiAxtcgDWZ0udUupcVNzb6qT88x17goNHmbFoFv1QSgH1nskA92Nvmp8RWDpEwOYCDOIAMATyQWngGIoggFzw8XN5E+Gi6xwbGNNMb9YXFOF4kUwCWtlxAAIXZuy+ALKIzFjiTNgbTtqgrfZ+rZW/DOsLLC8gOYVM0ry8g9UYDqEqx3DGG8QVleQVzE4UNOqkpWuvLyA5r7aclPRdcLy8g9iqhy2sq1i2yfNYXkCms0Jfif5Xl5AO+lLSd0AWW8FheQRNcWu8Cui9meMveGZgC0EgtNwZFjfQi/qsLyCDtTwfDlj3sp5HxnkOkHvAHuxbXbkufV8OB6ry8gGqMACDxLl5eQaOqEeaiz38f5/ZeXkDrgVDNUaDdp239ZXcuzuGaykA2fNxJXl5B/9k="/>
          <p:cNvSpPr>
            <a:spLocks noChangeAspect="1" noChangeArrowheads="1"/>
          </p:cNvSpPr>
          <p:nvPr/>
        </p:nvSpPr>
        <p:spPr bwMode="auto">
          <a:xfrm>
            <a:off x="155575" y="-2065338"/>
            <a:ext cx="3600450" cy="4305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prstClr val="black"/>
              </a:solidFill>
              <a:cs typeface="Arial" charset="0"/>
            </a:endParaRPr>
          </a:p>
        </p:txBody>
      </p:sp>
      <p:pic>
        <p:nvPicPr>
          <p:cNvPr id="27658" name="Picture 10" descr="http://upload.wikimedia.org/wikipedia/commons/e/e0/Nagasakibom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25" y="1643063"/>
            <a:ext cx="2071688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CasellaDiTesto 12"/>
          <p:cNvSpPr txBox="1"/>
          <p:nvPr/>
        </p:nvSpPr>
        <p:spPr>
          <a:xfrm>
            <a:off x="0" y="1571625"/>
            <a:ext cx="2643188" cy="2554288"/>
          </a:xfrm>
          <a:prstGeom prst="roundRect">
            <a:avLst/>
          </a:prstGeom>
          <a:noFill/>
          <a:ln w="76200"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it-IT" dirty="0">
                <a:solidFill>
                  <a:prstClr val="black"/>
                </a:solidFill>
                <a:cs typeface="Arial" charset="0"/>
              </a:rPr>
              <a:t>6 agosto 1945</a:t>
            </a:r>
          </a:p>
          <a:p>
            <a:pPr algn="ctr">
              <a:defRPr/>
            </a:pPr>
            <a:r>
              <a:rPr lang="it-IT" dirty="0">
                <a:solidFill>
                  <a:prstClr val="black"/>
                </a:solidFill>
                <a:cs typeface="Arial" charset="0"/>
              </a:rPr>
              <a:t>Little Boy provocò circa 60.175 morti saliti a 100.000 negli anni seguenti a causa delle radiazioni. Nel 2002 i colpiti dalle radiazioni erano 285.000.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0" y="4232275"/>
            <a:ext cx="2643188" cy="2554288"/>
          </a:xfrm>
          <a:prstGeom prst="roundRect">
            <a:avLst/>
          </a:prstGeom>
          <a:noFill/>
          <a:ln w="76200">
            <a:solidFill>
              <a:schemeClr val="accent1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it-IT" dirty="0">
                <a:solidFill>
                  <a:prstClr val="black"/>
                </a:solidFill>
                <a:cs typeface="Arial" charset="0"/>
              </a:rPr>
              <a:t>9 agosto 1945</a:t>
            </a:r>
          </a:p>
          <a:p>
            <a:pPr algn="ctr">
              <a:defRPr/>
            </a:pPr>
            <a:r>
              <a:rPr lang="it-IT" dirty="0">
                <a:solidFill>
                  <a:prstClr val="black"/>
                </a:solidFill>
                <a:cs typeface="Arial" charset="0"/>
              </a:rPr>
              <a:t>Circa 30.000 persone perirono all'istante per l'esplosione nucleare di </a:t>
            </a:r>
            <a:r>
              <a:rPr lang="it-IT" dirty="0" err="1">
                <a:solidFill>
                  <a:prstClr val="black"/>
                </a:solidFill>
                <a:cs typeface="Arial" charset="0"/>
              </a:rPr>
              <a:t>Fat</a:t>
            </a:r>
            <a:r>
              <a:rPr lang="it-IT" dirty="0">
                <a:solidFill>
                  <a:prstClr val="black"/>
                </a:solidFill>
                <a:cs typeface="Arial" charset="0"/>
              </a:rPr>
              <a:t> Man. Molte migliaia di persone, inoltre, morirono in seguito per le radiazioni.</a:t>
            </a:r>
          </a:p>
        </p:txBody>
      </p:sp>
      <p:pic>
        <p:nvPicPr>
          <p:cNvPr id="27660" name="Picture 12" descr="http://www.improntalaquila.org/wp-content/uploads/2012/08/fat-man-nagasak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4625" y="4467225"/>
            <a:ext cx="2000250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7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" grpId="0" build="p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olo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it-IT" b="1" smtClean="0"/>
              <a:t>CENTRALI NUCLEARI: positive?</a:t>
            </a:r>
          </a:p>
        </p:txBody>
      </p:sp>
      <p:sp>
        <p:nvSpPr>
          <p:cNvPr id="3073" name="Rectangle 1"/>
          <p:cNvSpPr>
            <a:spLocks noGrp="1" noChangeArrowheads="1"/>
          </p:cNvSpPr>
          <p:nvPr>
            <p:ph sz="quarter" idx="1"/>
          </p:nvPr>
        </p:nvSpPr>
        <p:spPr>
          <a:xfrm>
            <a:off x="2857500" y="1393233"/>
            <a:ext cx="6286500" cy="6327373"/>
          </a:xfrm>
        </p:spPr>
        <p:txBody>
          <a:bodyPr anchor="ctr">
            <a:spAutoFit/>
          </a:bodyPr>
          <a:lstStyle/>
          <a:p>
            <a:pPr marL="320040" indent="-320040" algn="just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it-IT" sz="2000" dirty="0" smtClean="0"/>
              <a:t>	Con </a:t>
            </a:r>
            <a:r>
              <a:rPr lang="it-IT" sz="2000" b="1" dirty="0" smtClean="0">
                <a:solidFill>
                  <a:schemeClr val="accent1">
                    <a:lumMod val="75000"/>
                  </a:schemeClr>
                </a:solidFill>
              </a:rPr>
              <a:t>centrale nucleare </a:t>
            </a:r>
            <a:r>
              <a:rPr lang="it-IT" sz="2000" dirty="0" smtClean="0"/>
              <a:t>si intende generalmente una centrale elettrica che, attraverso l'uso di uno o più reattori nucleari, sfrutta il calore prodotto da una reazione di fissione nucleare col fine di alimentare turbine connesse ad alternatori e producendo quindi elettricità. </a:t>
            </a:r>
          </a:p>
          <a:p>
            <a:pPr marL="320040" indent="-320040" algn="just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it-IT" sz="2000" dirty="0" smtClean="0"/>
              <a:t>	</a:t>
            </a:r>
            <a:r>
              <a:rPr lang="it-IT" sz="2400" b="1" dirty="0" smtClean="0">
                <a:solidFill>
                  <a:schemeClr val="accent2">
                    <a:lumMod val="75000"/>
                  </a:schemeClr>
                </a:solidFill>
              </a:rPr>
              <a:t>L'energia nucleare è stata proposta al fine di ridurre le emissioni complessive di gas serra e mitigare così l'effetto del riscaldamento globale.</a:t>
            </a:r>
          </a:p>
          <a:p>
            <a:pPr marL="320040" indent="-320040" algn="just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it-IT" sz="2000" dirty="0" smtClean="0"/>
              <a:t>	Le reazioni sono favorite da un moderatore (in genere grafite) e rallentate o fermate da barre di boro o cadmio. </a:t>
            </a:r>
          </a:p>
          <a:p>
            <a:pPr marL="320040" indent="-320040" algn="just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it-IT" sz="2000" dirty="0" smtClean="0"/>
              <a:t>	Il processo infatti deve essere continuamente monitorato </a:t>
            </a:r>
            <a:r>
              <a:rPr lang="it-IT" sz="2000" b="1" dirty="0" smtClean="0"/>
              <a:t>per evitare che la reazione a catena diventi troppo alta ed incontrollabile</a:t>
            </a:r>
            <a:r>
              <a:rPr lang="it-IT" sz="2000" dirty="0" smtClean="0"/>
              <a:t>. </a:t>
            </a:r>
          </a:p>
          <a:p>
            <a:pPr marL="320040" indent="-320040" algn="just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it-IT" sz="2000" b="1" i="1" dirty="0" smtClean="0"/>
          </a:p>
          <a:p>
            <a:pPr marL="320040" indent="-320040" algn="just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it-IT" sz="2000" dirty="0"/>
          </a:p>
        </p:txBody>
      </p:sp>
      <p:sp>
        <p:nvSpPr>
          <p:cNvPr id="18436" name="AutoShape 4" descr="data:image/jpeg;base64,/9j/4AAQSkZJRgABAQAAAQABAAD/2wCEAAkGBxQTEhUUExQWFBUVFxgXGRcXGBcXGBcXGBoWFxUXGBwYHCggGBonHBUUITEhJSkrLi4uGB8zODMsNygtLiwBCgoKBQUFDgUFDisZExkrKysrKysrKysrKysrKysrKysrKysrKysrKysrKysrKysrKysrKysrKysrKysrKysrK//AABEIAQcAvwMBIgACEQEDEQH/xAAcAAAABwEBAAAAAAAAAAAAAAABAgMEBQYHAAj/xABNEAABAwIDBAYGBQYMBQUAAAABAAIRAyEEEjEFQVFhBhMicYGRBzKhscHwQlJy0dIjc6Oy4fEUFiQlNENTYoKTs8IzNVRjdBVEZJKi/8QAFAEBAAAAAAAAAAAAAAAAAAAAAP/EABQRAQAAAAAAAAAAAAAAAAAAAAD/2gAMAwEAAhEDEQA/AM/r1O077R95RG1HcU52mxorVAwODA92XNGaJMTEie5NSUHZzxMowqniUk0oSgVFU8SjdYeKQA3nT5suDkDjOjZ+BSEoMyBQvResSbiioFusRg9IrpQOA9CaiQBXByBxnQiqm+ZDmQKl6L1iIDKK4oFesRs6QzIZQKZ0bOk2sPcjmO889EB6NMuIA8zYeJWjeg4fyrEXk9SP1xPvCzd1U8VofoNd/K64/wCx/vZ96ChdIMX1uJr1AQQ+q91hHrEnS6jUaqbnvSaAWhKQ0ame7TzKTa+O9AgVdVJRZRQUZoQcHIC5SOCoMaA6o3rHO9SnJaHD673bmTuEEwbhDink3LqbZ+hTEAchlbl9pQRoQSl3k8Z8SuAcf3oEQUaSpnZvR+pVItEiYm/O2uu4KZ/geDwrslZpxFQasE5GHgTIk/MIKgUSVen9IMM6KdHBUzNoAGY8hDMxPcUzxWy6dR0NomgeHWMEfaa6/jCCpkoJU1iNiQJJIHEFtQeOWI0Sbuj9QsL6RFVo1LdW/aae0O+IQRAddDKM6jBv5ICYQC1vFKNIGlk3zLg9Au56I56SdUSZcgWL1pPoIbOMrncKEeb2/cswJstR9AwIxWJBEEUgDOoIfBHzwQZpU1PiiFLVhc96TQcHQuaRwQBLNagIW27kpQbJAI3oWc/D4palSFigDFS5xJi0Dyj2BJNbPE/FSVSmwtG5w479IPl7k7wmDpnKXSL62LY5gGQghOrtdp5Hh56p1h8EWAVIzDcR9a9jwNiYPBT2J2MCC+ZbuyX36RFtCpTZezh2WiewHZgd5tfnAG7jzQP9h0eow1TEGXVnN7I3i5iN4j2XVd2Zst+IcSQGth2dx0BkSQT7XEySVeqmCytpOH0e0QLXgkz870ltJ4aDTZZxAcQ20knf5hBB4xtLD0xTY2zhlzNcWucTc6QQ3S03nemNRlFrQOozudctBc2wMxAMnzjnNhcNn7MDg0uAzAcrHf8AcpPC08LTcclAVKm+o4TJGoGaSUGe48EsbOCyMI9ZjS7L3hwJ9qiWWLn0BUZUYMxaDq0auaYkxqWmbTfVatjcRiSJ/IsAFh1ZgcLl0HyVc2pVqPu+nTqBtwWsv3gtfEa7kGeYjFdd6wax0+sABJP1oG/iIHHiouvRLSQQQRuOquOP6OU3T1FQBxgik8iDO5j3AHwPmq7i6DgS2q0tcyQ4GxA+j5G3dCCKKIXI9QQkSg4lBKAoECgWpegd5di8SSZJotv/AIxrzWWNWo+gM/yrEfmR+uEGd1Bc96TyJw8XPeUnKAhCVYkxJSwAtM+Hx4IFqVA+sBYR4HzTptOY3k7o8olIYerfQeJt4qVwtBrhuPcDYndLhqgChTk5SDO6RFuFxort0d2S2o3LkB7xxgwYBG5QGz6faDf+IBESBI7iPer3sYlsSdB49yDq2xaLGEBjdL5db8ISWCpAG4kgQObTEg8f3KY6vM7kl2YUyIbbmJsgjamFJAF+yLHi3d5Smv8A6d2sxkExziN3mrPSwQP3bkc4ER9yCs1sK4AAb5J58FH4R1Sm68WFgLNHKwuT46K4jBX1iEwxmzouYI4xw4oI8441Gw7LEW3eN2kFI1NlMdpmndDhA87exDiNnt1EE8VGubUBlrzroQ0kfGECW0tiuAHZzDUOaO0299PuhQGOwz63ZIzOaDkfmOcN+q4b26ibgcla2Go4Q4zP1QQeWnhwTPalCrS7eU16YMx6tRh+s12rT325oMrxuEcHFpEO4b+Y7/kKKctR6RUW4qj1jRJiBUIh0t0ZVaPVfukWPJZhW10hAmuQlcgELUPQEf5XiPzA/XasuC1D0Bf0zEfmB+u1BRaoue9IkJWs7tHvKbuKA4ba3FdMaotEjjHz36qR2ZgQ5wl2vzPLxQPNhbINeoGwb6ATO7X9nFWLaWDptqNwtC7xeo4ag65G87yeHudu2uMNQy0YL3nIwby42abfHgU+6LYAMloGeoTNSpMSSbjNub3XceSCU2LsHIA3Q/Vbd3cdw8SrLQ2XliwaY1cZKW2fRAbE/wD1GVvhxT5tFovCBu3CgCz2nyRqeE4vb5/tToMB3W8Es1oG73IGrKQ4t9p9qVFAcvalwO9GQIdTOhB5G/t1SNWnxkd9x5pxUcN4j54hN5cLtOYcCZH3hBH4jC2nUTu1H3hRGIwom8QdDu7lPVyDcdh/DjxA4prVotIkD7TRoR9YIII4bK6RI4jd4J9QPORF0bE0+zxG4jXRJ4W8AmDuO48jw70FT21sM0avW4eOrqQKlImMzTckSYzDUaQQs16UbN6msRqHDMDEWJ4fOq3ja2zm1KbmuFiO1Fi02hw5g38FmnSumRRyYkEupODG1BF2uDshdxEt9yDOECcYjDZdDINxHD5/bCboBC0/0Bf0yv8AmP8AexZgFp3oD/ptf8x/vYgomI9YgcSkOoJOkbkOIb2nd/xUrsl7KFPrnszuNqTT6pd9JzuQt4kID09l5A01YpSJBcT2uYAvv1hLVMjB2C2pyGnebDyTGpUqVn5nuc9x1cSSSYmI0FrBDgcHnqhgBEmCeHHxQSGArZqjQ45QwE5t7QfWIH1oytHetN2TRhrS+KbbZKQuQPrO4uWa4KkBjHsEWe1rRuJmATyFye5TVbp4KLnsp0s7gY6xzidNSQLnzsg2LAOaQIJjmD8Qnr2W1Kz3o70pxlSmHVKbHNO9mZro4kO19ivFDFZmA8UC7XQNd6Wa9Mi7T5+d6O2pZA9a5c58fuJULXxz2tc5jQYmFX9pbdx1MZurphtzfMSA2L2i/fayC7l3cfYmlWkJ7Mtd5eW4qr4bptVqNbkw5efpEy0TvDSdVObN2gawcXU3Ui09pp4HRzT86IBfLjDhcb9NPcUDqZO+4v8AaCXqNmZ9bT7j4pKib8SD+9A1fQtI0Nxy5JHCUJdrvv8ABPsS7URAXYCjqN53+1B2KBFrSNObeBWe9NcK17HA2a8ANcbNmSWteRpeRO4kbtNA2pT7MHUTB1VI2sA5rmF0SZa4RZ3PcWnQjQoMYxDCxxaRBaYIPEItRlpGnuUztSg0lzXWeD2XcW7hwjhw05CFhAnK070Bn+W1/wAwf12LMSFpnoE/p1b/AMc/r00FDqs7R7/il9ouzZQ1xhjSLkcSTrxSGIf2jHH2ooeSePfG/vQWPZjXUwTBNnHnnuGk/ZDSQEfophzUrzOWJJJ1jlzum+Oxhs3fD9wuCSW+8rujVctqd+vmICB/haM7SqQTYPgiZkjLPkSrtsLoNRYM7253akEiGjgIiTCqnQwirjqrzoBA8/2rRtvbXZRaQHBuWB47gBqSgd4HBtpCALad3zKl8K9psN2nxVEwm1qhcDmlrtxER4g/BS1bEVKQLxcD1hvbvQXAUQbpbqRvUZ0d2m2vSa4Hke8aqVfUhAUANCa18Oyoe2ARzhGq4gCbqv7Xx+V1qgE6AXcfCbd6CcOFZuaAlKYjw371VaIxIaXCo528BwGU8pGnfdTexdrdYC17S2o3UH5ugNjXw4fOkkf7h5I9B4Ed3nefimm2joRuuPiEth6ki/zZANVsyDaT8/HyQYFxa8jXf9/wRqlQS0byEejrJF9/ukIEdttc4AAexUjbODqNzONPMBrl1jiBv9q0qo8Bt/NQW0mCoOw5ocNBqP8AD9xQZBtvAsqNzhpkWMWIG50Rfu39+tP2hhS0kRcaxoRucORC03aWCAqOI/J1CZLDYZtZbNjPCyhtsMpub+UYacm1Vt2idc7bRuNtNRzDP5Wl+gb+nVv/AB3fr01Q9qbOdSOrXtJs9hlp/CeRhXv0D/0+r/47v16aDPMQe07vPvQUyjV29o95964AAcXE24D9qCV2tIqAHUMZ7Wg/FO+j9GQ90xkGYnuBMDnMKO2vVPXTyHk0ZRvO5qDA4wsbVAMZmx4H94QWL0fVMtWo6Rfj4ON1YKGBOJx38rLhRDsrQDAe6MxE8NVW+itdlPtvBIzOzRpGUQPYVMYoYl56/wCvDgw6MAuIO439qCP6RbeY3FVGUKNHDU6JIEMIqVSxw7OZtwXX1txKvGzqzmilLmnr6Rcaehy6AcnQfGDomeytmZ3tr1MPTNQAHO6T2hoRunS6L0p2mzDUXw0GtUGVpFgwX0Hn4oJX0Vktp1ZMjrHBvOLHvvKudfE3nlZVXoPRjC0xEQ0braSpxzgdTY2QM8RRqACoXgZt88dwTDFbOpMw9avUptxNVrcwa7ttndbRylcTRcWQLxYbwRy4KMdsxzwWNIaYgh3t75+KDMdjbXq1MTSaxwpmo45hQZ1QY5xI7bYy1AAGu7jEgytV2JVqAjrLua4jM27XAWkHcDqAUyp9H8kRRpsIBGZre0ZO7hqdOKfYag+kILt9uPjxQTtekHsMiOBTekyxvEe20Idm1nEHML8kL6sG8c957uSBqZkToNON7FSNF+ml59/7QozEVhIMX08E5/hbQ2baSB4ae5AviMa0WdaVXMY5pdJOU3hw0PAHn96WxtTrXS0xHHdvlQTtr0us6upYuEibTG6+hQJbQb13ZqCXCCCHGbcjv+bqF2rUDRDmgMcC2TMOA0Ds1w6Z10PJWDF02OGUnXSbOHAgzfwUHWw7qjXsqesG3Ooe3jYXcLGbIKDtKmaZtOU2vvG4OHLcVc/Qa0DaFSNDh3/r0lVMa05SxxkskCZks1CtPoM/5g8f/Hef/wB0kFExfrHmT7ygwzb5ibMv47gOep8CjYpvbdycfeiVXWyg215E8fn4oEq7pgnWPiUUuI5SL+wozSJE6LsQ4Egj6rR4hoafaCgv3RbZ5rYcsjsxJMfSdIaBxtJjuV32bs8hjQ8wQLNgHKNPFRHozpA4Zp5n2Rf3DwVtxPZuIuR5b0CL8KXFsEwDed44clS+m2G6/F0cOy4AzPI77k+Agd6vrq5g5RLjPgFWOhWENR1TEm5qPIBP1GnK2PAT4oLNs9mWm1oMQIjjFroKFaHFpUm7AyIUNtGmWOBHG/cUE9hHjRK4rBNdHZB5zBCY7HxbaktdYjQ7+Clw0j70DV2DtEnxv70yxGz5IJtHqkWEniprOiz5IIsU3tIk7o+Z8LKPxLyKhOaQRw3/AHqdqgQQq5jqkEEmxMH53HRASsdD7EzbjGuOQOvOnLejVqvZJ+bKG2LRLq1Q39W3AEzp7EEjhqZdXysuGgZgDcW0+Pmkdv4Wk6sw1aWYhlQeqdI1tv0Vq2Zs1tPI5rYLmAOO88zxOqQ21gBUL2SW52FkjUZpkjnZBmGysRVYTROao0NzNBADy1tn5Y1c28tvIHNWmhQzNZUBG6DaHA/OiS2tsh1HC062tTCPa4uvJaOxVI5luVym9i0BVolw0Li4cBMEgcg7MgoW3tmgVQcvqG8b6ZnMDxiZ8+CX9D2H6vatVvChU/XpSpvpHhclYPv6uUjdcH7gnXRjBNbtgVG6VMM8+M0UGMYh8Fw/vHxv7k1cSnGLHad3n3pFjJtIB52HnuQJoHFPWbOd9MFo4xIPcZAPmmuIABgX5/t3+FkGnei7GxQc0n6cDyzFXVlQvdYLMuhLy3D1HRv+BWn9Gx2A46kSgT6VY3+C4Un6VQimDwz2J5QJVf8ARntZoZ1BImnpzbO7mrRtiizEfkqjQ9hF28eY8YVZqdAnsr9bhappuG5/aadwFjOg1koNJ/hjYURjMTTc4FzmtE/SIE+abU9nVGtBr1ACbHq5N+RcE/w9FrWgim2wMlwlxvvJEygbYqm1ha9hGo05qao4iIDtHaHnwUU3DMBnhoI7I4GOKWq1QWkHTd8I8UEs8gpEmN6j8DtDN2Tq2x58Clqryd+/2IFXuG88lW9tsgcgfeYVhbTDhe9wRyIuFAdJRaOfxGqBhiXdm1v3Jtsym4VIZckafPd7U6qs0ncPalejzgMQ925rQO4n9yCy/wAJLDD4AayR3CJ1URUxrs4ri7JIc0ahtu3HL2IvSjajWZSbwPCZGVQOA24WZRMk9omCW9ozE93vCCy7ZxQLHZYLXscCDpMQJj50SHRSmWYITxcPAOyz32UXjcUx8tZYPGk7xOnDd4RwUlh64bSp0QZgCfPtHzJQVrpxiwx1F8xOYGN/rtg+MeSe9Bsd1mLwxPrOwryeRHUg+9VDpdjOuLKbCTlqVQbaAPifOfNTHo4xgO1RTGjMO9vl1c+Ok9yDMMZ67h/ePvKaOTvG+u77R95TUoE4QuCMiuQXrobDsHWZF598D4K7bC2gBSpS4AOBG/cbm/AELOOgWJIqPpzGcDzBBCvuDw7n4dr6Zh7CeYtMtjfKC2YUW4mY113ttGmimX1NBvtYXiVlmF6WOpPiqHNENDbHV0yHTcCI8j4z1Hp3TJGUiadnD1pB0ILbQIQXipRBiQePcuqVGxHATOipVfpi3K3UudcZQSCJ99tEu7pKHZcgJe4D1h2Zk3cZtce0aoLI6qIjeRHxCZPw4LZ0Nj8xooTHbXLLuLScw1vlN9RI1gaIzNv0yYkOm5yyRAsBffNrcuKCQp1vpAXHLUSZ17jdSTXSJCZYZ+adAdefavB3hPaLezJGvO33oHWGHZVZ6RVLgc7qyMMCyre3GGWgaucBfxPwQAW9mTrePcm/R3adIVH0nuAqVZc0cWs7J9qebSGSmO6FjXS/Hh1YZSQadg5pgiNdOcoL1016UUqTurJLnCTDfJoJmw+5VTZXSXrKhbiajXUnDQhzQ1271fLeqa5xJkmSd51QINSp7Vp05LQ3iHBwIiIEEHTxUDhemFQYh75BaQWiZgASREdypuY8UAJCCZ2pt+o/stim2JLWCAXG5J3k31JVk9CLv50HOjV/2Kgq+ehP/mjfzVX3NQVbF+s77R96ZuTzFjtO+0femrwgRQFGhAQglOi2LFPEMnRxynx09q2DooepxLmH1K01KfCbB49oPmsKaYWtdFdqHE4QOF62GdmibujUf4m5ggs/THovSrtc8AB7RmJjUbwfCfFV7oXsdho52gdp7nA6wB2WeIC0Z1UVcMS24fTJBHNtlR/RVXa7BZTOam5zdDqXSNOTvYgmK+yaZpBha0giGtDbyNIj1UZmzaTLhokDLpxjdxTusbX00iLyfgm5OZ7GxHaghAz27SptpuLosDI7hc21OqoXRzYNXEVjVqSKYOZrdJ1gDkAbq89KHNfiKdLLZoJfwi513nQJ/sDDgmQA1g0A0jgEB2YV1GnYAB401ItH3blJuOWm0dyX2hSzM7r+SbYn1qbePwCB/SbbwUDiKOfFNnSmC495kN9mZTmIqBrSTuVE6U9Km4PDuMg4jEdpjPqs0a5w4ReN5Pegg/SV0l6t7adM9oAnXQugAkDhfXiFljnTc3KUxNdz3F7yXOcZJOpJSSDoQIyBAAQwuCFAVXz0KD+dG/mqvuCo7WSbLQfQ1RI2k07hTqe1qCqY6n2nfaO4DfyUfUU7tShD3faPvULiGwgbIEJRUBVYehG2f4NimOJ7D+w7hBNj4H4qAhdCD0d0cxOVlSj/AGT4b+bd2mRyAOX/AAlU70e4kUsVjaBMRWcR3EkacNFCdDulkPpCofodQ8nfEuou9r2+ISnStpwmPp4xn/DrRmj6wADp8Id5oNKx9QywcTY8Yk6eKb7PM1bkjLc79wI96bjEteKTgZJvyHyIQYmplYGtk1KhgDeZIHlr5IG+GwTq1Wo8m2YtkRpYujmTHkrRQw3YyAQ2wt7UrsvZQpUwJk6nmTcp5ZALW2jkmBZNcH6jfaf3J1XqwCVSelXTKngaRaD1mJqSQy3ZB0L40EaDU+1A39JnS0YdopMh1R143BvF3fpHesax2MfWqOqVXF73GST7ByHJdj8Y+tUdUqOLnuMkn505JEICoCjEIIQAAhhDlQwgIEZolCApTZ2Am+/51QJ4ShF4nj71efRMP5xYIuGVL+F9FX3NYDlDRuOsxABHm5Wr0ZU8u0WXHqPBvcnISbeE+KCA2q0Oc8/3j4SbKtYumrbj25c5I+k6PG0lVPH12zDbwgjyghGXFAUISgXIAa6NFfej+0WY7DPwmIPbAzMdwI0I7t/IqhQlMPWcxwc0wQZBQXnY21sVhYoVKNVxZZpYwukcrXFhcLTuimBqPP8ACK7cjjZjHatG9zuZ4blRejPTmmQ0VHFjovOk7o5K84TpAxzey5s+znvQWt900qGBJKr9fpXSpguqVGhrdb+zmVlvTf0hVMUTToTSo6cHvHP6o5Dx4ILD089IYZNHCuDnizqli1vJu5x9gWUV6znuLnEuc4ySTJJ4koiBAZC0LgEZqDgJXRBRguhAC4hDCc4PCl5k6TcoD7OwuYzrF45cSpulh27mmbgjcSbMjulOdn7OIO6HGABBJA74MEwlcW85ez9J3aEyCTOQiRyJ42CBlSBdmcY3AXggQ5s8wYKsno0f/ONIf3akmdTkffmLKBxFIASCQRANoFpE+3RSHowdO1KMaAVf9N6Cvbe2k6o9wHZaCRHGDqVB1E9x47b/ALTveUzcECYC5wRgEJCBIhcjELmNlAthqMq4ej7oW3G1aoqlwpUxEtscx0AkHQe8Ku06Ra24vw5/JhWfbO0X4amMBh3FuQB2JqNMOfWddzARo1tm21hAw6Z9DG4Mk08VSrAETTzAVmg6EtFjziO5dg34SjTBxWGxNKoW5m5X1GioDoWyRbRQeIrBvMlIbV2nVxD89Z5e6A0To1o0a0CzRyCBPHYnrHlwGUbm5i6B3uuTzTZCgQcgQroQGCMAgaEoGoOCGEcNRm05MBAOGoZ3AK14LBMazNq0N3C55+7vnkh6PbMytzPYSCJn2iBN5hSmMptY0tyuu6SD6sWkC1oncgR6sNaOz2Ik21OhiBYkix0uovFOMloLiAJIfYSd99Le9TFcQ4Nh4gwYI4F2veQoyrRaYdI/KEOcD9G9jM8POEEfiKoLcwBBgyLxNoN/myl/Rc/+dKHdV/0nquYl1zPep/0Vn+c6B/O/6VRBWsd67vtO95TUp9tEflH/AG3e8pm7egThA5GARXNQJkJ/gsMBBI3/AL/giYPClxn3/PJSVWs1rTIi1o08vZO9A1fiiyowtElrmuAO8tIIB5SAksTiYkTmeSS4n6xu498pm+pJJREHOKJCPCKUBSgR0EIAARgxC0o0oODEo1q4uQygGFM7OwECPpOMHSANecd/eibGwJd2940+eWqmKbgHNBbm7IEkwZNpHa1jMdd6CXp0IgEAwBAkNbGsxN7TusE3p4jtEA2ENadO1vJA55r70II7TgZgOAMerYtBnj5JClUDc3aDWsv2SC47jutu0BQIYt7i3tAjM6HQTobkeQjWyabQxIBIbmj1TOkXtbXkeS6piRLspiBpF90+RDPaojE1y50X4XvogTrPEKyejGpl2lhxqT1o/RVD8FUar7qzejG+08PP/d/0aiA2N6HY8vf+QPrO/rKPE/302/iRjz/7c/5lH8a5cg7+I+PGuH/SUfxoWdBscTeh+kpfjXLkEpQ6IYpo/wCEbaAPpeP01H4vodtB5J6ggDd1lH8a5cgafxHx/wD05/zKP40I6E47/pz/AJlH8a5cgIeheO/sP0lH8aL/ABLx3/Tn/Mo/jQrkAHoZjh/UH/Mo/jRh0Kx39gf8yj+NcuQd/ErHD+o/SUvxo38Ssb/YfpKX41y5AR/Q3Gj+o/SUvxp1gOhGMc4ZqWUE/Xpn2By5cgsTOjGIa2OqB0E5qd9ZBnT9qbu6M4mcwojWcoewCDMR2uFly5AWr0cxc2pAAEmMzDv+18yufsDFSM1GYBgZqY7W4k5r6CyBcgZu6MYuD+R5+vTsdTHa5pn/ABWxn9jf7dP8SBcgbnopjJvRn/HT/ErJ6POjWJp46jUfTyNaaknMw60qgtDjxHmuXIP/2Q=="/>
          <p:cNvSpPr>
            <a:spLocks noChangeAspect="1" noChangeArrowheads="1"/>
          </p:cNvSpPr>
          <p:nvPr/>
        </p:nvSpPr>
        <p:spPr bwMode="auto">
          <a:xfrm>
            <a:off x="155575" y="-2065338"/>
            <a:ext cx="3133725" cy="4305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8437" name="AutoShape 6" descr="data:image/jpeg;base64,/9j/4AAQSkZJRgABAQAAAQABAAD/2wCEAAkGBxQTEhUUExQWFBUVFxgXGRcXGBcXGBcXGBoWFxUXGBwYHCggGBonHBUUITEhJSkrLi4uGB8zODMsNygtLiwBCgoKBQUFDgUFDisZExkrKysrKysrKysrKysrKysrKysrKysrKysrKysrKysrKysrKysrKysrKysrKysrKysrK//AABEIAQcAvwMBIgACEQEDEQH/xAAcAAAABwEBAAAAAAAAAAAAAAABAgMEBQYHAAj/xABNEAABAwIDBAYGBQYMBQUAAAABAAIRAyEEEjEFQVFhBhMicYGRBzKhscHwQlJy0dIjc6Oy4fEUFiQlNENTYoKTs8IzNVRjdBVEZJKi/8QAFAEBAAAAAAAAAAAAAAAAAAAAAP/EABQRAQAAAAAAAAAAAAAAAAAAAAD/2gAMAwEAAhEDEQA/AM/r1O077R95RG1HcU52mxorVAwODA92XNGaJMTEie5NSUHZzxMowqniUk0oSgVFU8SjdYeKQA3nT5suDkDjOjZ+BSEoMyBQvResSbiioFusRg9IrpQOA9CaiQBXByBxnQiqm+ZDmQKl6L1iIDKK4oFesRs6QzIZQKZ0bOk2sPcjmO889EB6NMuIA8zYeJWjeg4fyrEXk9SP1xPvCzd1U8VofoNd/K64/wCx/vZ96ChdIMX1uJr1AQQ+q91hHrEnS6jUaqbnvSaAWhKQ0ame7TzKTa+O9AgVdVJRZRQUZoQcHIC5SOCoMaA6o3rHO9SnJaHD673bmTuEEwbhDink3LqbZ+hTEAchlbl9pQRoQSl3k8Z8SuAcf3oEQUaSpnZvR+pVItEiYm/O2uu4KZ/geDwrslZpxFQasE5GHgTIk/MIKgUSVen9IMM6KdHBUzNoAGY8hDMxPcUzxWy6dR0NomgeHWMEfaa6/jCCpkoJU1iNiQJJIHEFtQeOWI0Sbuj9QsL6RFVo1LdW/aae0O+IQRAddDKM6jBv5ICYQC1vFKNIGlk3zLg9Au56I56SdUSZcgWL1pPoIbOMrncKEeb2/cswJstR9AwIxWJBEEUgDOoIfBHzwQZpU1PiiFLVhc96TQcHQuaRwQBLNagIW27kpQbJAI3oWc/D4palSFigDFS5xJi0Dyj2BJNbPE/FSVSmwtG5w479IPl7k7wmDpnKXSL62LY5gGQghOrtdp5Hh56p1h8EWAVIzDcR9a9jwNiYPBT2J2MCC+ZbuyX36RFtCpTZezh2WiewHZgd5tfnAG7jzQP9h0eow1TEGXVnN7I3i5iN4j2XVd2Zst+IcSQGth2dx0BkSQT7XEySVeqmCytpOH0e0QLXgkz870ltJ4aDTZZxAcQ20knf5hBB4xtLD0xTY2zhlzNcWucTc6QQ3S03nemNRlFrQOozudctBc2wMxAMnzjnNhcNn7MDg0uAzAcrHf8AcpPC08LTcclAVKm+o4TJGoGaSUGe48EsbOCyMI9ZjS7L3hwJ9qiWWLn0BUZUYMxaDq0auaYkxqWmbTfVatjcRiSJ/IsAFh1ZgcLl0HyVc2pVqPu+nTqBtwWsv3gtfEa7kGeYjFdd6wax0+sABJP1oG/iIHHiouvRLSQQQRuOquOP6OU3T1FQBxgik8iDO5j3AHwPmq7i6DgS2q0tcyQ4GxA+j5G3dCCKKIXI9QQkSg4lBKAoECgWpegd5di8SSZJotv/AIxrzWWNWo+gM/yrEfmR+uEGd1Bc96TyJw8XPeUnKAhCVYkxJSwAtM+Hx4IFqVA+sBYR4HzTptOY3k7o8olIYerfQeJt4qVwtBrhuPcDYndLhqgChTk5SDO6RFuFxort0d2S2o3LkB7xxgwYBG5QGz6faDf+IBESBI7iPer3sYlsSdB49yDq2xaLGEBjdL5db8ISWCpAG4kgQObTEg8f3KY6vM7kl2YUyIbbmJsgjamFJAF+yLHi3d5Smv8A6d2sxkExziN3mrPSwQP3bkc4ER9yCs1sK4AAb5J58FH4R1Sm68WFgLNHKwuT46K4jBX1iEwxmzouYI4xw4oI8441Gw7LEW3eN2kFI1NlMdpmndDhA87exDiNnt1EE8VGubUBlrzroQ0kfGECW0tiuAHZzDUOaO0299PuhQGOwz63ZIzOaDkfmOcN+q4b26ibgcla2Go4Q4zP1QQeWnhwTPalCrS7eU16YMx6tRh+s12rT325oMrxuEcHFpEO4b+Y7/kKKctR6RUW4qj1jRJiBUIh0t0ZVaPVfukWPJZhW10hAmuQlcgELUPQEf5XiPzA/XasuC1D0Bf0zEfmB+u1BRaoue9IkJWs7tHvKbuKA4ba3FdMaotEjjHz36qR2ZgQ5wl2vzPLxQPNhbINeoGwb6ATO7X9nFWLaWDptqNwtC7xeo4ag65G87yeHudu2uMNQy0YL3nIwby42abfHgU+6LYAMloGeoTNSpMSSbjNub3XceSCU2LsHIA3Q/Vbd3cdw8SrLQ2XliwaY1cZKW2fRAbE/wD1GVvhxT5tFovCBu3CgCz2nyRqeE4vb5/tToMB3W8Es1oG73IGrKQ4t9p9qVFAcvalwO9GQIdTOhB5G/t1SNWnxkd9x5pxUcN4j54hN5cLtOYcCZH3hBH4jC2nUTu1H3hRGIwom8QdDu7lPVyDcdh/DjxA4prVotIkD7TRoR9YIII4bK6RI4jd4J9QPORF0bE0+zxG4jXRJ4W8AmDuO48jw70FT21sM0avW4eOrqQKlImMzTckSYzDUaQQs16UbN6msRqHDMDEWJ4fOq3ja2zm1KbmuFiO1Fi02hw5g38FmnSumRRyYkEupODG1BF2uDshdxEt9yDOECcYjDZdDINxHD5/bCboBC0/0Bf0yv8AmP8AexZgFp3oD/ptf8x/vYgomI9YgcSkOoJOkbkOIb2nd/xUrsl7KFPrnszuNqTT6pd9JzuQt4kID09l5A01YpSJBcT2uYAvv1hLVMjB2C2pyGnebDyTGpUqVn5nuc9x1cSSSYmI0FrBDgcHnqhgBEmCeHHxQSGArZqjQ45QwE5t7QfWIH1oytHetN2TRhrS+KbbZKQuQPrO4uWa4KkBjHsEWe1rRuJmATyFye5TVbp4KLnsp0s7gY6xzidNSQLnzsg2LAOaQIJjmD8Qnr2W1Kz3o70pxlSmHVKbHNO9mZro4kO19ivFDFZmA8UC7XQNd6Wa9Mi7T5+d6O2pZA9a5c58fuJULXxz2tc5jQYmFX9pbdx1MZurphtzfMSA2L2i/fayC7l3cfYmlWkJ7Mtd5eW4qr4bptVqNbkw5efpEy0TvDSdVObN2gawcXU3Ui09pp4HRzT86IBfLjDhcb9NPcUDqZO+4v8AaCXqNmZ9bT7j4pKib8SD+9A1fQtI0Nxy5JHCUJdrvv8ABPsS7URAXYCjqN53+1B2KBFrSNObeBWe9NcK17HA2a8ANcbNmSWteRpeRO4kbtNA2pT7MHUTB1VI2sA5rmF0SZa4RZ3PcWnQjQoMYxDCxxaRBaYIPEItRlpGnuUztSg0lzXWeD2XcW7hwjhw05CFhAnK070Bn+W1/wAwf12LMSFpnoE/p1b/AMc/r00FDqs7R7/il9ouzZQ1xhjSLkcSTrxSGIf2jHH2ooeSePfG/vQWPZjXUwTBNnHnnuGk/ZDSQEfophzUrzOWJJJ1jlzum+Oxhs3fD9wuCSW+8rujVctqd+vmICB/haM7SqQTYPgiZkjLPkSrtsLoNRYM7253akEiGjgIiTCqnQwirjqrzoBA8/2rRtvbXZRaQHBuWB47gBqSgd4HBtpCALad3zKl8K9psN2nxVEwm1qhcDmlrtxER4g/BS1bEVKQLxcD1hvbvQXAUQbpbqRvUZ0d2m2vSa4Hke8aqVfUhAUANCa18Oyoe2ARzhGq4gCbqv7Xx+V1qgE6AXcfCbd6CcOFZuaAlKYjw371VaIxIaXCo528BwGU8pGnfdTexdrdYC17S2o3UH5ugNjXw4fOkkf7h5I9B4Ed3nefimm2joRuuPiEth6ki/zZANVsyDaT8/HyQYFxa8jXf9/wRqlQS0byEejrJF9/ukIEdttc4AAexUjbODqNzONPMBrl1jiBv9q0qo8Bt/NQW0mCoOw5ocNBqP8AD9xQZBtvAsqNzhpkWMWIG50Rfu39+tP2hhS0kRcaxoRucORC03aWCAqOI/J1CZLDYZtZbNjPCyhtsMpub+UYacm1Vt2idc7bRuNtNRzDP5Wl+gb+nVv/AB3fr01Q9qbOdSOrXtJs9hlp/CeRhXv0D/0+r/47v16aDPMQe07vPvQUyjV29o95964AAcXE24D9qCV2tIqAHUMZ7Wg/FO+j9GQ90xkGYnuBMDnMKO2vVPXTyHk0ZRvO5qDA4wsbVAMZmx4H94QWL0fVMtWo6Rfj4ON1YKGBOJx38rLhRDsrQDAe6MxE8NVW+itdlPtvBIzOzRpGUQPYVMYoYl56/wCvDgw6MAuIO439qCP6RbeY3FVGUKNHDU6JIEMIqVSxw7OZtwXX1txKvGzqzmilLmnr6Rcaehy6AcnQfGDomeytmZ3tr1MPTNQAHO6T2hoRunS6L0p2mzDUXw0GtUGVpFgwX0Hn4oJX0Vktp1ZMjrHBvOLHvvKudfE3nlZVXoPRjC0xEQ0braSpxzgdTY2QM8RRqACoXgZt88dwTDFbOpMw9avUptxNVrcwa7ttndbRylcTRcWQLxYbwRy4KMdsxzwWNIaYgh3t75+KDMdjbXq1MTSaxwpmo45hQZ1QY5xI7bYy1AAGu7jEgytV2JVqAjrLua4jM27XAWkHcDqAUyp9H8kRRpsIBGZre0ZO7hqdOKfYag+kILt9uPjxQTtekHsMiOBTekyxvEe20Idm1nEHML8kL6sG8c957uSBqZkToNON7FSNF+ml59/7QozEVhIMX08E5/hbQ2baSB4ae5AviMa0WdaVXMY5pdJOU3hw0PAHn96WxtTrXS0xHHdvlQTtr0us6upYuEibTG6+hQJbQb13ZqCXCCCHGbcjv+bqF2rUDRDmgMcC2TMOA0Ds1w6Z10PJWDF02OGUnXSbOHAgzfwUHWw7qjXsqesG3Ooe3jYXcLGbIKDtKmaZtOU2vvG4OHLcVc/Qa0DaFSNDh3/r0lVMa05SxxkskCZks1CtPoM/5g8f/Hef/wB0kFExfrHmT7ygwzb5ibMv47gOep8CjYpvbdycfeiVXWyg215E8fn4oEq7pgnWPiUUuI5SL+wozSJE6LsQ4Egj6rR4hoafaCgv3RbZ5rYcsjsxJMfSdIaBxtJjuV32bs8hjQ8wQLNgHKNPFRHozpA4Zp5n2Rf3DwVtxPZuIuR5b0CL8KXFsEwDed44clS+m2G6/F0cOy4AzPI77k+Agd6vrq5g5RLjPgFWOhWENR1TEm5qPIBP1GnK2PAT4oLNs9mWm1oMQIjjFroKFaHFpUm7AyIUNtGmWOBHG/cUE9hHjRK4rBNdHZB5zBCY7HxbaktdYjQ7+Clw0j70DV2DtEnxv70yxGz5IJtHqkWEniprOiz5IIsU3tIk7o+Z8LKPxLyKhOaQRw3/AHqdqgQQq5jqkEEmxMH53HRASsdD7EzbjGuOQOvOnLejVqvZJ+bKG2LRLq1Q39W3AEzp7EEjhqZdXysuGgZgDcW0+Pmkdv4Wk6sw1aWYhlQeqdI1tv0Vq2Zs1tPI5rYLmAOO88zxOqQ21gBUL2SW52FkjUZpkjnZBmGysRVYTROao0NzNBADy1tn5Y1c28tvIHNWmhQzNZUBG6DaHA/OiS2tsh1HC062tTCPa4uvJaOxVI5luVym9i0BVolw0Li4cBMEgcg7MgoW3tmgVQcvqG8b6ZnMDxiZ8+CX9D2H6vatVvChU/XpSpvpHhclYPv6uUjdcH7gnXRjBNbtgVG6VMM8+M0UGMYh8Fw/vHxv7k1cSnGLHad3n3pFjJtIB52HnuQJoHFPWbOd9MFo4xIPcZAPmmuIABgX5/t3+FkGnei7GxQc0n6cDyzFXVlQvdYLMuhLy3D1HRv+BWn9Gx2A46kSgT6VY3+C4Un6VQimDwz2J5QJVf8ARntZoZ1BImnpzbO7mrRtiizEfkqjQ9hF28eY8YVZqdAnsr9bhappuG5/aadwFjOg1koNJ/hjYURjMTTc4FzmtE/SIE+abU9nVGtBr1ACbHq5N+RcE/w9FrWgim2wMlwlxvvJEygbYqm1ha9hGo05qao4iIDtHaHnwUU3DMBnhoI7I4GOKWq1QWkHTd8I8UEs8gpEmN6j8DtDN2Tq2x58Clqryd+/2IFXuG88lW9tsgcgfeYVhbTDhe9wRyIuFAdJRaOfxGqBhiXdm1v3Jtsym4VIZckafPd7U6qs0ncPalejzgMQ925rQO4n9yCy/wAJLDD4AayR3CJ1URUxrs4ri7JIc0ahtu3HL2IvSjajWZSbwPCZGVQOA24WZRMk9omCW9ozE93vCCy7ZxQLHZYLXscCDpMQJj50SHRSmWYITxcPAOyz32UXjcUx8tZYPGk7xOnDd4RwUlh64bSp0QZgCfPtHzJQVrpxiwx1F8xOYGN/rtg+MeSe9Bsd1mLwxPrOwryeRHUg+9VDpdjOuLKbCTlqVQbaAPifOfNTHo4xgO1RTGjMO9vl1c+Ok9yDMMZ67h/ePvKaOTvG+u77R95TUoE4QuCMiuQXrobDsHWZF598D4K7bC2gBSpS4AOBG/cbm/AELOOgWJIqPpzGcDzBBCvuDw7n4dr6Zh7CeYtMtjfKC2YUW4mY113ttGmimX1NBvtYXiVlmF6WOpPiqHNENDbHV0yHTcCI8j4z1Hp3TJGUiadnD1pB0ILbQIQXipRBiQePcuqVGxHATOipVfpi3K3UudcZQSCJ99tEu7pKHZcgJe4D1h2Zk3cZtce0aoLI6qIjeRHxCZPw4LZ0Nj8xooTHbXLLuLScw1vlN9RI1gaIzNv0yYkOm5yyRAsBffNrcuKCQp1vpAXHLUSZ17jdSTXSJCZYZ+adAdefavB3hPaLezJGvO33oHWGHZVZ6RVLgc7qyMMCyre3GGWgaucBfxPwQAW9mTrePcm/R3adIVH0nuAqVZc0cWs7J9qebSGSmO6FjXS/Hh1YZSQadg5pgiNdOcoL1016UUqTurJLnCTDfJoJmw+5VTZXSXrKhbiajXUnDQhzQ1271fLeqa5xJkmSd51QINSp7Vp05LQ3iHBwIiIEEHTxUDhemFQYh75BaQWiZgASREdypuY8UAJCCZ2pt+o/stim2JLWCAXG5J3k31JVk9CLv50HOjV/2Kgq+ehP/mjfzVX3NQVbF+s77R96ZuTzFjtO+0femrwgRQFGhAQglOi2LFPEMnRxynx09q2DooepxLmH1K01KfCbB49oPmsKaYWtdFdqHE4QOF62GdmibujUf4m5ggs/THovSrtc8AB7RmJjUbwfCfFV7oXsdho52gdp7nA6wB2WeIC0Z1UVcMS24fTJBHNtlR/RVXa7BZTOam5zdDqXSNOTvYgmK+yaZpBha0giGtDbyNIj1UZmzaTLhokDLpxjdxTusbX00iLyfgm5OZ7GxHaghAz27SptpuLosDI7hc21OqoXRzYNXEVjVqSKYOZrdJ1gDkAbq89KHNfiKdLLZoJfwi513nQJ/sDDgmQA1g0A0jgEB2YV1GnYAB401ItH3blJuOWm0dyX2hSzM7r+SbYn1qbePwCB/SbbwUDiKOfFNnSmC495kN9mZTmIqBrSTuVE6U9Km4PDuMg4jEdpjPqs0a5w4ReN5Pegg/SV0l6t7adM9oAnXQugAkDhfXiFljnTc3KUxNdz3F7yXOcZJOpJSSDoQIyBAAQwuCFAVXz0KD+dG/mqvuCo7WSbLQfQ1RI2k07hTqe1qCqY6n2nfaO4DfyUfUU7tShD3faPvULiGwgbIEJRUBVYehG2f4NimOJ7D+w7hBNj4H4qAhdCD0d0cxOVlSj/AGT4b+bd2mRyAOX/AAlU70e4kUsVjaBMRWcR3EkacNFCdDulkPpCofodQ8nfEuou9r2+ISnStpwmPp4xn/DrRmj6wADp8Id5oNKx9QywcTY8Yk6eKb7PM1bkjLc79wI96bjEteKTgZJvyHyIQYmplYGtk1KhgDeZIHlr5IG+GwTq1Wo8m2YtkRpYujmTHkrRQw3YyAQ2wt7UrsvZQpUwJk6nmTcp5ZALW2jkmBZNcH6jfaf3J1XqwCVSelXTKngaRaD1mJqSQy3ZB0L40EaDU+1A39JnS0YdopMh1R143BvF3fpHesax2MfWqOqVXF73GST7ByHJdj8Y+tUdUqOLnuMkn505JEICoCjEIIQAAhhDlQwgIEZolCApTZ2Am+/51QJ4ShF4nj71efRMP5xYIuGVL+F9FX3NYDlDRuOsxABHm5Wr0ZU8u0WXHqPBvcnISbeE+KCA2q0Oc8/3j4SbKtYumrbj25c5I+k6PG0lVPH12zDbwgjyghGXFAUISgXIAa6NFfej+0WY7DPwmIPbAzMdwI0I7t/IqhQlMPWcxwc0wQZBQXnY21sVhYoVKNVxZZpYwukcrXFhcLTuimBqPP8ACK7cjjZjHatG9zuZ4blRejPTmmQ0VHFjovOk7o5K84TpAxzey5s+znvQWt900qGBJKr9fpXSpguqVGhrdb+zmVlvTf0hVMUTToTSo6cHvHP6o5Dx4ILD089IYZNHCuDnizqli1vJu5x9gWUV6znuLnEuc4ySTJJ4koiBAZC0LgEZqDgJXRBRguhAC4hDCc4PCl5k6TcoD7OwuYzrF45cSpulh27mmbgjcSbMjulOdn7OIO6HGABBJA74MEwlcW85ez9J3aEyCTOQiRyJ42CBlSBdmcY3AXggQ5s8wYKsno0f/ONIf3akmdTkffmLKBxFIASCQRANoFpE+3RSHowdO1KMaAVf9N6Cvbe2k6o9wHZaCRHGDqVB1E9x47b/ALTveUzcECYC5wRgEJCBIhcjELmNlAthqMq4ej7oW3G1aoqlwpUxEtscx0AkHQe8Ku06Ra24vw5/JhWfbO0X4amMBh3FuQB2JqNMOfWddzARo1tm21hAw6Z9DG4Mk08VSrAETTzAVmg6EtFjziO5dg34SjTBxWGxNKoW5m5X1GioDoWyRbRQeIrBvMlIbV2nVxD89Z5e6A0To1o0a0CzRyCBPHYnrHlwGUbm5i6B3uuTzTZCgQcgQroQGCMAgaEoGoOCGEcNRm05MBAOGoZ3AK14LBMazNq0N3C55+7vnkh6PbMytzPYSCJn2iBN5hSmMptY0tyuu6SD6sWkC1oncgR6sNaOz2Ik21OhiBYkix0uovFOMloLiAJIfYSd99Le9TFcQ4Nh4gwYI4F2veQoyrRaYdI/KEOcD9G9jM8POEEfiKoLcwBBgyLxNoN/myl/Rc/+dKHdV/0nquYl1zPep/0Vn+c6B/O/6VRBWsd67vtO95TUp9tEflH/AG3e8pm7egThA5GARXNQJkJ/gsMBBI3/AL/giYPClxn3/PJSVWs1rTIi1o08vZO9A1fiiyowtElrmuAO8tIIB5SAksTiYkTmeSS4n6xu498pm+pJJREHOKJCPCKUBSgR0EIAARgxC0o0oODEo1q4uQygGFM7OwECPpOMHSANecd/eibGwJd2940+eWqmKbgHNBbm7IEkwZNpHa1jMdd6CXp0IgEAwBAkNbGsxN7TusE3p4jtEA2ENadO1vJA55r70II7TgZgOAMerYtBnj5JClUDc3aDWsv2SC47jutu0BQIYt7i3tAjM6HQTobkeQjWyabQxIBIbmj1TOkXtbXkeS6piRLspiBpF90+RDPaojE1y50X4XvogTrPEKyejGpl2lhxqT1o/RVD8FUar7qzejG+08PP/d/0aiA2N6HY8vf+QPrO/rKPE/302/iRjz/7c/5lH8a5cg7+I+PGuH/SUfxoWdBscTeh+kpfjXLkEpQ6IYpo/wCEbaAPpeP01H4vodtB5J6ggDd1lH8a5cgafxHx/wD05/zKP40I6E47/pz/AJlH8a5cgIeheO/sP0lH8aL/ABLx3/Tn/Mo/jQrkAHoZjh/UH/Mo/jRh0Kx39gf8yj+NcuQd/ErHD+o/SUvxo38Ssb/YfpKX41y5AR/Q3Gj+o/SUvxp1gOhGMc4ZqWUE/Xpn2By5cgsTOjGIa2OqB0E5qd9ZBnT9qbu6M4mcwojWcoewCDMR2uFly5AWr0cxc2pAAEmMzDv+18yufsDFSM1GYBgZqY7W4k5r6CyBcgZu6MYuD+R5+vTsdTHa5pn/ABWxn9jf7dP8SBcgbnopjJvRn/HT/ErJ6POjWJp46jUfTyNaaknMw60qgtDjxHmuXIP/2Q=="/>
          <p:cNvSpPr>
            <a:spLocks noChangeAspect="1" noChangeArrowheads="1"/>
          </p:cNvSpPr>
          <p:nvPr/>
        </p:nvSpPr>
        <p:spPr bwMode="auto">
          <a:xfrm>
            <a:off x="155575" y="-2065338"/>
            <a:ext cx="3133725" cy="4305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8438" name="AutoShape 2" descr="data:image/jpeg;base64,/9j/4AAQSkZJRgABAQAAAQABAAD/2wCEAAkGBxQTEhUUExMWFhUXFxgXGBgYFhocGhwYFxcaGBgfHRocHCggHRwlHBwXITEhJSkrLi4uFx8zODMsNygtLiwBCgoKBQUFDgUFDisZExkrKysrKysrKysrKysrKysrKysrKysrKysrKysrKysrKysrKysrKysrKysrKysrKysrK//AABEIAPUAzQMBIgACEQEDEQH/xAAcAAACAgMBAQAAAAAAAAAAAAAEBQMGAQIHAAj/xAA9EAABAwIEAwUGBQMDBAMAAAABAAIRAyEEEjFBBVFhBiJxgZETMqGxwfAHFELR4SNS8RUzYhaCkqI0Q3L/xAAUAQEAAAAAAAAAAAAAAAAAAAAA/8QAFBEBAAAAAAAAAAAAAAAAAAAAAP/aAAwDAQACEQMRAD8A4avLy8g8srCyg9C2as51s0IJWMk316oyhS5RuPWx+CHogronYj8N6+Npe2L20aRnIXAuLoJBhoIgSCJJ20QU+nhxyR+DwZIsDymJE+K75wDsVg8E0H2balQATUqAOMgXLQbNvyVlw72tbYBrRoAABb5IPnDC8He/3Kb3x/awn5BM8N2VxLjlbh6sgT/tuFpjcL6Cp1x4IV/GackZrjRByfA/htjHtBLWM0s98G55AGEZh/wuxLgcz6TTsJcZ8SBb4rqbcYCwOmOa0GIDjDDtrr6oOP4/sBiqUn2QqACc1M5h6Wd8FKz8P8WabqnsgCLhhcM5HQC3kSCuuvxBEAQT9N7qanVkX15Ayg4FV4LXaMzqFVrRu5jgPUhDOoDVfQ9SodAJlIMX2Iwb2lvsspJLszXHMCeW0dIhBxN9IbLBprpOI/DG5y4kAXjNTvG0kO+ionFMC/D1X0qgGZsaGQQbgg8iCCgWnD7rIw63NTktX1SdDCDxastEj5qPMVmhUINjrYiJBEzcaHn5ICKQCIpsH3KDZBtuswUHLl5eXkHllYWQg8pqLVo1qe9kuE/mcXQoEkNqPhxESGgFziJtMAoLj+EvY+ni3Pr15NKi5oFOLVHEZiHE/pAi3W9te8PrZGDKAAIAaLW0AA6BU2rh2YChQwdBxiT3jEkvcSS6BzPojHcYLcRkLg6Jg9SNkDTGU31KoOZrG6AOkErfFPDajGTAaC5x0BA+s2VJ41xip7aQT3TY+H8rbCVnVM7nvNmHeZJIget0F34jxam1huMzm7c/8rn/APqZL5OoPMr1LEPN4kjneIIuhPYE6Dogtb+Mh1BzQQCTAAMRN/RY4bx9tFoD2g9Qe8T+yrjGEGD9xoo6lIkGdZQWJvEi/wBoTXNM6tblmRqJM2G33CL7NcaLYDiTO3l9+iqhaco0kX26CCeQjTxULcQ6ZGoQdZxPFmtYDIzECPNLHccL35WkyZMyAAALmSqVi+IOecxMaQOUJU7FODrH4oOw8LxDnCSB3r69P8qHjnAqGKZlqMvcB495p6Hl0NlSOH9pwx1MNbAAAfcmeZg6FW2px4BrXA2OpPLmg452p4U7CYl1KSRZzHERmadD46jySs1F1vjzaGPpuY90PZLqThAOYAi8/pNrLkRYd7Qgkzyo88LQhYcgnNSVtm6ShWuWHPKDn6yvLyDIapWUlim26mazog2bRTXglY0a1OoNWu2N4Iyu+BKXsHRFUxeR5IOnV+OOqZcxu24O82312UtNxdeZ6qtcMqtqMBsHjUDXxTmi8gIGVQNIk67rGCdcg3boY1UdOtOsStzl2hAaHCm+1wRH8r1Qj9N5NkBWadiIUVF1xdAycZc2RB3RtVjQDzifggR1ueaix2I5gkCyDQ4i8eSg9oAZIQzarS4RbzUuIoEoM18WCIWsWmPihq2Fj9VxoAvF5DYlBh1W/nsmeI4l/TptBMx3pFpPLySZvOfos1K0AoDKfEDTcS07Eeogqu1ASSZuSTfUzdT1q+w31UAcgjc0rWDzUjndVoKl0GCw81G5pUvtbLX2o3+SCk+wUgopucMDstxhhyQK2UDPREMopmzDDkp2YYckCttFE0qRTBuFB2RVHCDkgEwjHNIcLEbpzTxTnG8z0svUML0RbMMdEHqLyp8NSeTE2U2Hw0dUXRoGf5Qebg7TE9TKx7DLdFMpGbhEQANkAbZFzZZruLm5eSkfLtrL1cQECavhbzl3F0XTMqPFPsoMPUsUGcQ4zaEAXnnKJxDxCV1XIJqmIEHaEO+uTooXu5qJodPdv0QTkFYnoifZ2BNjFwtfZdUAp6BaHwRQo9VqaPVALmUbkUaJWppoIGYVSjC3TH2QUtKne6AJuE/xb5a/YUzMGmNOipmUbXQLaWFRtPDIptEIuhT2hBBQwqOpYKdkVQpjdHUmBArqcPdEN++iGpgj73VoZTWHYFjjJF0CZgn/ACtjhJuSj38NIBIj+FAXZSGkoNH4XKBeZQeIpcz9ymtSt3ZSPF4kudAFtR6oBMXTEQlWUtcnGIS7E+iDFd0jSyAc0XU1SpCEbU74PUbbIIn0i490T4dUzwPCHMMu5XA59Vb8JSa5gcGgA8rbqN+HCBD+V6KF+GCeVMMhnUrxdAp/K9FDUwqf/l1C+h0QIfZWi/rbpt4qE0E+OF1stBg50HwQYwfBn1ACPjYXRVDgrjEHc6A7GDsL9E1tImmXaEG3rvpy1WmM/MtJNIU3tA3BBA8EAAwIBi7YdBzW+/BbNw3NzY8f4UjcfiHBrzQE37ou6NJy6/Apbisc9rocwsP9umvRAwOFOov4FF08I62UZrTb5eKQUuKP5n1KccOxz3CzHOEhsjNF/hKBlTpGD3TA1ujWsgAxda0xBDTTqDodLnU3+OiaNwRn3RHQ2jpO/kgDptPJFMZF/qtajGtJytDgNhqpG1A0WaAY0mZ9fig1xD8rC6J6KrV5kkq2PxBLYcwQdBG0pNxcNcAQMsbIFleoS2EJMa3/AIsFOXQgcU6526IPVSCNVrg+D1KzSWCwmSTyEmPuENUqWVv7EPc6iW7B57xG0Cw859UFFqYCpE5Zglpi9xzC2wnCHuNwAb6my6pWwLvec1jucRPTUR/hBv4ZvDTe+a1udvsoEfDqHs2ZX1G9L6eHRT5qc2cPU/FF4zh9zlpBw1kP2GwGoPTqlL3MB/2XN3vI8dRogJdUZc5R/wCUfVDfmRplbE7a/P6rSvVY0SaJvuSYuDHmevJaU6tJhlzSPESLcr32QGCgbQwkeIP1hb/6fN3DK3WAe8fvVRU+L0Wi3dJ3DR8vohMbxMH3HuPmRHhz80EmKAuWNDBoGukOMbwZ3Vf4tx11Nwax7mAC4aAbrfH1nv0ftMk/VIquBqG5gz/yB+EyPNBLT7TuJiQBNiJsJ5eadYftCwANz90CzhMkiwJ285/ZU7hvDalSzGE72aSbdEQMFUzOa2m92Wc0NdaDuNkFjrdoctTMO/aHGPeO8EH5cltT4jSqGXl3jANuR3Nt1W6NJx2Pop2UXckD+k2hlk1Mp2Ak+piPRebxAtgNeTGkGAAkzMK7kiKeDd9lA6ocXcHTJnQGSnmE7UENggu52j0PhzVWo4d3j6JjhcM49ED+lx1p/wDrtsCTP0t5IyhximO8W97kJj53SNmDdO3qjaOAPMIHf5+i4Hrrb+UtxrA6XUwSABmnmpKOA6otzy1pYGiDugreKtNreSUYkjknmPblS19Mm6BRWadk54BjatJhyxB5iYO/ggm4YlwCejhzmaiBtOh8DF0GcXxys8RZvPLaVCzjb26yeUzE9eaK/wBNe4SGOPgCfpfRLauHIJG46IJqnGqkgkSRpewnkNEXQ/OPae5FpuQCegG86abpPVoO5hRU2OLozxPQnTwQWDDjEgnO0Aake9O8d2TPktMZwPEvOYspi0g5r+EwDP7rbg2FrNeHBtSoDYGC2HZc18xHdg+8QtcZ2sBcWnuuZNnNk5vpvzBsgEqcIxIpjMCGkwW5wY37wnmdp3Vbxbi1xbaRuND1FleHcfw5IlzmlsQYdBBvpy0+ys4So6oROHpZCXHPBDSLwcpbm0PmSgoDqhOx9Voac9PP+VfcZ2Mol3dqVRqYDJF+RsGgHY8lUsdgTSqOpm5aYmPTnsgzgu0NDBsdkuXSy7t22nuyMup8xsmmAx1A5hV9oWkhoqZpnMZAziAQBy6rkFXEyACJ3890XQxboDSbTMcj05IOl9qKNBjS+kHyYFpy2iZ7sSRO+3VVxtOqG5nAgcy0/slWHx1RjbVbGQQDLoOuoRmG4rJbmfUIH/IT8vqgPw9Ks/3Wvd/+WmPUBOMJ2Zxj7hhHi5v7pfiu0VRhb7Ku97YB72oO4gW/wn/Z3jGIrg/1qdMtExUZqOYdN/RAVhOy2KES0A8szZ+CbYDs6+f6hd5UySmGD4nlbeoXuIJDgzKy1tb7/NH4bF1ntkhrI5k/fP0QQ0Oz4/v9W/ymDeEUwLd49SY+CBxfFDTgVDF9gfIqHHcWFANfULQ0xdzsvvaaoH9CkwNywA3l1KycJTOrQqPxP8QsK0DI4uMxIFh5zeekp5wXin5mk2pTe282DgYPJw1B023QL+0nDYqtDJhw1IJaI6j6oahwaWuzWjQDkbk+H7q4Bzz71rbRKS8ZospU81SrkOpcTA6iOfQaoK4/gbnf7Zm8EhqvmGaWsEnYWjTySXguJpGkHUXe0beXNGrhrrp4L2K44xjTl94DWHETp8N+qA/iAykOLywAREd2PIWWMdhRUAh8Mn+o0CzvHef2CB4bxQV2gvmLgkQASNRGsfso8Rg6TW//ACH0w68SNJ5RPmgIocFpZhUaJNiM0wPAWj70Wr+HU3OL3UW2kEkCbXkDfnOqXcSx9L3Jq0y2RTcJANh3sv6rz4yl2P4waJLK+JfmDW6U2mHESRObbpzQWDiVN2XM3FsZm7t4ME6gOm5129EBW4JhhlNYsfU/U58NzOuLgDXx6Lm1fipqVhndDM4LtQYm9gDBhF8YxrDUD2PDmg/7ZzwADpcXB38UF54nwzDPpml7cscLtaCIFjEg6gcpkRZVuo+th3NZUxDSw91pYMwbHu5hFp/dVrE8YzVPaOaCYMNBIaCdwPjHMqOjx2sARnOWc2XaRpZBe8Q2pRoO9niH1KubvU8stywJEEciCTPluh8NxQMEPwVWq+0uLOQ0FjbW6rDe07mlrgO+3NDp3cImNLDRTN7dYh2r2+GQW+CDnrKQ6ItjRawQVPU3Efe639o/b6IGdMCNBboiqQb09EiD39fit6VVBZMPWY0y5of00HwTSr2hq1BlIZkAAa3KCGAWhs6WVPZX/fVFUa41PzQdF7LcYMlry/2TQXDKB3TrMEGBqrdw/tHTqkQXNEw0kaka30526Li9PFydPuEbhsYUHX+IYhjYDzmcTNMhlw6bTMyL/EpZ+JOGY/Dse4uaWOyDMNS4SSOenyVR4BjS+vTzucWsJeQTNmNL4/8AWE+7c8aOKwrAyWzmeJHvNBgQPmg5rxHBik0Mgk7yReb20+E6ITgT6zK4yOcHNBcIs6RoNYM7oqhWNWmRVbem5oa8DQdTt/KkcKYYDmIdFgJJzXvbYj5ILlhPxJrUqBD6bX1muAD3D9M3BDSJjQeKrHavjj8XWdWOYCG5WTOUAAENIA3BNxugcZWsZa2SCJ69fvmgabxlymCQQTc/q0mEFu/DniwpYr2dZ7vYVWuJGdwhwbmaQARfu5f+5W3j/aZsZcPVbkIc0gEFwjXWHAGd1x7EPiDytbYbGfqt8LWLntudZmd5QXKljnUyHMcQRcFQ1uKuc4Oc6TrJJlCOoVInKfNRHCv5AdZCAvHcZe52ZzyXDQlxtCHf2iqta5oeYdObQzIjUhQ18He5Q1XBNj3j9EArsUNYWjaxJsSjcJw5sXK3GCYNDKBfXxB0WrKxRVeg3kpKAbzA8kAQa87H0KmoYN0SW/EI3P1WrH2sdUFTbWlF06nVLGuup6dQIGjKgRDHBLaTxzU7KiBsXMBBgeima8HUfBKhWUlOoUDmhRbsPUD9kbhmsmC0eiU0ayLp1eiB3RDGxAErWrSNi0kkE5d7HaPvRBU6twjMPXggkSARI5je6AKl/UY6WEOaSDltIOvilmHf7OGVJgXD4iIkQb6wdU649imOc59J0A/pCreK4oQ27C4dTafn8UB+Or0qrG5SL5nEcxzEJfSwtiWnUd3X7I/lCvxLPeDXsIgwNtr/AHst6nE290l1rw3NH/lyQacVpB0QfdmRA5oGiDsLaBF1KjXkOYWtgQWg2MaKNzySGganWOeiCw4HEljQCHknvE6m4EfCFP7aRumlbgdRtD2xdNm7kkyLn1SggoIq9bxQVWoiKrig6yA3BvkAcys1xldHMKPh7fd8VPxVwLxB2QD/AJZ9T3Rohj/lWXs69ozjNNuSrmLjO4dT80GWPW9ET5IemU44fhmlt0HOZUjHKFZCAxlRTMqoBrlIx0eaBiyoiqVS6W0j1RFNyBqx6Mo1krpVEXRegb0qiNw7v2SejUVq7M8IqViHsyhodq47joPJAs4ngAwMOpeM8dEp4jhgAIEQNuavPbagS9j3ZRlIbrE2l3ldVLjje8cpsGkkCI2+qCrVsUJ7zYM2681Fi3Uy3Yk/BZxNN7x7QAjKQNNZ+9VCyCDmElBDhKF+S2dVdmtJLYMHko8PiA12k676KTE4ybxDuYGyDpPZ7tY04drHlvtGZu5/xa3Xwgn+YSs0pk6DXyN7DkqLgmknmZgeey6pVwDaWFBqOmplykDnEAeAQVeq0bEnyQxCMfTUBYgzQMNUbXElT0W2UeXvIGPCK7WZiTEhLKhkk8ysVV5smwBJNoFz5BBoU24fWhvmk7w4GCCDJEERca2TrhfCqtRsgRH91vmg5uvLy8g8t2laLKAyi5T0yhGqeidEDFrxCIovCAaiaLUDOk+ysfZ/jBohzbwdL2B5wqxSdEQj6D0D7tBxQ4imC7Rtj1J6KrP4iAXWuRlH7lWPDYUVaFQT3mjMR/xsPmVXK2HAIkHlflug3xIL22AAgTHNJqmHyvII6qw4bC+xqPDpykajkbi3Ja13MyAtcHQTrGh8NtfRBWMVgoIkeahZSkaalOsac4tlyiPH7/dQYloAaeX3+6CTheEGYSN1fTwvE1wxopOdmNjFpjd2wQHYnCtr1KRMuZMOyu0gbjUDSV2RnE6VMBjbgABBQsB+HFV0GrUazmAMx9dE3wv4bYUOl9Wo8btsPiBKs54g18AWJ6bKHF411IEmI2uB890C/wD6AwQc14Y+BqzOS13KZv6FbYzstgntbTOGDOTqch3O79/OUspdspBzNJv4bo//AKqZ/CCM/hpgYMtfoQJqGxO9tws9muw2HwVT2wc6o8CGF0dyRDiItJFp29Vs7tO12jp6affqlmI42XNIkweR+EoH3GKrKhyVWUnxMBwkibEjkeoW3BMJh6LC2lTFzJOpk9TtyVUZjJPLp9xKs2B4g0sFvmg+bTgaIOX2wdzhp5bGErrtgwPgt3UXAAgESJ6xz8FC1pKDELem1TNwb4uCBzOi6Z2J7K4elT/MYn2dcVGhrKcSGzcnX3uo0vzQc2NOFK0Lup/D7A4hub2LqBdoGuIGn9pNkr4z+Ercs4WsS4atq6abOAkHofVByimETTRp4DiAx9T2NTIw5XuymGkcz5hBtYdEE7BP8phwwAva0mAXAExMAkAny+iBpMT3s3VZTqBzvJBfMVwWjh8O40nl2aJc4jS8RA0uVzviWIBME9BZdG4iXVKBFMSXC1tvquY8WZlN7FALjcaHAhwEtbAIPldM6GCZTaG5c2XvdC089t1XsJRD3mdr+nzVhp4phYB+ojLO471pQJsc1rngNEAC+iGxAtMX2RmJo96dI1G5WDRzDulBZvwvwgfixSc8tzsfli3eaJHwmy6xS7JsYz/cc583Js3X+0X+K53+FNY0sS+WyDTImLg5mxeLSJtvHRdebVzXJiRogW/6flNntsIgz9NFVe0bsU9pLGtLBJJBuMsztCu+JxTGgXEnQalRYRsBxa4XuWoORPqSJMcpG+/msUHuJIyudabXIHOBorB2v4dhGsqVKZNOtMeyBABNhZp01nkq7wv8wxjm92HWcf1HpmG3RAHVruBabwdOqe4FheLJeeDSRnl4F4zRr8U64bhQyxcQJsAZgG+qBhheHeqtOAwIy3+SrtF1xB84+qs3DqRyoOe43stTxA/qUWi2VpDspA6b+RVD4n+Htam4gPad263HU6BW/wD1uo98NHdH6p6dU3pcfyvEuDYF5Gp0+/BBzJ3ZPGU2RUpgtOgzAnxB2QuGFbDvYA/Je15A2NtvTddhbxJhOac51HIKq8e4Q2viRWe5obHeytuYMwRabboLNw/tQGMaHBpJEEtcTpve8K14DiXtac0zA3OwtPiuf9kW0mvdlY4nRpJMido0hXejgi4WJZ4CPl8kCLtrQruoODKoqUrmpFnTM2F5Gi5U/Dld1w/ZiKjX5yWgzlI1PXaNEwxnBaVQAPpU4bplEeVtuhQcAoYVx91pPkVd+Ddha7/Zue0MYSMwM5ouSS2LaR5rpGDwDKROQBswLCNNEY1p5/NBV+0FdtFoZNzAkCzQRzmfguP8aGZ7mN1kQdoJ1XS+3mHqGpIlrSGgwdSPhoqRieHd3SSbaX6EIK8MKWF8SRYeet1o+k4Cb308NkXiXFj4O9uvPXx5qDE1XAZdW28vP6IA2S5wkp3gKBJlvjASJkk223TLh3E3U3y2DEggixBsQRuEHQezlWpSoupVKcMJzB2jpO8i5i8TzRtPHPaY9o6BYX2UvBjTxNBjxIJbds6EWPlb0UeI4cG2zW8YQR08aQ4O1OskT01KJpYw5XQ/K8kmRt06pbVw4bpJPj6eSzRc5o0BKCE8PzvzPBcZ1cZ+/BHNwwAiABy29FCHuALhbpE/BB1uIv0nlNv4hAwqAaWWlRsC2iUu48wavgjZNMLjm1GjvATuUEtBhd3Qd1cOEUiKYGYnkVW6eKYCBInWQZA8tlcuHUzkEQfKEHEcHgHVdPXSJU3EOzlcGWuLxpvorVwPh2WCArfh8MIQcjoPq0xlLTbmFNiKBfBa431811qvwSnUHeaPFJcT2OGrDCCrcLYaTG3JLbSeXJXDhnGDbNPp9UGOBOYO8Mx5bLStRyiJugs7eON5rd3EwdFUW6SisLNot92QP21zu4rf8weZS6jM3RbLoAe1OH9ph8+YNLDod/5krnuNdAmJG66Xj8Kajcp05SqtxrhtJogSXb8kHPK7w4mJ+fzQz6YEgaFWTE8PA0CW1sCgSUaNzzWrqSbfk/8AKjq4Rs2mOvPyQH9mMe+nOVxHKPin1fjJdd8HZVvA02tsTqn3EuAVKDW1HCWG4cJ0dcZht/lBJTxszcnofopm43lZI/8AUANELW4m6UDypjXOtyOiAxtcgDWZ0udUupcVNzb6qT88x17goNHmbFoFv1QSgH1nskA92Nvmp8RWDpEwOYCDOIAMATyQWngGIoggFzw8XN5E+Gi6xwbGNNMb9YXFOF4kUwCWtlxAAIXZuy+ALKIzFjiTNgbTtqgrfZ+rZW/DOsLLC8gOYVM0ry8g9UYDqEqx3DGG8QVleQVzE4UNOqkpWuvLyA5r7aclPRdcLy8g9iqhy2sq1i2yfNYXkCms0Jfif5Xl5AO+lLSd0AWW8FheQRNcWu8Cui9meMveGZgC0EgtNwZFjfQi/qsLyCDtTwfDlj3sp5HxnkOkHvAHuxbXbkufV8OB6ry8gGqMACDxLl5eQaOqEeaiz38f5/ZeXkDrgVDNUaDdp239ZXcuzuGaykA2fNxJXl5B/9k="/>
          <p:cNvSpPr>
            <a:spLocks noChangeAspect="1" noChangeArrowheads="1"/>
          </p:cNvSpPr>
          <p:nvPr/>
        </p:nvSpPr>
        <p:spPr bwMode="auto">
          <a:xfrm>
            <a:off x="155575" y="-2065338"/>
            <a:ext cx="3600450" cy="4305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8439" name="AutoShape 4" descr="data:image/jpeg;base64,/9j/4AAQSkZJRgABAQAAAQABAAD/2wCEAAkGBxQTEhUUExMWFhUXFxgXGBgYFhocGhwYFxcaGBgfHRocHCggHRwlHBwXITEhJSkrLi4uFx8zODMsNygtLiwBCgoKBQUFDgUFDisZExkrKysrKysrKysrKysrKysrKysrKysrKysrKysrKysrKysrKysrKysrKysrKysrKysrK//AABEIAPUAzQMBIgACEQEDEQH/xAAcAAACAgMBAQAAAAAAAAAAAAAEBQMGAQIHAAj/xAA9EAABAwIEAwUGBQMDBAMAAAABAAIRAyEEEjFBBVFhBiJxgZETMqGxwfAHFELR4SNS8RUzYhaCkqI0Q3L/xAAUAQEAAAAAAAAAAAAAAAAAAAAA/8QAFBEBAAAAAAAAAAAAAAAAAAAAAP/aAAwDAQACEQMRAD8A4avLy8g8srCyg9C2as51s0IJWMk316oyhS5RuPWx+CHogronYj8N6+Npe2L20aRnIXAuLoJBhoIgSCJJ20QU+nhxyR+DwZIsDymJE+K75wDsVg8E0H2balQATUqAOMgXLQbNvyVlw72tbYBrRoAABb5IPnDC8He/3Kb3x/awn5BM8N2VxLjlbh6sgT/tuFpjcL6Cp1x4IV/GackZrjRByfA/htjHtBLWM0s98G55AGEZh/wuxLgcz6TTsJcZ8SBb4rqbcYCwOmOa0GIDjDDtrr6oOP4/sBiqUn2QqACc1M5h6Wd8FKz8P8WabqnsgCLhhcM5HQC3kSCuuvxBEAQT9N7qanVkX15Ayg4FV4LXaMzqFVrRu5jgPUhDOoDVfQ9SodAJlIMX2Iwb2lvsspJLszXHMCeW0dIhBxN9IbLBprpOI/DG5y4kAXjNTvG0kO+ionFMC/D1X0qgGZsaGQQbgg8iCCgWnD7rIw63NTktX1SdDCDxastEj5qPMVmhUINjrYiJBEzcaHn5ICKQCIpsH3KDZBtuswUHLl5eXkHllYWQg8pqLVo1qe9kuE/mcXQoEkNqPhxESGgFziJtMAoLj+EvY+ni3Pr15NKi5oFOLVHEZiHE/pAi3W9te8PrZGDKAAIAaLW0AA6BU2rh2YChQwdBxiT3jEkvcSS6BzPojHcYLcRkLg6Jg9SNkDTGU31KoOZrG6AOkErfFPDajGTAaC5x0BA+s2VJ41xip7aQT3TY+H8rbCVnVM7nvNmHeZJIget0F34jxam1huMzm7c/8rn/APqZL5OoPMr1LEPN4kjneIIuhPYE6Dogtb+Mh1BzQQCTAAMRN/RY4bx9tFoD2g9Qe8T+yrjGEGD9xoo6lIkGdZQWJvEi/wBoTXNM6tblmRqJM2G33CL7NcaLYDiTO3l9+iqhaco0kX26CCeQjTxULcQ6ZGoQdZxPFmtYDIzECPNLHccL35WkyZMyAAALmSqVi+IOecxMaQOUJU7FODrH4oOw8LxDnCSB3r69P8qHjnAqGKZlqMvcB495p6Hl0NlSOH9pwx1MNbAAAfcmeZg6FW2px4BrXA2OpPLmg452p4U7CYl1KSRZzHERmadD46jySs1F1vjzaGPpuY90PZLqThAOYAi8/pNrLkRYd7Qgkzyo88LQhYcgnNSVtm6ShWuWHPKDn6yvLyDIapWUlim26mazog2bRTXglY0a1OoNWu2N4Iyu+BKXsHRFUxeR5IOnV+OOqZcxu24O82312UtNxdeZ6qtcMqtqMBsHjUDXxTmi8gIGVQNIk67rGCdcg3boY1UdOtOsStzl2hAaHCm+1wRH8r1Qj9N5NkBWadiIUVF1xdAycZc2RB3RtVjQDzifggR1ueaix2I5gkCyDQ4i8eSg9oAZIQzarS4RbzUuIoEoM18WCIWsWmPihq2Fj9VxoAvF5DYlBh1W/nsmeI4l/TptBMx3pFpPLySZvOfos1K0AoDKfEDTcS07Eeogqu1ASSZuSTfUzdT1q+w31UAcgjc0rWDzUjndVoKl0GCw81G5pUvtbLX2o3+SCk+wUgopucMDstxhhyQK2UDPREMopmzDDkp2YYckCttFE0qRTBuFB2RVHCDkgEwjHNIcLEbpzTxTnG8z0svUML0RbMMdEHqLyp8NSeTE2U2Hw0dUXRoGf5Qebg7TE9TKx7DLdFMpGbhEQANkAbZFzZZruLm5eSkfLtrL1cQECavhbzl3F0XTMqPFPsoMPUsUGcQ4zaEAXnnKJxDxCV1XIJqmIEHaEO+uTooXu5qJodPdv0QTkFYnoifZ2BNjFwtfZdUAp6BaHwRQo9VqaPVALmUbkUaJWppoIGYVSjC3TH2QUtKne6AJuE/xb5a/YUzMGmNOipmUbXQLaWFRtPDIptEIuhT2hBBQwqOpYKdkVQpjdHUmBArqcPdEN++iGpgj73VoZTWHYFjjJF0CZgn/ACtjhJuSj38NIBIj+FAXZSGkoNH4XKBeZQeIpcz9ymtSt3ZSPF4kudAFtR6oBMXTEQlWUtcnGIS7E+iDFd0jSyAc0XU1SpCEbU74PUbbIIn0i490T4dUzwPCHMMu5XA59Vb8JSa5gcGgA8rbqN+HCBD+V6KF+GCeVMMhnUrxdAp/K9FDUwqf/l1C+h0QIfZWi/rbpt4qE0E+OF1stBg50HwQYwfBn1ACPjYXRVDgrjEHc6A7GDsL9E1tImmXaEG3rvpy1WmM/MtJNIU3tA3BBA8EAAwIBi7YdBzW+/BbNw3NzY8f4UjcfiHBrzQE37ou6NJy6/Apbisc9rocwsP9umvRAwOFOov4FF08I62UZrTb5eKQUuKP5n1KccOxz3CzHOEhsjNF/hKBlTpGD3TA1ujWsgAxda0xBDTTqDodLnU3+OiaNwRn3RHQ2jpO/kgDptPJFMZF/qtajGtJytDgNhqpG1A0WaAY0mZ9fig1xD8rC6J6KrV5kkq2PxBLYcwQdBG0pNxcNcAQMsbIFleoS2EJMa3/AIsFOXQgcU6526IPVSCNVrg+D1KzSWCwmSTyEmPuENUqWVv7EPc6iW7B57xG0Cw859UFFqYCpE5Zglpi9xzC2wnCHuNwAb6my6pWwLvec1jucRPTUR/hBv4ZvDTe+a1udvsoEfDqHs2ZX1G9L6eHRT5qc2cPU/FF4zh9zlpBw1kP2GwGoPTqlL3MB/2XN3vI8dRogJdUZc5R/wCUfVDfmRplbE7a/P6rSvVY0SaJvuSYuDHmevJaU6tJhlzSPESLcr32QGCgbQwkeIP1hb/6fN3DK3WAe8fvVRU+L0Wi3dJ3DR8vohMbxMH3HuPmRHhz80EmKAuWNDBoGukOMbwZ3Vf4tx11Nwax7mAC4aAbrfH1nv0ftMk/VIquBqG5gz/yB+EyPNBLT7TuJiQBNiJsJ5eadYftCwANz90CzhMkiwJ285/ZU7hvDalSzGE72aSbdEQMFUzOa2m92Wc0NdaDuNkFjrdoctTMO/aHGPeO8EH5cltT4jSqGXl3jANuR3Nt1W6NJx2Pop2UXckD+k2hlk1Mp2Ak+piPRebxAtgNeTGkGAAkzMK7kiKeDd9lA6ocXcHTJnQGSnmE7UENggu52j0PhzVWo4d3j6JjhcM49ED+lx1p/wDrtsCTP0t5IyhximO8W97kJj53SNmDdO3qjaOAPMIHf5+i4Hrrb+UtxrA6XUwSABmnmpKOA6otzy1pYGiDugreKtNreSUYkjknmPblS19Mm6BRWadk54BjatJhyxB5iYO/ggm4YlwCejhzmaiBtOh8DF0GcXxys8RZvPLaVCzjb26yeUzE9eaK/wBNe4SGOPgCfpfRLauHIJG46IJqnGqkgkSRpewnkNEXQ/OPae5FpuQCegG86abpPVoO5hRU2OLozxPQnTwQWDDjEgnO0Aake9O8d2TPktMZwPEvOYspi0g5r+EwDP7rbg2FrNeHBtSoDYGC2HZc18xHdg+8QtcZ2sBcWnuuZNnNk5vpvzBsgEqcIxIpjMCGkwW5wY37wnmdp3Vbxbi1xbaRuND1FleHcfw5IlzmlsQYdBBvpy0+ys4So6oROHpZCXHPBDSLwcpbm0PmSgoDqhOx9Voac9PP+VfcZ2Mol3dqVRqYDJF+RsGgHY8lUsdgTSqOpm5aYmPTnsgzgu0NDBsdkuXSy7t22nuyMup8xsmmAx1A5hV9oWkhoqZpnMZAziAQBy6rkFXEyACJ3890XQxboDSbTMcj05IOl9qKNBjS+kHyYFpy2iZ7sSRO+3VVxtOqG5nAgcy0/slWHx1RjbVbGQQDLoOuoRmG4rJbmfUIH/IT8vqgPw9Ks/3Wvd/+WmPUBOMJ2Zxj7hhHi5v7pfiu0VRhb7Ku97YB72oO4gW/wn/Z3jGIrg/1qdMtExUZqOYdN/RAVhOy2KES0A8szZ+CbYDs6+f6hd5UySmGD4nlbeoXuIJDgzKy1tb7/NH4bF1ntkhrI5k/fP0QQ0Oz4/v9W/ymDeEUwLd49SY+CBxfFDTgVDF9gfIqHHcWFANfULQ0xdzsvvaaoH9CkwNywA3l1KycJTOrQqPxP8QsK0DI4uMxIFh5zeekp5wXin5mk2pTe282DgYPJw1B023QL+0nDYqtDJhw1IJaI6j6oahwaWuzWjQDkbk+H7q4Bzz71rbRKS8ZospU81SrkOpcTA6iOfQaoK4/gbnf7Zm8EhqvmGaWsEnYWjTySXguJpGkHUXe0beXNGrhrrp4L2K44xjTl94DWHETp8N+qA/iAykOLywAREd2PIWWMdhRUAh8Mn+o0CzvHef2CB4bxQV2gvmLgkQASNRGsfso8Rg6TW//ACH0w68SNJ5RPmgIocFpZhUaJNiM0wPAWj70Wr+HU3OL3UW2kEkCbXkDfnOqXcSx9L3Jq0y2RTcJANh3sv6rz4yl2P4waJLK+JfmDW6U2mHESRObbpzQWDiVN2XM3FsZm7t4ME6gOm5129EBW4JhhlNYsfU/U58NzOuLgDXx6Lm1fipqVhndDM4LtQYm9gDBhF8YxrDUD2PDmg/7ZzwADpcXB38UF54nwzDPpml7cscLtaCIFjEg6gcpkRZVuo+th3NZUxDSw91pYMwbHu5hFp/dVrE8YzVPaOaCYMNBIaCdwPjHMqOjx2sARnOWc2XaRpZBe8Q2pRoO9niH1KubvU8stywJEEciCTPluh8NxQMEPwVWq+0uLOQ0FjbW6rDe07mlrgO+3NDp3cImNLDRTN7dYh2r2+GQW+CDnrKQ6ItjRawQVPU3Efe639o/b6IGdMCNBboiqQb09EiD39fit6VVBZMPWY0y5of00HwTSr2hq1BlIZkAAa3KCGAWhs6WVPZX/fVFUa41PzQdF7LcYMlry/2TQXDKB3TrMEGBqrdw/tHTqkQXNEw0kaka30526Li9PFydPuEbhsYUHX+IYhjYDzmcTNMhlw6bTMyL/EpZ+JOGY/Dse4uaWOyDMNS4SSOenyVR4BjS+vTzucWsJeQTNmNL4/8AWE+7c8aOKwrAyWzmeJHvNBgQPmg5rxHBik0Mgk7yReb20+E6ITgT6zK4yOcHNBcIs6RoNYM7oqhWNWmRVbem5oa8DQdTt/KkcKYYDmIdFgJJzXvbYj5ILlhPxJrUqBD6bX1muAD3D9M3BDSJjQeKrHavjj8XWdWOYCG5WTOUAAENIA3BNxugcZWsZa2SCJ69fvmgabxlymCQQTc/q0mEFu/DniwpYr2dZ7vYVWuJGdwhwbmaQARfu5f+5W3j/aZsZcPVbkIc0gEFwjXWHAGd1x7EPiDytbYbGfqt8LWLntudZmd5QXKljnUyHMcQRcFQ1uKuc4Oc6TrJJlCOoVInKfNRHCv5AdZCAvHcZe52ZzyXDQlxtCHf2iqta5oeYdObQzIjUhQ18He5Q1XBNj3j9EArsUNYWjaxJsSjcJw5sXK3GCYNDKBfXxB0WrKxRVeg3kpKAbzA8kAQa87H0KmoYN0SW/EI3P1WrH2sdUFTbWlF06nVLGuup6dQIGjKgRDHBLaTxzU7KiBsXMBBgeima8HUfBKhWUlOoUDmhRbsPUD9kbhmsmC0eiU0ayLp1eiB3RDGxAErWrSNi0kkE5d7HaPvRBU6twjMPXggkSARI5je6AKl/UY6WEOaSDltIOvilmHf7OGVJgXD4iIkQb6wdU649imOc59J0A/pCreK4oQ27C4dTafn8UB+Or0qrG5SL5nEcxzEJfSwtiWnUd3X7I/lCvxLPeDXsIgwNtr/AHst6nE290l1rw3NH/lyQacVpB0QfdmRA5oGiDsLaBF1KjXkOYWtgQWg2MaKNzySGganWOeiCw4HEljQCHknvE6m4EfCFP7aRumlbgdRtD2xdNm7kkyLn1SggoIq9bxQVWoiKrig6yA3BvkAcys1xldHMKPh7fd8VPxVwLxB2QD/AJZ9T3Rohj/lWXs69ozjNNuSrmLjO4dT80GWPW9ET5IemU44fhmlt0HOZUjHKFZCAxlRTMqoBrlIx0eaBiyoiqVS6W0j1RFNyBqx6Mo1krpVEXRegb0qiNw7v2SejUVq7M8IqViHsyhodq47joPJAs4ngAwMOpeM8dEp4jhgAIEQNuavPbagS9j3ZRlIbrE2l3ldVLjje8cpsGkkCI2+qCrVsUJ7zYM2681Fi3Uy3Yk/BZxNN7x7QAjKQNNZ+9VCyCDmElBDhKF+S2dVdmtJLYMHko8PiA12k676KTE4ybxDuYGyDpPZ7tY04drHlvtGZu5/xa3Xwgn+YSs0pk6DXyN7DkqLgmknmZgeey6pVwDaWFBqOmplykDnEAeAQVeq0bEnyQxCMfTUBYgzQMNUbXElT0W2UeXvIGPCK7WZiTEhLKhkk8ysVV5smwBJNoFz5BBoU24fWhvmk7w4GCCDJEERca2TrhfCqtRsgRH91vmg5uvLy8g8t2laLKAyi5T0yhGqeidEDFrxCIovCAaiaLUDOk+ysfZ/jBohzbwdL2B5wqxSdEQj6D0D7tBxQ4imC7Rtj1J6KrP4iAXWuRlH7lWPDYUVaFQT3mjMR/xsPmVXK2HAIkHlflug3xIL22AAgTHNJqmHyvII6qw4bC+xqPDpykajkbi3Ja13MyAtcHQTrGh8NtfRBWMVgoIkeahZSkaalOsac4tlyiPH7/dQYloAaeX3+6CTheEGYSN1fTwvE1wxopOdmNjFpjd2wQHYnCtr1KRMuZMOyu0gbjUDSV2RnE6VMBjbgABBQsB+HFV0GrUazmAMx9dE3wv4bYUOl9Wo8btsPiBKs54g18AWJ6bKHF411IEmI2uB890C/wD6AwQc14Y+BqzOS13KZv6FbYzstgntbTOGDOTqch3O79/OUspdspBzNJv4bo//AKqZ/CCM/hpgYMtfoQJqGxO9tws9muw2HwVT2wc6o8CGF0dyRDiItJFp29Vs7tO12jp6affqlmI42XNIkweR+EoH3GKrKhyVWUnxMBwkibEjkeoW3BMJh6LC2lTFzJOpk9TtyVUZjJPLp9xKs2B4g0sFvmg+bTgaIOX2wdzhp5bGErrtgwPgt3UXAAgESJ6xz8FC1pKDELem1TNwb4uCBzOi6Z2J7K4elT/MYn2dcVGhrKcSGzcnX3uo0vzQc2NOFK0Lup/D7A4hub2LqBdoGuIGn9pNkr4z+Ercs4WsS4atq6abOAkHofVByimETTRp4DiAx9T2NTIw5XuymGkcz5hBtYdEE7BP8phwwAva0mAXAExMAkAny+iBpMT3s3VZTqBzvJBfMVwWjh8O40nl2aJc4jS8RA0uVzviWIBME9BZdG4iXVKBFMSXC1tvquY8WZlN7FALjcaHAhwEtbAIPldM6GCZTaG5c2XvdC089t1XsJRD3mdr+nzVhp4phYB+ojLO471pQJsc1rngNEAC+iGxAtMX2RmJo96dI1G5WDRzDulBZvwvwgfixSc8tzsfli3eaJHwmy6xS7JsYz/cc583Js3X+0X+K53+FNY0sS+WyDTImLg5mxeLSJtvHRdebVzXJiRogW/6flNntsIgz9NFVe0bsU9pLGtLBJJBuMsztCu+JxTGgXEnQalRYRsBxa4XuWoORPqSJMcpG+/msUHuJIyudabXIHOBorB2v4dhGsqVKZNOtMeyBABNhZp01nkq7wv8wxjm92HWcf1HpmG3RAHVruBabwdOqe4FheLJeeDSRnl4F4zRr8U64bhQyxcQJsAZgG+qBhheHeqtOAwIy3+SrtF1xB84+qs3DqRyoOe43stTxA/qUWi2VpDspA6b+RVD4n+Htam4gPad263HU6BW/wD1uo98NHdH6p6dU3pcfyvEuDYF5Gp0+/BBzJ3ZPGU2RUpgtOgzAnxB2QuGFbDvYA/Je15A2NtvTddhbxJhOac51HIKq8e4Q2viRWe5obHeytuYMwRabboLNw/tQGMaHBpJEEtcTpve8K14DiXtac0zA3OwtPiuf9kW0mvdlY4nRpJMido0hXejgi4WJZ4CPl8kCLtrQruoODKoqUrmpFnTM2F5Gi5U/Dld1w/ZiKjX5yWgzlI1PXaNEwxnBaVQAPpU4bplEeVtuhQcAoYVx91pPkVd+Ddha7/Zue0MYSMwM5ouSS2LaR5rpGDwDKROQBswLCNNEY1p5/NBV+0FdtFoZNzAkCzQRzmfguP8aGZ7mN1kQdoJ1XS+3mHqGpIlrSGgwdSPhoqRieHd3SSbaX6EIK8MKWF8SRYeet1o+k4Cb308NkXiXFj4O9uvPXx5qDE1XAZdW28vP6IA2S5wkp3gKBJlvjASJkk223TLh3E3U3y2DEggixBsQRuEHQezlWpSoupVKcMJzB2jpO8i5i8TzRtPHPaY9o6BYX2UvBjTxNBjxIJbds6EWPlb0UeI4cG2zW8YQR08aQ4O1OskT01KJpYw5XQ/K8kmRt06pbVw4bpJPj6eSzRc5o0BKCE8PzvzPBcZ1cZ+/BHNwwAiABy29FCHuALhbpE/BB1uIv0nlNv4hAwqAaWWlRsC2iUu48wavgjZNMLjm1GjvATuUEtBhd3Qd1cOEUiKYGYnkVW6eKYCBInWQZA8tlcuHUzkEQfKEHEcHgHVdPXSJU3EOzlcGWuLxpvorVwPh2WCArfh8MIQcjoPq0xlLTbmFNiKBfBa431811qvwSnUHeaPFJcT2OGrDCCrcLYaTG3JLbSeXJXDhnGDbNPp9UGOBOYO8Mx5bLStRyiJugs7eON5rd3EwdFUW6SisLNot92QP21zu4rf8weZS6jM3RbLoAe1OH9ph8+YNLDod/5krnuNdAmJG66Xj8Kajcp05SqtxrhtJogSXb8kHPK7w4mJ+fzQz6YEgaFWTE8PA0CW1sCgSUaNzzWrqSbfk/8AKjq4Rs2mOvPyQH9mMe+nOVxHKPin1fjJdd8HZVvA02tsTqn3EuAVKDW1HCWG4cJ0dcZht/lBJTxszcnofopm43lZI/8AUANELW4m6UDypjXOtyOiAxtcgDWZ0udUupcVNzb6qT88x17goNHmbFoFv1QSgH1nskA92Nvmp8RWDpEwOYCDOIAMATyQWngGIoggFzw8XN5E+Gi6xwbGNNMb9YXFOF4kUwCWtlxAAIXZuy+ALKIzFjiTNgbTtqgrfZ+rZW/DOsLLC8gOYVM0ry8g9UYDqEqx3DGG8QVleQVzE4UNOqkpWuvLyA5r7aclPRdcLy8g9iqhy2sq1i2yfNYXkCms0Jfif5Xl5AO+lLSd0AWW8FheQRNcWu8Cui9meMveGZgC0EgtNwZFjfQi/qsLyCDtTwfDlj3sp5HxnkOkHvAHuxbXbkufV8OB6ry8gGqMACDxLl5eQaOqEeaiz38f5/ZeXkDrgVDNUaDdp239ZXcuzuGaykA2fNxJXl5B/9k="/>
          <p:cNvSpPr>
            <a:spLocks noChangeAspect="1" noChangeArrowheads="1"/>
          </p:cNvSpPr>
          <p:nvPr/>
        </p:nvSpPr>
        <p:spPr bwMode="auto">
          <a:xfrm>
            <a:off x="155575" y="-2065338"/>
            <a:ext cx="3600450" cy="4305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8440" name="AutoShape 6" descr="data:image/jpeg;base64,/9j/4AAQSkZJRgABAQAAAQABAAD/2wCEAAkGBxQTEhUUExMWFhUXFxgXGBgYFhocGhwYFxcaGBgfHRocHCggHRwlHBwXITEhJSkrLi4uFx8zODMsNygtLiwBCgoKBQUFDgUFDisZExkrKysrKysrKysrKysrKysrKysrKysrKysrKysrKysrKysrKysrKysrKysrKysrKysrK//AABEIAPUAzQMBIgACEQEDEQH/xAAcAAACAgMBAQAAAAAAAAAAAAAEBQMGAQIHAAj/xAA9EAABAwIEAwUGBQMDBAMAAAABAAIRAyEEEjFBBVFhBiJxgZETMqGxwfAHFELR4SNS8RUzYhaCkqI0Q3L/xAAUAQEAAAAAAAAAAAAAAAAAAAAA/8QAFBEBAAAAAAAAAAAAAAAAAAAAAP/aAAwDAQACEQMRAD8A4avLy8g8srCyg9C2as51s0IJWMk316oyhS5RuPWx+CHogronYj8N6+Npe2L20aRnIXAuLoJBhoIgSCJJ20QU+nhxyR+DwZIsDymJE+K75wDsVg8E0H2balQATUqAOMgXLQbNvyVlw72tbYBrRoAABb5IPnDC8He/3Kb3x/awn5BM8N2VxLjlbh6sgT/tuFpjcL6Cp1x4IV/GackZrjRByfA/htjHtBLWM0s98G55AGEZh/wuxLgcz6TTsJcZ8SBb4rqbcYCwOmOa0GIDjDDtrr6oOP4/sBiqUn2QqACc1M5h6Wd8FKz8P8WabqnsgCLhhcM5HQC3kSCuuvxBEAQT9N7qanVkX15Ayg4FV4LXaMzqFVrRu5jgPUhDOoDVfQ9SodAJlIMX2Iwb2lvsspJLszXHMCeW0dIhBxN9IbLBprpOI/DG5y4kAXjNTvG0kO+ionFMC/D1X0qgGZsaGQQbgg8iCCgWnD7rIw63NTktX1SdDCDxastEj5qPMVmhUINjrYiJBEzcaHn5ICKQCIpsH3KDZBtuswUHLl5eXkHllYWQg8pqLVo1qe9kuE/mcXQoEkNqPhxESGgFziJtMAoLj+EvY+ni3Pr15NKi5oFOLVHEZiHE/pAi3W9te8PrZGDKAAIAaLW0AA6BU2rh2YChQwdBxiT3jEkvcSS6BzPojHcYLcRkLg6Jg9SNkDTGU31KoOZrG6AOkErfFPDajGTAaC5x0BA+s2VJ41xip7aQT3TY+H8rbCVnVM7nvNmHeZJIget0F34jxam1huMzm7c/8rn/APqZL5OoPMr1LEPN4kjneIIuhPYE6Dogtb+Mh1BzQQCTAAMRN/RY4bx9tFoD2g9Qe8T+yrjGEGD9xoo6lIkGdZQWJvEi/wBoTXNM6tblmRqJM2G33CL7NcaLYDiTO3l9+iqhaco0kX26CCeQjTxULcQ6ZGoQdZxPFmtYDIzECPNLHccL35WkyZMyAAALmSqVi+IOecxMaQOUJU7FODrH4oOw8LxDnCSB3r69P8qHjnAqGKZlqMvcB495p6Hl0NlSOH9pwx1MNbAAAfcmeZg6FW2px4BrXA2OpPLmg452p4U7CYl1KSRZzHERmadD46jySs1F1vjzaGPpuY90PZLqThAOYAi8/pNrLkRYd7Qgkzyo88LQhYcgnNSVtm6ShWuWHPKDn6yvLyDIapWUlim26mazog2bRTXglY0a1OoNWu2N4Iyu+BKXsHRFUxeR5IOnV+OOqZcxu24O82312UtNxdeZ6qtcMqtqMBsHjUDXxTmi8gIGVQNIk67rGCdcg3boY1UdOtOsStzl2hAaHCm+1wRH8r1Qj9N5NkBWadiIUVF1xdAycZc2RB3RtVjQDzifggR1ueaix2I5gkCyDQ4i8eSg9oAZIQzarS4RbzUuIoEoM18WCIWsWmPihq2Fj9VxoAvF5DYlBh1W/nsmeI4l/TptBMx3pFpPLySZvOfos1K0AoDKfEDTcS07Eeogqu1ASSZuSTfUzdT1q+w31UAcgjc0rWDzUjndVoKl0GCw81G5pUvtbLX2o3+SCk+wUgopucMDstxhhyQK2UDPREMopmzDDkp2YYckCttFE0qRTBuFB2RVHCDkgEwjHNIcLEbpzTxTnG8z0svUML0RbMMdEHqLyp8NSeTE2U2Hw0dUXRoGf5Qebg7TE9TKx7DLdFMpGbhEQANkAbZFzZZruLm5eSkfLtrL1cQECavhbzl3F0XTMqPFPsoMPUsUGcQ4zaEAXnnKJxDxCV1XIJqmIEHaEO+uTooXu5qJodPdv0QTkFYnoifZ2BNjFwtfZdUAp6BaHwRQo9VqaPVALmUbkUaJWppoIGYVSjC3TH2QUtKne6AJuE/xb5a/YUzMGmNOipmUbXQLaWFRtPDIptEIuhT2hBBQwqOpYKdkVQpjdHUmBArqcPdEN++iGpgj73VoZTWHYFjjJF0CZgn/ACtjhJuSj38NIBIj+FAXZSGkoNH4XKBeZQeIpcz9ymtSt3ZSPF4kudAFtR6oBMXTEQlWUtcnGIS7E+iDFd0jSyAc0XU1SpCEbU74PUbbIIn0i490T4dUzwPCHMMu5XA59Vb8JSa5gcGgA8rbqN+HCBD+V6KF+GCeVMMhnUrxdAp/K9FDUwqf/l1C+h0QIfZWi/rbpt4qE0E+OF1stBg50HwQYwfBn1ACPjYXRVDgrjEHc6A7GDsL9E1tImmXaEG3rvpy1WmM/MtJNIU3tA3BBA8EAAwIBi7YdBzW+/BbNw3NzY8f4UjcfiHBrzQE37ou6NJy6/Apbisc9rocwsP9umvRAwOFOov4FF08I62UZrTb5eKQUuKP5n1KccOxz3CzHOEhsjNF/hKBlTpGD3TA1ujWsgAxda0xBDTTqDodLnU3+OiaNwRn3RHQ2jpO/kgDptPJFMZF/qtajGtJytDgNhqpG1A0WaAY0mZ9fig1xD8rC6J6KrV5kkq2PxBLYcwQdBG0pNxcNcAQMsbIFleoS2EJMa3/AIsFOXQgcU6526IPVSCNVrg+D1KzSWCwmSTyEmPuENUqWVv7EPc6iW7B57xG0Cw859UFFqYCpE5Zglpi9xzC2wnCHuNwAb6my6pWwLvec1jucRPTUR/hBv4ZvDTe+a1udvsoEfDqHs2ZX1G9L6eHRT5qc2cPU/FF4zh9zlpBw1kP2GwGoPTqlL3MB/2XN3vI8dRogJdUZc5R/wCUfVDfmRplbE7a/P6rSvVY0SaJvuSYuDHmevJaU6tJhlzSPESLcr32QGCgbQwkeIP1hb/6fN3DK3WAe8fvVRU+L0Wi3dJ3DR8vohMbxMH3HuPmRHhz80EmKAuWNDBoGukOMbwZ3Vf4tx11Nwax7mAC4aAbrfH1nv0ftMk/VIquBqG5gz/yB+EyPNBLT7TuJiQBNiJsJ5eadYftCwANz90CzhMkiwJ285/ZU7hvDalSzGE72aSbdEQMFUzOa2m92Wc0NdaDuNkFjrdoctTMO/aHGPeO8EH5cltT4jSqGXl3jANuR3Nt1W6NJx2Pop2UXckD+k2hlk1Mp2Ak+piPRebxAtgNeTGkGAAkzMK7kiKeDd9lA6ocXcHTJnQGSnmE7UENggu52j0PhzVWo4d3j6JjhcM49ED+lx1p/wDrtsCTP0t5IyhximO8W97kJj53SNmDdO3qjaOAPMIHf5+i4Hrrb+UtxrA6XUwSABmnmpKOA6otzy1pYGiDugreKtNreSUYkjknmPblS19Mm6BRWadk54BjatJhyxB5iYO/ggm4YlwCejhzmaiBtOh8DF0GcXxys8RZvPLaVCzjb26yeUzE9eaK/wBNe4SGOPgCfpfRLauHIJG46IJqnGqkgkSRpewnkNEXQ/OPae5FpuQCegG86abpPVoO5hRU2OLozxPQnTwQWDDjEgnO0Aake9O8d2TPktMZwPEvOYspi0g5r+EwDP7rbg2FrNeHBtSoDYGC2HZc18xHdg+8QtcZ2sBcWnuuZNnNk5vpvzBsgEqcIxIpjMCGkwW5wY37wnmdp3Vbxbi1xbaRuND1FleHcfw5IlzmlsQYdBBvpy0+ys4So6oROHpZCXHPBDSLwcpbm0PmSgoDqhOx9Voac9PP+VfcZ2Mol3dqVRqYDJF+RsGgHY8lUsdgTSqOpm5aYmPTnsgzgu0NDBsdkuXSy7t22nuyMup8xsmmAx1A5hV9oWkhoqZpnMZAziAQBy6rkFXEyACJ3890XQxboDSbTMcj05IOl9qKNBjS+kHyYFpy2iZ7sSRO+3VVxtOqG5nAgcy0/slWHx1RjbVbGQQDLoOuoRmG4rJbmfUIH/IT8vqgPw9Ks/3Wvd/+WmPUBOMJ2Zxj7hhHi5v7pfiu0VRhb7Ku97YB72oO4gW/wn/Z3jGIrg/1qdMtExUZqOYdN/RAVhOy2KES0A8szZ+CbYDs6+f6hd5UySmGD4nlbeoXuIJDgzKy1tb7/NH4bF1ntkhrI5k/fP0QQ0Oz4/v9W/ymDeEUwLd49SY+CBxfFDTgVDF9gfIqHHcWFANfULQ0xdzsvvaaoH9CkwNywA3l1KycJTOrQqPxP8QsK0DI4uMxIFh5zeekp5wXin5mk2pTe282DgYPJw1B023QL+0nDYqtDJhw1IJaI6j6oahwaWuzWjQDkbk+H7q4Bzz71rbRKS8ZospU81SrkOpcTA6iOfQaoK4/gbnf7Zm8EhqvmGaWsEnYWjTySXguJpGkHUXe0beXNGrhrrp4L2K44xjTl94DWHETp8N+qA/iAykOLywAREd2PIWWMdhRUAh8Mn+o0CzvHef2CB4bxQV2gvmLgkQASNRGsfso8Rg6TW//ACH0w68SNJ5RPmgIocFpZhUaJNiM0wPAWj70Wr+HU3OL3UW2kEkCbXkDfnOqXcSx9L3Jq0y2RTcJANh3sv6rz4yl2P4waJLK+JfmDW6U2mHESRObbpzQWDiVN2XM3FsZm7t4ME6gOm5129EBW4JhhlNYsfU/U58NzOuLgDXx6Lm1fipqVhndDM4LtQYm9gDBhF8YxrDUD2PDmg/7ZzwADpcXB38UF54nwzDPpml7cscLtaCIFjEg6gcpkRZVuo+th3NZUxDSw91pYMwbHu5hFp/dVrE8YzVPaOaCYMNBIaCdwPjHMqOjx2sARnOWc2XaRpZBe8Q2pRoO9niH1KubvU8stywJEEciCTPluh8NxQMEPwVWq+0uLOQ0FjbW6rDe07mlrgO+3NDp3cImNLDRTN7dYh2r2+GQW+CDnrKQ6ItjRawQVPU3Efe639o/b6IGdMCNBboiqQb09EiD39fit6VVBZMPWY0y5of00HwTSr2hq1BlIZkAAa3KCGAWhs6WVPZX/fVFUa41PzQdF7LcYMlry/2TQXDKB3TrMEGBqrdw/tHTqkQXNEw0kaka30526Li9PFydPuEbhsYUHX+IYhjYDzmcTNMhlw6bTMyL/EpZ+JOGY/Dse4uaWOyDMNS4SSOenyVR4BjS+vTzucWsJeQTNmNL4/8AWE+7c8aOKwrAyWzmeJHvNBgQPmg5rxHBik0Mgk7yReb20+E6ITgT6zK4yOcHNBcIs6RoNYM7oqhWNWmRVbem5oa8DQdTt/KkcKYYDmIdFgJJzXvbYj5ILlhPxJrUqBD6bX1muAD3D9M3BDSJjQeKrHavjj8XWdWOYCG5WTOUAAENIA3BNxugcZWsZa2SCJ69fvmgabxlymCQQTc/q0mEFu/DniwpYr2dZ7vYVWuJGdwhwbmaQARfu5f+5W3j/aZsZcPVbkIc0gEFwjXWHAGd1x7EPiDytbYbGfqt8LWLntudZmd5QXKljnUyHMcQRcFQ1uKuc4Oc6TrJJlCOoVInKfNRHCv5AdZCAvHcZe52ZzyXDQlxtCHf2iqta5oeYdObQzIjUhQ18He5Q1XBNj3j9EArsUNYWjaxJsSjcJw5sXK3GCYNDKBfXxB0WrKxRVeg3kpKAbzA8kAQa87H0KmoYN0SW/EI3P1WrH2sdUFTbWlF06nVLGuup6dQIGjKgRDHBLaTxzU7KiBsXMBBgeima8HUfBKhWUlOoUDmhRbsPUD9kbhmsmC0eiU0ayLp1eiB3RDGxAErWrSNi0kkE5d7HaPvRBU6twjMPXggkSARI5je6AKl/UY6WEOaSDltIOvilmHf7OGVJgXD4iIkQb6wdU649imOc59J0A/pCreK4oQ27C4dTafn8UB+Or0qrG5SL5nEcxzEJfSwtiWnUd3X7I/lCvxLPeDXsIgwNtr/AHst6nE290l1rw3NH/lyQacVpB0QfdmRA5oGiDsLaBF1KjXkOYWtgQWg2MaKNzySGganWOeiCw4HEljQCHknvE6m4EfCFP7aRumlbgdRtD2xdNm7kkyLn1SggoIq9bxQVWoiKrig6yA3BvkAcys1xldHMKPh7fd8VPxVwLxB2QD/AJZ9T3Rohj/lWXs69ozjNNuSrmLjO4dT80GWPW9ET5IemU44fhmlt0HOZUjHKFZCAxlRTMqoBrlIx0eaBiyoiqVS6W0j1RFNyBqx6Mo1krpVEXRegb0qiNw7v2SejUVq7M8IqViHsyhodq47joPJAs4ngAwMOpeM8dEp4jhgAIEQNuavPbagS9j3ZRlIbrE2l3ldVLjje8cpsGkkCI2+qCrVsUJ7zYM2681Fi3Uy3Yk/BZxNN7x7QAjKQNNZ+9VCyCDmElBDhKF+S2dVdmtJLYMHko8PiA12k676KTE4ybxDuYGyDpPZ7tY04drHlvtGZu5/xa3Xwgn+YSs0pk6DXyN7DkqLgmknmZgeey6pVwDaWFBqOmplykDnEAeAQVeq0bEnyQxCMfTUBYgzQMNUbXElT0W2UeXvIGPCK7WZiTEhLKhkk8ysVV5smwBJNoFz5BBoU24fWhvmk7w4GCCDJEERca2TrhfCqtRsgRH91vmg5uvLy8g8t2laLKAyi5T0yhGqeidEDFrxCIovCAaiaLUDOk+ysfZ/jBohzbwdL2B5wqxSdEQj6D0D7tBxQ4imC7Rtj1J6KrP4iAXWuRlH7lWPDYUVaFQT3mjMR/xsPmVXK2HAIkHlflug3xIL22AAgTHNJqmHyvII6qw4bC+xqPDpykajkbi3Ja13MyAtcHQTrGh8NtfRBWMVgoIkeahZSkaalOsac4tlyiPH7/dQYloAaeX3+6CTheEGYSN1fTwvE1wxopOdmNjFpjd2wQHYnCtr1KRMuZMOyu0gbjUDSV2RnE6VMBjbgABBQsB+HFV0GrUazmAMx9dE3wv4bYUOl9Wo8btsPiBKs54g18AWJ6bKHF411IEmI2uB890C/wD6AwQc14Y+BqzOS13KZv6FbYzstgntbTOGDOTqch3O79/OUspdspBzNJv4bo//AKqZ/CCM/hpgYMtfoQJqGxO9tws9muw2HwVT2wc6o8CGF0dyRDiItJFp29Vs7tO12jp6affqlmI42XNIkweR+EoH3GKrKhyVWUnxMBwkibEjkeoW3BMJh6LC2lTFzJOpk9TtyVUZjJPLp9xKs2B4g0sFvmg+bTgaIOX2wdzhp5bGErrtgwPgt3UXAAgESJ6xz8FC1pKDELem1TNwb4uCBzOi6Z2J7K4elT/MYn2dcVGhrKcSGzcnX3uo0vzQc2NOFK0Lup/D7A4hub2LqBdoGuIGn9pNkr4z+Ercs4WsS4atq6abOAkHofVByimETTRp4DiAx9T2NTIw5XuymGkcz5hBtYdEE7BP8phwwAva0mAXAExMAkAny+iBpMT3s3VZTqBzvJBfMVwWjh8O40nl2aJc4jS8RA0uVzviWIBME9BZdG4iXVKBFMSXC1tvquY8WZlN7FALjcaHAhwEtbAIPldM6GCZTaG5c2XvdC089t1XsJRD3mdr+nzVhp4phYB+ojLO471pQJsc1rngNEAC+iGxAtMX2RmJo96dI1G5WDRzDulBZvwvwgfixSc8tzsfli3eaJHwmy6xS7JsYz/cc583Js3X+0X+K53+FNY0sS+WyDTImLg5mxeLSJtvHRdebVzXJiRogW/6flNntsIgz9NFVe0bsU9pLGtLBJJBuMsztCu+JxTGgXEnQalRYRsBxa4XuWoORPqSJMcpG+/msUHuJIyudabXIHOBorB2v4dhGsqVKZNOtMeyBABNhZp01nkq7wv8wxjm92HWcf1HpmG3RAHVruBabwdOqe4FheLJeeDSRnl4F4zRr8U64bhQyxcQJsAZgG+qBhheHeqtOAwIy3+SrtF1xB84+qs3DqRyoOe43stTxA/qUWi2VpDspA6b+RVD4n+Htam4gPad263HU6BW/wD1uo98NHdH6p6dU3pcfyvEuDYF5Gp0+/BBzJ3ZPGU2RUpgtOgzAnxB2QuGFbDvYA/Je15A2NtvTddhbxJhOac51HIKq8e4Q2viRWe5obHeytuYMwRabboLNw/tQGMaHBpJEEtcTpve8K14DiXtac0zA3OwtPiuf9kW0mvdlY4nRpJMido0hXejgi4WJZ4CPl8kCLtrQruoODKoqUrmpFnTM2F5Gi5U/Dld1w/ZiKjX5yWgzlI1PXaNEwxnBaVQAPpU4bplEeVtuhQcAoYVx91pPkVd+Ddha7/Zue0MYSMwM5ouSS2LaR5rpGDwDKROQBswLCNNEY1p5/NBV+0FdtFoZNzAkCzQRzmfguP8aGZ7mN1kQdoJ1XS+3mHqGpIlrSGgwdSPhoqRieHd3SSbaX6EIK8MKWF8SRYeet1o+k4Cb308NkXiXFj4O9uvPXx5qDE1XAZdW28vP6IA2S5wkp3gKBJlvjASJkk223TLh3E3U3y2DEggixBsQRuEHQezlWpSoupVKcMJzB2jpO8i5i8TzRtPHPaY9o6BYX2UvBjTxNBjxIJbds6EWPlb0UeI4cG2zW8YQR08aQ4O1OskT01KJpYw5XQ/K8kmRt06pbVw4bpJPj6eSzRc5o0BKCE8PzvzPBcZ1cZ+/BHNwwAiABy29FCHuALhbpE/BB1uIv0nlNv4hAwqAaWWlRsC2iUu48wavgjZNMLjm1GjvATuUEtBhd3Qd1cOEUiKYGYnkVW6eKYCBInWQZA8tlcuHUzkEQfKEHEcHgHVdPXSJU3EOzlcGWuLxpvorVwPh2WCArfh8MIQcjoPq0xlLTbmFNiKBfBa431811qvwSnUHeaPFJcT2OGrDCCrcLYaTG3JLbSeXJXDhnGDbNPp9UGOBOYO8Mx5bLStRyiJugs7eON5rd3EwdFUW6SisLNot92QP21zu4rf8weZS6jM3RbLoAe1OH9ph8+YNLDod/5krnuNdAmJG66Xj8Kajcp05SqtxrhtJogSXb8kHPK7w4mJ+fzQz6YEgaFWTE8PA0CW1sCgSUaNzzWrqSbfk/8AKjq4Rs2mOvPyQH9mMe+nOVxHKPin1fjJdd8HZVvA02tsTqn3EuAVKDW1HCWG4cJ0dcZht/lBJTxszcnofopm43lZI/8AUANELW4m6UDypjXOtyOiAxtcgDWZ0udUupcVNzb6qT88x17goNHmbFoFv1QSgH1nskA92Nvmp8RWDpEwOYCDOIAMATyQWngGIoggFzw8XN5E+Gi6xwbGNNMb9YXFOF4kUwCWtlxAAIXZuy+ALKIzFjiTNgbTtqgrfZ+rZW/DOsLLC8gOYVM0ry8g9UYDqEqx3DGG8QVleQVzE4UNOqkpWuvLyA5r7aclPRdcLy8g9iqhy2sq1i2yfNYXkCms0Jfif5Xl5AO+lLSd0AWW8FheQRNcWu8Cui9meMveGZgC0EgtNwZFjfQi/qsLyCDtTwfDlj3sp5HxnkOkHvAHuxbXbkufV8OB6ry8gGqMACDxLl5eQaOqEeaiz38f5/ZeXkDrgVDNUaDdp239ZXcuzuGaykA2fNxJXl5B/9k="/>
          <p:cNvSpPr>
            <a:spLocks noChangeAspect="1" noChangeArrowheads="1"/>
          </p:cNvSpPr>
          <p:nvPr/>
        </p:nvSpPr>
        <p:spPr bwMode="auto">
          <a:xfrm>
            <a:off x="155575" y="-2065338"/>
            <a:ext cx="3600450" cy="4305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8441" name="AutoShape 8" descr="data:image/jpeg;base64,/9j/4AAQSkZJRgABAQAAAQABAAD/2wCEAAkGBxQTEhUUExMWFhUXFxgXGBgYFhocGhwYFxcaGBgfHRocHCggHRwlHBwXITEhJSkrLi4uFx8zODMsNygtLiwBCgoKBQUFDgUFDisZExkrKysrKysrKysrKysrKysrKysrKysrKysrKysrKysrKysrKysrKysrKysrKysrKysrK//AABEIAPUAzQMBIgACEQEDEQH/xAAcAAACAgMBAQAAAAAAAAAAAAAEBQMGAQIHAAj/xAA9EAABAwIEAwUGBQMDBAMAAAABAAIRAyEEEjFBBVFhBiJxgZETMqGxwfAHFELR4SNS8RUzYhaCkqI0Q3L/xAAUAQEAAAAAAAAAAAAAAAAAAAAA/8QAFBEBAAAAAAAAAAAAAAAAAAAAAP/aAAwDAQACEQMRAD8A4avLy8g8srCyg9C2as51s0IJWMk316oyhS5RuPWx+CHogronYj8N6+Npe2L20aRnIXAuLoJBhoIgSCJJ20QU+nhxyR+DwZIsDymJE+K75wDsVg8E0H2balQATUqAOMgXLQbNvyVlw72tbYBrRoAABb5IPnDC8He/3Kb3x/awn5BM8N2VxLjlbh6sgT/tuFpjcL6Cp1x4IV/GackZrjRByfA/htjHtBLWM0s98G55AGEZh/wuxLgcz6TTsJcZ8SBb4rqbcYCwOmOa0GIDjDDtrr6oOP4/sBiqUn2QqACc1M5h6Wd8FKz8P8WabqnsgCLhhcM5HQC3kSCuuvxBEAQT9N7qanVkX15Ayg4FV4LXaMzqFVrRu5jgPUhDOoDVfQ9SodAJlIMX2Iwb2lvsspJLszXHMCeW0dIhBxN9IbLBprpOI/DG5y4kAXjNTvG0kO+ionFMC/D1X0qgGZsaGQQbgg8iCCgWnD7rIw63NTktX1SdDCDxastEj5qPMVmhUINjrYiJBEzcaHn5ICKQCIpsH3KDZBtuswUHLl5eXkHllYWQg8pqLVo1qe9kuE/mcXQoEkNqPhxESGgFziJtMAoLj+EvY+ni3Pr15NKi5oFOLVHEZiHE/pAi3W9te8PrZGDKAAIAaLW0AA6BU2rh2YChQwdBxiT3jEkvcSS6BzPojHcYLcRkLg6Jg9SNkDTGU31KoOZrG6AOkErfFPDajGTAaC5x0BA+s2VJ41xip7aQT3TY+H8rbCVnVM7nvNmHeZJIget0F34jxam1huMzm7c/8rn/APqZL5OoPMr1LEPN4kjneIIuhPYE6Dogtb+Mh1BzQQCTAAMRN/RY4bx9tFoD2g9Qe8T+yrjGEGD9xoo6lIkGdZQWJvEi/wBoTXNM6tblmRqJM2G33CL7NcaLYDiTO3l9+iqhaco0kX26CCeQjTxULcQ6ZGoQdZxPFmtYDIzECPNLHccL35WkyZMyAAALmSqVi+IOecxMaQOUJU7FODrH4oOw8LxDnCSB3r69P8qHjnAqGKZlqMvcB495p6Hl0NlSOH9pwx1MNbAAAfcmeZg6FW2px4BrXA2OpPLmg452p4U7CYl1KSRZzHERmadD46jySs1F1vjzaGPpuY90PZLqThAOYAi8/pNrLkRYd7Qgkzyo88LQhYcgnNSVtm6ShWuWHPKDn6yvLyDIapWUlim26mazog2bRTXglY0a1OoNWu2N4Iyu+BKXsHRFUxeR5IOnV+OOqZcxu24O82312UtNxdeZ6qtcMqtqMBsHjUDXxTmi8gIGVQNIk67rGCdcg3boY1UdOtOsStzl2hAaHCm+1wRH8r1Qj9N5NkBWadiIUVF1xdAycZc2RB3RtVjQDzifggR1ueaix2I5gkCyDQ4i8eSg9oAZIQzarS4RbzUuIoEoM18WCIWsWmPihq2Fj9VxoAvF5DYlBh1W/nsmeI4l/TptBMx3pFpPLySZvOfos1K0AoDKfEDTcS07Eeogqu1ASSZuSTfUzdT1q+w31UAcgjc0rWDzUjndVoKl0GCw81G5pUvtbLX2o3+SCk+wUgopucMDstxhhyQK2UDPREMopmzDDkp2YYckCttFE0qRTBuFB2RVHCDkgEwjHNIcLEbpzTxTnG8z0svUML0RbMMdEHqLyp8NSeTE2U2Hw0dUXRoGf5Qebg7TE9TKx7DLdFMpGbhEQANkAbZFzZZruLm5eSkfLtrL1cQECavhbzl3F0XTMqPFPsoMPUsUGcQ4zaEAXnnKJxDxCV1XIJqmIEHaEO+uTooXu5qJodPdv0QTkFYnoifZ2BNjFwtfZdUAp6BaHwRQo9VqaPVALmUbkUaJWppoIGYVSjC3TH2QUtKne6AJuE/xb5a/YUzMGmNOipmUbXQLaWFRtPDIptEIuhT2hBBQwqOpYKdkVQpjdHUmBArqcPdEN++iGpgj73VoZTWHYFjjJF0CZgn/ACtjhJuSj38NIBIj+FAXZSGkoNH4XKBeZQeIpcz9ymtSt3ZSPF4kudAFtR6oBMXTEQlWUtcnGIS7E+iDFd0jSyAc0XU1SpCEbU74PUbbIIn0i490T4dUzwPCHMMu5XA59Vb8JSa5gcGgA8rbqN+HCBD+V6KF+GCeVMMhnUrxdAp/K9FDUwqf/l1C+h0QIfZWi/rbpt4qE0E+OF1stBg50HwQYwfBn1ACPjYXRVDgrjEHc6A7GDsL9E1tImmXaEG3rvpy1WmM/MtJNIU3tA3BBA8EAAwIBi7YdBzW+/BbNw3NzY8f4UjcfiHBrzQE37ou6NJy6/Apbisc9rocwsP9umvRAwOFOov4FF08I62UZrTb5eKQUuKP5n1KccOxz3CzHOEhsjNF/hKBlTpGD3TA1ujWsgAxda0xBDTTqDodLnU3+OiaNwRn3RHQ2jpO/kgDptPJFMZF/qtajGtJytDgNhqpG1A0WaAY0mZ9fig1xD8rC6J6KrV5kkq2PxBLYcwQdBG0pNxcNcAQMsbIFleoS2EJMa3/AIsFOXQgcU6526IPVSCNVrg+D1KzSWCwmSTyEmPuENUqWVv7EPc6iW7B57xG0Cw859UFFqYCpE5Zglpi9xzC2wnCHuNwAb6my6pWwLvec1jucRPTUR/hBv4ZvDTe+a1udvsoEfDqHs2ZX1G9L6eHRT5qc2cPU/FF4zh9zlpBw1kP2GwGoPTqlL3MB/2XN3vI8dRogJdUZc5R/wCUfVDfmRplbE7a/P6rSvVY0SaJvuSYuDHmevJaU6tJhlzSPESLcr32QGCgbQwkeIP1hb/6fN3DK3WAe8fvVRU+L0Wi3dJ3DR8vohMbxMH3HuPmRHhz80EmKAuWNDBoGukOMbwZ3Vf4tx11Nwax7mAC4aAbrfH1nv0ftMk/VIquBqG5gz/yB+EyPNBLT7TuJiQBNiJsJ5eadYftCwANz90CzhMkiwJ285/ZU7hvDalSzGE72aSbdEQMFUzOa2m92Wc0NdaDuNkFjrdoctTMO/aHGPeO8EH5cltT4jSqGXl3jANuR3Nt1W6NJx2Pop2UXckD+k2hlk1Mp2Ak+piPRebxAtgNeTGkGAAkzMK7kiKeDd9lA6ocXcHTJnQGSnmE7UENggu52j0PhzVWo4d3j6JjhcM49ED+lx1p/wDrtsCTP0t5IyhximO8W97kJj53SNmDdO3qjaOAPMIHf5+i4Hrrb+UtxrA6XUwSABmnmpKOA6otzy1pYGiDugreKtNreSUYkjknmPblS19Mm6BRWadk54BjatJhyxB5iYO/ggm4YlwCejhzmaiBtOh8DF0GcXxys8RZvPLaVCzjb26yeUzE9eaK/wBNe4SGOPgCfpfRLauHIJG46IJqnGqkgkSRpewnkNEXQ/OPae5FpuQCegG86abpPVoO5hRU2OLozxPQnTwQWDDjEgnO0Aake9O8d2TPktMZwPEvOYspi0g5r+EwDP7rbg2FrNeHBtSoDYGC2HZc18xHdg+8QtcZ2sBcWnuuZNnNk5vpvzBsgEqcIxIpjMCGkwW5wY37wnmdp3Vbxbi1xbaRuND1FleHcfw5IlzmlsQYdBBvpy0+ys4So6oROHpZCXHPBDSLwcpbm0PmSgoDqhOx9Voac9PP+VfcZ2Mol3dqVRqYDJF+RsGgHY8lUsdgTSqOpm5aYmPTnsgzgu0NDBsdkuXSy7t22nuyMup8xsmmAx1A5hV9oWkhoqZpnMZAziAQBy6rkFXEyACJ3890XQxboDSbTMcj05IOl9qKNBjS+kHyYFpy2iZ7sSRO+3VVxtOqG5nAgcy0/slWHx1RjbVbGQQDLoOuoRmG4rJbmfUIH/IT8vqgPw9Ks/3Wvd/+WmPUBOMJ2Zxj7hhHi5v7pfiu0VRhb7Ku97YB72oO4gW/wn/Z3jGIrg/1qdMtExUZqOYdN/RAVhOy2KES0A8szZ+CbYDs6+f6hd5UySmGD4nlbeoXuIJDgzKy1tb7/NH4bF1ntkhrI5k/fP0QQ0Oz4/v9W/ymDeEUwLd49SY+CBxfFDTgVDF9gfIqHHcWFANfULQ0xdzsvvaaoH9CkwNywA3l1KycJTOrQqPxP8QsK0DI4uMxIFh5zeekp5wXin5mk2pTe282DgYPJw1B023QL+0nDYqtDJhw1IJaI6j6oahwaWuzWjQDkbk+H7q4Bzz71rbRKS8ZospU81SrkOpcTA6iOfQaoK4/gbnf7Zm8EhqvmGaWsEnYWjTySXguJpGkHUXe0beXNGrhrrp4L2K44xjTl94DWHETp8N+qA/iAykOLywAREd2PIWWMdhRUAh8Mn+o0CzvHef2CB4bxQV2gvmLgkQASNRGsfso8Rg6TW//ACH0w68SNJ5RPmgIocFpZhUaJNiM0wPAWj70Wr+HU3OL3UW2kEkCbXkDfnOqXcSx9L3Jq0y2RTcJANh3sv6rz4yl2P4waJLK+JfmDW6U2mHESRObbpzQWDiVN2XM3FsZm7t4ME6gOm5129EBW4JhhlNYsfU/U58NzOuLgDXx6Lm1fipqVhndDM4LtQYm9gDBhF8YxrDUD2PDmg/7ZzwADpcXB38UF54nwzDPpml7cscLtaCIFjEg6gcpkRZVuo+th3NZUxDSw91pYMwbHu5hFp/dVrE8YzVPaOaCYMNBIaCdwPjHMqOjx2sARnOWc2XaRpZBe8Q2pRoO9niH1KubvU8stywJEEciCTPluh8NxQMEPwVWq+0uLOQ0FjbW6rDe07mlrgO+3NDp3cImNLDRTN7dYh2r2+GQW+CDnrKQ6ItjRawQVPU3Efe639o/b6IGdMCNBboiqQb09EiD39fit6VVBZMPWY0y5of00HwTSr2hq1BlIZkAAa3KCGAWhs6WVPZX/fVFUa41PzQdF7LcYMlry/2TQXDKB3TrMEGBqrdw/tHTqkQXNEw0kaka30526Li9PFydPuEbhsYUHX+IYhjYDzmcTNMhlw6bTMyL/EpZ+JOGY/Dse4uaWOyDMNS4SSOenyVR4BjS+vTzucWsJeQTNmNL4/8AWE+7c8aOKwrAyWzmeJHvNBgQPmg5rxHBik0Mgk7yReb20+E6ITgT6zK4yOcHNBcIs6RoNYM7oqhWNWmRVbem5oa8DQdTt/KkcKYYDmIdFgJJzXvbYj5ILlhPxJrUqBD6bX1muAD3D9M3BDSJjQeKrHavjj8XWdWOYCG5WTOUAAENIA3BNxugcZWsZa2SCJ69fvmgabxlymCQQTc/q0mEFu/DniwpYr2dZ7vYVWuJGdwhwbmaQARfu5f+5W3j/aZsZcPVbkIc0gEFwjXWHAGd1x7EPiDytbYbGfqt8LWLntudZmd5QXKljnUyHMcQRcFQ1uKuc4Oc6TrJJlCOoVInKfNRHCv5AdZCAvHcZe52ZzyXDQlxtCHf2iqta5oeYdObQzIjUhQ18He5Q1XBNj3j9EArsUNYWjaxJsSjcJw5sXK3GCYNDKBfXxB0WrKxRVeg3kpKAbzA8kAQa87H0KmoYN0SW/EI3P1WrH2sdUFTbWlF06nVLGuup6dQIGjKgRDHBLaTxzU7KiBsXMBBgeima8HUfBKhWUlOoUDmhRbsPUD9kbhmsmC0eiU0ayLp1eiB3RDGxAErWrSNi0kkE5d7HaPvRBU6twjMPXggkSARI5je6AKl/UY6WEOaSDltIOvilmHf7OGVJgXD4iIkQb6wdU649imOc59J0A/pCreK4oQ27C4dTafn8UB+Or0qrG5SL5nEcxzEJfSwtiWnUd3X7I/lCvxLPeDXsIgwNtr/AHst6nE290l1rw3NH/lyQacVpB0QfdmRA5oGiDsLaBF1KjXkOYWtgQWg2MaKNzySGganWOeiCw4HEljQCHknvE6m4EfCFP7aRumlbgdRtD2xdNm7kkyLn1SggoIq9bxQVWoiKrig6yA3BvkAcys1xldHMKPh7fd8VPxVwLxB2QD/AJZ9T3Rohj/lWXs69ozjNNuSrmLjO4dT80GWPW9ET5IemU44fhmlt0HOZUjHKFZCAxlRTMqoBrlIx0eaBiyoiqVS6W0j1RFNyBqx6Mo1krpVEXRegb0qiNw7v2SejUVq7M8IqViHsyhodq47joPJAs4ngAwMOpeM8dEp4jhgAIEQNuavPbagS9j3ZRlIbrE2l3ldVLjje8cpsGkkCI2+qCrVsUJ7zYM2681Fi3Uy3Yk/BZxNN7x7QAjKQNNZ+9VCyCDmElBDhKF+S2dVdmtJLYMHko8PiA12k676KTE4ybxDuYGyDpPZ7tY04drHlvtGZu5/xa3Xwgn+YSs0pk6DXyN7DkqLgmknmZgeey6pVwDaWFBqOmplykDnEAeAQVeq0bEnyQxCMfTUBYgzQMNUbXElT0W2UeXvIGPCK7WZiTEhLKhkk8ysVV5smwBJNoFz5BBoU24fWhvmk7w4GCCDJEERca2TrhfCqtRsgRH91vmg5uvLy8g8t2laLKAyi5T0yhGqeidEDFrxCIovCAaiaLUDOk+ysfZ/jBohzbwdL2B5wqxSdEQj6D0D7tBxQ4imC7Rtj1J6KrP4iAXWuRlH7lWPDYUVaFQT3mjMR/xsPmVXK2HAIkHlflug3xIL22AAgTHNJqmHyvII6qw4bC+xqPDpykajkbi3Ja13MyAtcHQTrGh8NtfRBWMVgoIkeahZSkaalOsac4tlyiPH7/dQYloAaeX3+6CTheEGYSN1fTwvE1wxopOdmNjFpjd2wQHYnCtr1KRMuZMOyu0gbjUDSV2RnE6VMBjbgABBQsB+HFV0GrUazmAMx9dE3wv4bYUOl9Wo8btsPiBKs54g18AWJ6bKHF411IEmI2uB890C/wD6AwQc14Y+BqzOS13KZv6FbYzstgntbTOGDOTqch3O79/OUspdspBzNJv4bo//AKqZ/CCM/hpgYMtfoQJqGxO9tws9muw2HwVT2wc6o8CGF0dyRDiItJFp29Vs7tO12jp6affqlmI42XNIkweR+EoH3GKrKhyVWUnxMBwkibEjkeoW3BMJh6LC2lTFzJOpk9TtyVUZjJPLp9xKs2B4g0sFvmg+bTgaIOX2wdzhp5bGErrtgwPgt3UXAAgESJ6xz8FC1pKDELem1TNwb4uCBzOi6Z2J7K4elT/MYn2dcVGhrKcSGzcnX3uo0vzQc2NOFK0Lup/D7A4hub2LqBdoGuIGn9pNkr4z+Ercs4WsS4atq6abOAkHofVByimETTRp4DiAx9T2NTIw5XuymGkcz5hBtYdEE7BP8phwwAva0mAXAExMAkAny+iBpMT3s3VZTqBzvJBfMVwWjh8O40nl2aJc4jS8RA0uVzviWIBME9BZdG4iXVKBFMSXC1tvquY8WZlN7FALjcaHAhwEtbAIPldM6GCZTaG5c2XvdC089t1XsJRD3mdr+nzVhp4phYB+ojLO471pQJsc1rngNEAC+iGxAtMX2RmJo96dI1G5WDRzDulBZvwvwgfixSc8tzsfli3eaJHwmy6xS7JsYz/cc583Js3X+0X+K53+FNY0sS+WyDTImLg5mxeLSJtvHRdebVzXJiRogW/6flNntsIgz9NFVe0bsU9pLGtLBJJBuMsztCu+JxTGgXEnQalRYRsBxa4XuWoORPqSJMcpG+/msUHuJIyudabXIHOBorB2v4dhGsqVKZNOtMeyBABNhZp01nkq7wv8wxjm92HWcf1HpmG3RAHVruBabwdOqe4FheLJeeDSRnl4F4zRr8U64bhQyxcQJsAZgG+qBhheHeqtOAwIy3+SrtF1xB84+qs3DqRyoOe43stTxA/qUWi2VpDspA6b+RVD4n+Htam4gPad263HU6BW/wD1uo98NHdH6p6dU3pcfyvEuDYF5Gp0+/BBzJ3ZPGU2RUpgtOgzAnxB2QuGFbDvYA/Je15A2NtvTddhbxJhOac51HIKq8e4Q2viRWe5obHeytuYMwRabboLNw/tQGMaHBpJEEtcTpve8K14DiXtac0zA3OwtPiuf9kW0mvdlY4nRpJMido0hXejgi4WJZ4CPl8kCLtrQruoODKoqUrmpFnTM2F5Gi5U/Dld1w/ZiKjX5yWgzlI1PXaNEwxnBaVQAPpU4bplEeVtuhQcAoYVx91pPkVd+Ddha7/Zue0MYSMwM5ouSS2LaR5rpGDwDKROQBswLCNNEY1p5/NBV+0FdtFoZNzAkCzQRzmfguP8aGZ7mN1kQdoJ1XS+3mHqGpIlrSGgwdSPhoqRieHd3SSbaX6EIK8MKWF8SRYeet1o+k4Cb308NkXiXFj4O9uvPXx5qDE1XAZdW28vP6IA2S5wkp3gKBJlvjASJkk223TLh3E3U3y2DEggixBsQRuEHQezlWpSoupVKcMJzB2jpO8i5i8TzRtPHPaY9o6BYX2UvBjTxNBjxIJbds6EWPlb0UeI4cG2zW8YQR08aQ4O1OskT01KJpYw5XQ/K8kmRt06pbVw4bpJPj6eSzRc5o0BKCE8PzvzPBcZ1cZ+/BHNwwAiABy29FCHuALhbpE/BB1uIv0nlNv4hAwqAaWWlRsC2iUu48wavgjZNMLjm1GjvATuUEtBhd3Qd1cOEUiKYGYnkVW6eKYCBInWQZA8tlcuHUzkEQfKEHEcHgHVdPXSJU3EOzlcGWuLxpvorVwPh2WCArfh8MIQcjoPq0xlLTbmFNiKBfBa431811qvwSnUHeaPFJcT2OGrDCCrcLYaTG3JLbSeXJXDhnGDbNPp9UGOBOYO8Mx5bLStRyiJugs7eON5rd3EwdFUW6SisLNot92QP21zu4rf8weZS6jM3RbLoAe1OH9ph8+YNLDod/5krnuNdAmJG66Xj8Kajcp05SqtxrhtJogSXb8kHPK7w4mJ+fzQz6YEgaFWTE8PA0CW1sCgSUaNzzWrqSbfk/8AKjq4Rs2mOvPyQH9mMe+nOVxHKPin1fjJdd8HZVvA02tsTqn3EuAVKDW1HCWG4cJ0dcZht/lBJTxszcnofopm43lZI/8AUANELW4m6UDypjXOtyOiAxtcgDWZ0udUupcVNzb6qT88x17goNHmbFoFv1QSgH1nskA92Nvmp8RWDpEwOYCDOIAMATyQWngGIoggFzw8XN5E+Gi6xwbGNNMb9YXFOF4kUwCWtlxAAIXZuy+ALKIzFjiTNgbTtqgrfZ+rZW/DOsLLC8gOYVM0ry8g9UYDqEqx3DGG8QVleQVzE4UNOqkpWuvLyA5r7aclPRdcLy8g9iqhy2sq1i2yfNYXkCms0Jfif5Xl5AO+lLSd0AWW8FheQRNcWu8Cui9meMveGZgC0EgtNwZFjfQi/qsLyCDtTwfDlj3sp5HxnkOkHvAHuxbXbkufV8OB6ry8gGqMACDxLl5eQaOqEeaiz38f5/ZeXkDrgVDNUaDdp239ZXcuzuGaykA2fNxJXl5B/9k="/>
          <p:cNvSpPr>
            <a:spLocks noChangeAspect="1" noChangeArrowheads="1"/>
          </p:cNvSpPr>
          <p:nvPr/>
        </p:nvSpPr>
        <p:spPr bwMode="auto">
          <a:xfrm>
            <a:off x="155575" y="-2065338"/>
            <a:ext cx="3600450" cy="4305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prstClr val="black"/>
              </a:solidFill>
              <a:cs typeface="Arial" charset="0"/>
            </a:endParaRPr>
          </a:p>
        </p:txBody>
      </p:sp>
      <p:pic>
        <p:nvPicPr>
          <p:cNvPr id="10" name="Immagine 9" descr="reattore.gif (21310 byte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1571625"/>
            <a:ext cx="2928938" cy="280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Nuvola 11"/>
          <p:cNvSpPr/>
          <p:nvPr/>
        </p:nvSpPr>
        <p:spPr>
          <a:xfrm>
            <a:off x="71438" y="4071938"/>
            <a:ext cx="3143250" cy="2714625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600" b="1" dirty="0">
                <a:solidFill>
                  <a:prstClr val="white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La fissione di 1 grammo di uranio produce un quantitativo di energia pari a quella ottenibile dalla combustione di circa 2800 kg di carbone.</a:t>
            </a:r>
            <a:endParaRPr lang="it-IT" sz="16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675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0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>
            <a:off x="0" y="1500188"/>
            <a:ext cx="9144000" cy="553997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2000" b="1" u="sng" dirty="0">
                <a:solidFill>
                  <a:prstClr val="black"/>
                </a:solidFill>
                <a:cs typeface="Arial" charset="0"/>
              </a:rPr>
              <a:t>L'impatto ambientale in caso di incidente grave in una centrale è una delle preoccupazioni che riguardano l'uso civile dell'energia nucleare</a:t>
            </a:r>
            <a:r>
              <a:rPr lang="it-IT" sz="2000" b="1" dirty="0">
                <a:solidFill>
                  <a:prstClr val="black"/>
                </a:solidFill>
                <a:cs typeface="Arial" charset="0"/>
              </a:rPr>
              <a:t>. </a:t>
            </a:r>
          </a:p>
          <a:p>
            <a:pPr algn="just">
              <a:defRPr/>
            </a:pPr>
            <a:endParaRPr lang="it-IT" sz="1900" dirty="0">
              <a:solidFill>
                <a:prstClr val="black"/>
              </a:solidFill>
              <a:cs typeface="Arial" charset="0"/>
            </a:endParaRPr>
          </a:p>
          <a:p>
            <a:pPr algn="just">
              <a:defRPr/>
            </a:pPr>
            <a:r>
              <a:rPr lang="it-IT" sz="1900" dirty="0">
                <a:solidFill>
                  <a:prstClr val="black"/>
                </a:solidFill>
                <a:cs typeface="Arial" charset="0"/>
              </a:rPr>
              <a:t>Non è tuttavia l'unico impatto possibile: anche l'estrazione, la purificazione e l'arricchimento dell'uranio comportano notevoli impatti ambientali, non solo dal punto di vista della semplice radioattività, ma anche in termini di </a:t>
            </a:r>
            <a:r>
              <a:rPr lang="it-IT" sz="1900" b="1" dirty="0">
                <a:solidFill>
                  <a:srgbClr val="94B6D2">
                    <a:lumMod val="75000"/>
                  </a:srgbClr>
                </a:solidFill>
                <a:cs typeface="Arial" charset="0"/>
              </a:rPr>
              <a:t>consumo di risorse idriche ed energetiche </a:t>
            </a:r>
            <a:r>
              <a:rPr lang="it-IT" sz="1900" dirty="0">
                <a:solidFill>
                  <a:prstClr val="black"/>
                </a:solidFill>
                <a:cs typeface="Arial" charset="0"/>
              </a:rPr>
              <a:t>nonché l'uso di sostanze chimiche (fluoro, acido solforico) per l'attività di produzione del combustibile nucleare. Il trasporto e lo stoccaggio delle scorie nucleari comporta infine notevoli rischi potenziali.</a:t>
            </a:r>
          </a:p>
          <a:p>
            <a:pPr algn="just">
              <a:defRPr/>
            </a:pPr>
            <a:endParaRPr lang="it-IT" sz="1900" dirty="0">
              <a:solidFill>
                <a:prstClr val="black"/>
              </a:solidFill>
              <a:cs typeface="Arial" charset="0"/>
            </a:endParaRPr>
          </a:p>
          <a:p>
            <a:pPr algn="just">
              <a:defRPr/>
            </a:pPr>
            <a:r>
              <a:rPr lang="it-IT" sz="1900" dirty="0">
                <a:solidFill>
                  <a:prstClr val="black"/>
                </a:solidFill>
                <a:cs typeface="Arial" charset="0"/>
              </a:rPr>
              <a:t>Il procedimento di fissione nucleare produce </a:t>
            </a:r>
            <a:r>
              <a:rPr lang="it-IT" sz="1900" b="1" dirty="0">
                <a:solidFill>
                  <a:srgbClr val="DD8047">
                    <a:lumMod val="75000"/>
                  </a:srgbClr>
                </a:solidFill>
                <a:cs typeface="Arial" charset="0"/>
              </a:rPr>
              <a:t>materiali residui ad elevata radioattività che rimangono estremamente pericolosi per periodi lunghissimi </a:t>
            </a:r>
            <a:r>
              <a:rPr lang="it-IT" sz="2100" b="1" dirty="0">
                <a:solidFill>
                  <a:srgbClr val="DD8047">
                    <a:lumMod val="75000"/>
                  </a:srgbClr>
                </a:solidFill>
                <a:cs typeface="Arial" charset="0"/>
              </a:rPr>
              <a:t>(fino a tempi dell'ordine del milione di anni).  </a:t>
            </a:r>
            <a:r>
              <a:rPr lang="it-IT" sz="1900" dirty="0">
                <a:solidFill>
                  <a:prstClr val="black"/>
                </a:solidFill>
                <a:cs typeface="Arial" charset="0"/>
              </a:rPr>
              <a:t>Lo smantellamento di una centrale richiede tempi estremamente lunghi e diverse volte superiori al tempo di costruzione e di funzionamento. </a:t>
            </a:r>
            <a:r>
              <a:rPr lang="it-IT" sz="1900" i="1" dirty="0">
                <a:solidFill>
                  <a:prstClr val="black"/>
                </a:solidFill>
                <a:cs typeface="Arial" charset="0"/>
              </a:rPr>
              <a:t>Ad esempio per il reattore di </a:t>
            </a:r>
            <a:r>
              <a:rPr lang="it-IT" sz="1900" i="1" dirty="0" err="1">
                <a:solidFill>
                  <a:prstClr val="black"/>
                </a:solidFill>
                <a:cs typeface="Arial" charset="0"/>
              </a:rPr>
              <a:t>Calder</a:t>
            </a:r>
            <a:r>
              <a:rPr lang="it-IT" sz="1900" i="1" dirty="0">
                <a:solidFill>
                  <a:prstClr val="black"/>
                </a:solidFill>
                <a:cs typeface="Arial" charset="0"/>
              </a:rPr>
              <a:t> Hall in Gran Bretagna, chiuso nel 2003, i lavori potranno terminare all'incirca nel 2115, cioè circa 160 anni dall'inaugurazione, avvenuta negli anni cinquanta. </a:t>
            </a:r>
            <a:r>
              <a:rPr lang="it-IT" sz="1900" dirty="0">
                <a:solidFill>
                  <a:prstClr val="black"/>
                </a:solidFill>
                <a:cs typeface="Arial" charset="0"/>
              </a:rPr>
              <a:t>Naturalmente deve anche essere trovato un sito atto ad accogliere le scorie ed i materiali provenienti dallo smantellamento.</a:t>
            </a:r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765175" y="381000"/>
            <a:ext cx="8153400" cy="9906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it-IT" sz="4400" b="1" dirty="0">
                <a:solidFill>
                  <a:srgbClr val="775F55"/>
                </a:solidFill>
                <a:cs typeface="Arial" charset="0"/>
              </a:rPr>
              <a:t>CENTRALI NUCLEARI: negative?</a:t>
            </a:r>
          </a:p>
        </p:txBody>
      </p:sp>
    </p:spTree>
    <p:extLst>
      <p:ext uri="{BB962C8B-B14F-4D97-AF65-F5344CB8AC3E}">
        <p14:creationId xmlns:p14="http://schemas.microsoft.com/office/powerpoint/2010/main" val="4228064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b="1" dirty="0" smtClean="0"/>
              <a:t>IMPATTO AMBIENTALE di un disastro</a:t>
            </a:r>
            <a:endParaRPr lang="it-IT" b="1" dirty="0"/>
          </a:p>
        </p:txBody>
      </p:sp>
      <p:pic>
        <p:nvPicPr>
          <p:cNvPr id="2050" name="Picture 2" descr="http://images.corriere.it/Media/Foto/2011/03/14/pop-i-rischi-a-fukushim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500" y="2690813"/>
            <a:ext cx="5253038" cy="316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-76200" y="5983288"/>
            <a:ext cx="9296400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40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hlinkClick r:id="rId3"/>
              </a:rPr>
              <a:t>http://www.articolotre.com/2013/10/fukushima-un-disastro-nucleare-superiore-100-volte-chernobyl/217930</a:t>
            </a:r>
            <a:endParaRPr lang="it-IT" sz="140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it-IT" sz="1400">
              <a:solidFill>
                <a:prstClr val="black"/>
              </a:solidFill>
              <a:latin typeface="Arial" charset="0"/>
              <a:ea typeface="Calibri" pitchFamily="34" charset="0"/>
              <a:cs typeface="Times New Roman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140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hlinkClick r:id="rId4"/>
              </a:rPr>
              <a:t>http://blogeko.iljournal.it/fukushima-inizia-la-pericolosa-rimozione-del-combustibile-nucleare-dalla-piscina-pericolante/77820</a:t>
            </a:r>
            <a:endParaRPr lang="it-IT" sz="1400">
              <a:solidFill>
                <a:prstClr val="black"/>
              </a:solidFill>
              <a:latin typeface="Arial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6" name="Rettangolo 5"/>
          <p:cNvSpPr>
            <a:spLocks noChangeArrowheads="1"/>
          </p:cNvSpPr>
          <p:nvPr/>
        </p:nvSpPr>
        <p:spPr bwMode="auto">
          <a:xfrm>
            <a:off x="0" y="1500188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2400" dirty="0">
                <a:solidFill>
                  <a:prstClr val="black"/>
                </a:solidFill>
                <a:cs typeface="Arial" charset="0"/>
              </a:rPr>
              <a:t>Il disastro di </a:t>
            </a:r>
            <a:r>
              <a:rPr lang="it-IT" sz="2400" dirty="0" err="1">
                <a:solidFill>
                  <a:prstClr val="black"/>
                </a:solidFill>
                <a:cs typeface="Arial" charset="0"/>
              </a:rPr>
              <a:t>Fukushima</a:t>
            </a:r>
            <a:r>
              <a:rPr lang="it-IT" sz="2400" dirty="0">
                <a:solidFill>
                  <a:prstClr val="black"/>
                </a:solidFill>
                <a:cs typeface="Arial" charset="0"/>
              </a:rPr>
              <a:t> è una serie di quattro distinti incidenti occorsi presso la centrale nucleare omonima a seguito del terremoto e maremoto dell'11 marzo 2011</a:t>
            </a:r>
            <a:r>
              <a:rPr lang="it-IT" sz="2400" dirty="0" smtClean="0">
                <a:solidFill>
                  <a:prstClr val="black"/>
                </a:solidFill>
                <a:cs typeface="Arial" charset="0"/>
              </a:rPr>
              <a:t>.</a:t>
            </a:r>
            <a:endParaRPr lang="it-IT" sz="2400" dirty="0">
              <a:solidFill>
                <a:prstClr val="black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137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olo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it-IT" b="1" smtClean="0"/>
              <a:t>FUSIONE NUCLEARE: che cos’è?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3429000" y="1643063"/>
            <a:ext cx="5551488" cy="4495800"/>
          </a:xfrm>
        </p:spPr>
        <p:txBody>
          <a:bodyPr>
            <a:noAutofit/>
          </a:bodyPr>
          <a:lstStyle/>
          <a:p>
            <a:pPr marL="320040" indent="-320040" algn="just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it-IT" sz="2400" dirty="0" smtClean="0"/>
              <a:t>	La fusione nucleare è il processo di reazione nucleare attraverso il quale </a:t>
            </a:r>
            <a:r>
              <a:rPr lang="it-IT" sz="2400" b="1" dirty="0" smtClean="0">
                <a:solidFill>
                  <a:schemeClr val="accent1">
                    <a:lumMod val="75000"/>
                  </a:schemeClr>
                </a:solidFill>
              </a:rPr>
              <a:t>i nuclei di due o più atomi vengono compressi tanto da vincere la loro repulsione (sono carichi + entrambi), unendosi tra loro e andando così a generare un nucleo di massa maggiore dei nuclei reagenti </a:t>
            </a:r>
            <a:r>
              <a:rPr lang="it-IT" sz="2400" dirty="0" smtClean="0"/>
              <a:t>nonché, talvolta, uno o più neutroni liberi. Affinché avvenga una fusione, i nuclei devono essere sufficientemente vicini e vi devono essere temperature altissime.</a:t>
            </a:r>
          </a:p>
          <a:p>
            <a:pPr marL="320040" indent="-320040" algn="just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it-IT" sz="2400" dirty="0"/>
          </a:p>
        </p:txBody>
      </p:sp>
      <p:pic>
        <p:nvPicPr>
          <p:cNvPr id="4" name="irc_mi" descr="http://fisica.cattolica.info/biblioteca/scoperte/atomo/images/fusion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" y="1785938"/>
            <a:ext cx="3143250" cy="421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08758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olo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it-IT" b="1" smtClean="0"/>
              <a:t>FUSIONE NUCLEARE nel cielo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357688" y="2314575"/>
            <a:ext cx="4122737" cy="3114675"/>
          </a:xfrm>
        </p:spPr>
        <p:txBody>
          <a:bodyPr>
            <a:normAutofit fontScale="92500"/>
          </a:bodyPr>
          <a:lstStyle/>
          <a:p>
            <a:pPr marL="320040" indent="-320040" algn="just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it-IT" dirty="0" smtClean="0"/>
              <a:t>	Il processo di fusione è il meccanismo che alimenta </a:t>
            </a:r>
            <a:r>
              <a:rPr lang="it-IT" b="1" dirty="0" smtClean="0">
                <a:solidFill>
                  <a:schemeClr val="accent2">
                    <a:lumMod val="75000"/>
                  </a:schemeClr>
                </a:solidFill>
              </a:rPr>
              <a:t>il Sole e le altre stelle</a:t>
            </a:r>
            <a:r>
              <a:rPr lang="it-IT" dirty="0" smtClean="0"/>
              <a:t>; all'interno di esse si generano tutti gli elementi che costituiscono l'universo dall'elio fino all'uranio.</a:t>
            </a:r>
          </a:p>
          <a:p>
            <a:pPr marL="320040" indent="-320040" algn="just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it-IT" dirty="0"/>
          </a:p>
        </p:txBody>
      </p:sp>
      <p:pic>
        <p:nvPicPr>
          <p:cNvPr id="5" name="irc_mi" descr="http://www.moebiusonline.eu/fuorionda/immagini/sole_sei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313" y="1571625"/>
            <a:ext cx="242887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AutoShape 2" descr="data:image/jpeg;base64,/9j/4AAQSkZJRgABAQAAAQABAAD/2wCEAAkGBhQQEBQUEhQVFBUVFBUUFhQYFBcXFBYVFRQVGBUVFRgXHCYfFx0jGRYUHy8gIycpLCwsFR8xNTAqNSYrLCkBCQoKDgwOGg8PGiwkHyUpLC0sLzQsKSksLCwpLCksLywsLCwsLCkpKSwsLCwsKS8sLCwsLCopKSwsLCwsLCwsLP/AABEIAMwA+AMBIgACEQEDEQH/xAAcAAABBQEBAQAAAAAAAAAAAAAFAAIDBAYBBwj/xABCEAABAwIEAwUEBwYGAQUAAAABAgMRAAQFEiExQVFhBhMicYEydKGzBxQ1QlKRsRUjcsHh8DNigpLR8UMkJVNjg//EABoBAAIDAQEAAAAAAAAAAAAAAAMEAQIFAAb/xAAyEQACAgEEAAIJAgYDAAAAAAABAgADEQQSITETQQUUIjJRYaHR8HHBIzOBkbHhQlJT/9oADAMBAAIRAxEAPwDzjt19p3vvT3zFUDo526+0733p75iqCClzNdPdE4K7SFdAqJcCdApwFICnAVUwyrOZa7lp4FKKrmG2RmWnBNOy09KagmXWuR5aWWpwinBuq7oYUZlfJXMlWe7pd3XbpbwJXyUslWO7rvdVG6SNPK+SmlFXO6ppart8k6cyoUU0pq0pumFurBoBqJWUmoymrKkVGU0QGKPXK5TXMtT5Kd9VVyNW3QHgsehKhFKKmW0RTIq2YEoR3GinimxXRXGcI6lSpVEKIqVKlUSYd7dfad77098xVAxRzt19p3vvT3zFUEqT3KJ7onKcK4KemqmGURwFOAriRUgTVCY2ixAU8IrqU1IlNDJjaV5jAinJRUgRUzNuVEAcTFULRlKZElurCGJovY9m1K1UQE6k0YZsmmyIE8MxEz6cKRs1ajgcxtUCzKNYctXspJq2ns45AJgTwnWtS6VRCE/3OhmqgWEyFEk/3NL+tu3X3ltogAYGeP6VIMC61okXIgSNOcHbnUFzc/hTyIJH8qgamwmTgQMrs+rhB+FVXcHcTuk1pWnlhQCk6mrXeqnT9NOtR61YvwkzCu2ZHCoFN1u12kznQJ/EDp/zQu7wArkoGo+IpivWA+9BtWpmSW3UKkUWuLEp3FUi3rWglgPUSt08YxbcT6CrRTpPwqFavhXLe5AJzf061xyeZKFKvZ+s4pM71Tft42q84oKJioSKupIi99auP3g4ilU7rVQ0yDmYzoVOIqVIUq6QIqVKlUSYd7dfad77098xVVbLAHHra4uU5e7tu77yTCv3qsqcojXWrXbn7TvfenvmKo52PUj9kYoFnwldjm11y/WBmj0mr4yYAsVQEfKZnC8CcuGrh1vLltkBxyVQcqlZRlHHWqKTXtWMqcDWLj90LX6vb/U8ndiWcyfYy+IpneeNVcZxVC+0ZYeU33DfjZQUoDX1g2w7srMQZUeJ3Arigla9Q2ep5ImpUmvUGC39Zwr9p90LvvHu+nu/Y1+rd/l8PtxE8KvJzG2sziYbB/a5DpIbAyhpRSHMmkTl3+7FDNWfOOLrtuPZnkqambivX0PBWK4elxkoUl26/eOOW6lONd2vKCloCEAxlKhtzoPh9yi6s7dy8yENYt3ZORKcrBTJSQkDwZoobVfON1+kcYOz85+0xFpZZ4A1PKtPh2CIagq1VHoJFH8eWtFutVz3fffW1C2y5Afquu2TdG0daBpdzTG0akaHqaxdbvVtoPE19LqfWFzjElurobfd0Hrx2qFajoB6QNhx3/Wo2ViSSSIOg024U24dGYj7yieuvpSarjgRrMtJuJBGkjQGSdOAAGk006axPHUDah37OUDKTEiYHGeFTWlxkVkUQdNM2w0qxQf8TJlpCIMkc9NoEaAVI2mNeAGk8DUCBOfXxQN9ABMfpVhRb7tJSTuZ9OXrNDadLCUj2tNNlHb0pv1lIVEcfj5VSbSqY3GkAnX1qYLE6jWNSRx8/KqFMTsS6Dr1jjvUrZA34etUGyoEkkn8I4Eb1Mlw7xrBMTFCZJUiMxTD23xBGVRBg/0rF4jhC2TCh6javTcOwx19rvEIlI2mATA1y86GXLYdBSrc8COPlwo+n1RqO3ylFdWJUHrv5TzNaarrRWmxXs+pqVcOFAnEVv1XK4ysBbSCMyoBFSjVPrFdCNdaIYHhDt2sMspzKJJA0EQNSo8BRXcAZMUC7e+oHWKqrGtHu0XZ16yd7t9OVUZgQZSpPMEb0BVRanDjcpyJnX47E4KVKlRotFSpUqiTDvbn7TvfenvmKoIKN9uftO996e+YqggqT3KIMqJ1KalSio01OihsTHKkXMt4XeKt3Uut5SpJ2WhK0mRBCkqBBEURxXH3bpCGyhpppClLS0y2G0Z1CFLOpJJGmpoYgVYaRQWsIE0q9JWzBiJJaWM1p7PAwlA01MSOXKq+B2MqBOwIrTtsgpMaTOtYmq1LA4Bmh4aAYxAqsLT3k6gDjw03qXv4Gmw+I4edTpcUEQpIMayDCiJiolsBQ0MTOnWfjQNxPvSwAUcQYpsuPBM65FKTP4kpKgmOsU63vgUhUAzx3jTcRUTxLFwyVcHEyehMK/ME1G2rIXGz4ci1oMiRCVEf8U7sBQGIraRcVPU0OHMzCgegnQ1QxuwmTBzEzI2APWqqcZCI058ZAMaacOdF7G8JHi1zCQeHQUmVept80B8YJs7opAaO4VqYkqHLWiv1ZGkwNiRJ/M8qpuWQWrxeEjUEaK5z6U5TrjJIPjTsZEiN9TVnwx9nuWloWhkKKtNSNOPAAipUug+0I0/6ofbYmJJJ8P4RsD51Ku/CiBrknRQ10H9aGUbPMjEsJZ1KZ04E6R6V1tUGBw57V0rJy5QDHh16fyqJd0BMwM2sAyOR1qmCZE9H7GXIXbZR9xak+hOZJ+J/Ks52vtQ1c6DRYzjWBOyh+f61W7KYyGH0j7ivAvoeCp/vetB9IVoCy2vkrJPRQn9RSgr2W/rMYKaNb8m/P8zD3DBWgpJlO/8A1WUxi0QgAJBnif761pnLrIkRqOnGelV12IeBUYEb+XCtOiw1nJ6myfnMWlkk7V7D9D/Z/urdx9Q8bisgPJCN/wA1T/trzq/dQ1ogb8fvH/gV7CzfowvCG3Fx+7ZSQn8Ti/EE+qj8DRNfY9lQRR7xmN6RwqBV7JnmX004sHb5LSde5byq/iUcxHoIrzkiruIXanXFuLOZa1FajzUoyapqra0tQpqWseQmcy7QBGUq7XKZgYqVKlXSYd7dfad77098xVBE0b7c/ad77098xVBU1Jla/dEs2Fgp5eRBTmiQFKCcx/CknSelJxpTayhxJQpJgpUCCPQ1XyzRW3xhWUIeSH2wIAWSFo5d24PEny1HShNmGXepyJE0aJ2rVQN4Wl3W1UVn/wCFcB4dExo7/p16VZw96FQRBBgg6EEbgjhSd3XE2tPqVI5mpwZnLp0/Wja2Ijlw4axMflQ5toFnPy03oXe9pCZTKdNRoTWE1L2tnEI2pXsGaBaZ9ncaGeVdesW8pJMGJAGmoFZ2x7RhR8Rg8Bz86LKus7Wbjt5cqG1L1nBl0tD+6YDxVRda22kT+lS4kwVPqKf/ADttvz1WgFQj+IKok62ktH/MJNDVOQ1aOT7Pesn/APNeZM+i6eqbKkD88/2iN7bbgRB93bBvcQRumOE7g1eZby5VNmf0GtT3CkuQlcwqJVsAJ+BqOytu6eyJEhUjnoetcXyvPc2EbIl9OdwqGnhHmknjUjFkSgpVmB2Hi38vWjuEYWnLBWAfa1MTG2tHGuzK1KC4AjgOPrtSirZZ/LETt1ldZwxnmV/ZKQCtB6LEg+tUl2ygkZtArYjbU9K22L9kHFOFSErUYCjCYEzqI4mKHO2RS6ZQcoAGVQIUnTWEmjLft4PY7jCXI49k5gTCwc2XMQBII4TO+tEXbBXtp8SdiNZT5DjXF2uVa0QFBRBCzuNtdKfcukFGsEaHcJIOw/nVXbc2VhM5lV4golEjirr/AHtWvZvze4S61MvMJSoSdSlCgUmeiZFZY2wCiUlJSRv12g1NhV2bZzP0UkpB0UhSYUOvTyrjgjj9YDUVeIoI7ByP6feC5JMGZ8vz/wCalSvKIGo28galBKVnMNOM7jkRykRXU22aYgAaAedXLDzht4gS1sC/eNNROd1CPQqE/CaMfSx2p+s3AYaP7lg5dDopzZSvT2R61XdQu0cLyR4kApCuCVuJKUkdQJI9KyL+taNKh2D/AAHEQvrDuH+A4/Uyk5UKqncqBVaizIu7ja5XaIYX2euLr/AYcdjcpSSkeatvjUswUZY4EWJg6lVrEsNdt3C28hTaxulQg9D1HWlXAgjInQn25+0733p75iqDJoz25+0733p75iqDJqWnV9CPRU6E1AirDZoTTRpAkrbM1pMJV3hSm4y5ExLx0dQJk5VCS4eSVA0CYOtarCLYKTPKKz9TbtHMds0wdeJZxK7RlcSwSUKcJRmEHKrp0JNQ21oGxCd+J4k8zVbElZCkjYKEjoN6vBQI01B2PSjadg6Awfo+gVs+e5YxXBULan76YIVxmg9m8sp12mCOo0opcXpyeI+Ean051VwFtKkFStipRPQKmKprNu3MNqCK7FYd+cc5iOYQTlyiI59ZqqnErb6otKkuqdDveNiQGwopyEyNYjWDuQKbiiM7oaRykq4AVLadnG1eGCY1KiT/ACoOn0+RnqAettScp0J1ledsHlqRWhwezS6mZCSBIMVlb7DlWigpJJRxHIE1eRiCkoUZIToOpPOldTp2U4jVbN/LPBmmtL7MspI1TopXACd4q3eYqtrKlCypK+IJ8iKwtriKm1lYVBVwOpNXRj40kSASQTv1iKVOnZT7MYagE5PU9KwHGA0nunpSQTC1GQZ11PCjVzZNXKIUErSdiDJHkobV5FfdpFZpgAQCEiRAEcDXLHE1DxtuKRKtQlRETx0/SlTo2B39TOs9Glm8RG2n8/tPR2exyGiqCSkiNdx5njWex/BAEqTBMahcSJjSlYduX06ElyNDKRt5jWreMdp0PsSQpOhGZJBEnmk70QcDBHPxkVpqq7Bv5E8870gmTrPLYAVLidzmTuEwJ8+dcucPWslxuHE8QggqHKU6EUDffkpbndYBHEAqgitVKt5Bjd+pUcKeYXcvXLhCCiAAnIoq45NEkRvpAnpULxebAUfEkblM6ehomEACAIAEAUYdUnuuGXLp+WnrWiNNWR1IGkAXGTn88vhB+NXiV2zTe6jLqzzUoZUj0SPjWEuGSNxGtGu+yvLTM66dNBpTXLF24ORptbiuSUlX6bUqg8Jyo6i9JxWVc8jOZmHKfYYY7cOJbZQpxatkpEn+g6miL2FJYdCblWWPaS2UuOD/ACmDlSfMmOVaWx+k9Fi2W8Ps22p3cdUXHV9VERPlt0p5nYD+GMn6TLvb/rNR2O+hZtqHL8hxe4YSf3af4yPbPQaedb2/xe1sGv3jjTCEjRGg05JQNT6CvAcU+k7EbiQq4UgH7rYDY/NIn41mXn1LJUpRUTuSSSfU1l2ejbdS2b3/AKCJ7Ce5p/pH7WIxK87xpJS2hAbSTopQClHMRw30FKsrXK2KqlqQIvQhQMCHe3P2ne+9PfMVQZNGu3P2ne+9PfMNBU0Rp1fQj0VYbFQIqw3QWmlQJYaNbPs/qg+mlY1sVqMAVGnlWZrBlJtIPZlrELXODwIk/ntQsMutDwnSYgiQJ105VqVpAH97UCxK+SJnSBpSemufOFityqDuziUe6cdP7w+H8IEDTj1q6nwpgTA25k0O/a8DbeOGn9KvsOhwDKeenKdTrTNu88vBV7CSc5Mr4IZW7O/h/LWj1lc5CZ2PwrOvgtL7xI4aj8SeVWEY+1xJSeKSkyPyrQpcFRiGosVF2McYzCOO3QW2s8AhW/E/90NwyC2Ao+E6H/uh9/iwf8CJSmdSdzHCOVXbbKGuukp8j8KBqzkASN3iW7l6Akl4yFJTlGoVuNSRU7GHBCStUkAcedFzjjSRph7MRIIfd38xxpgx9pWn7PZJOkB9+l/DyMbx9ftL+s2f+bfT7wE60VgEeJRMAcY/uKmslJCgHF93nOVxRTITOgXHTcjpRJ7HWATOHMBQ0/x3t+UjYxUn7ZZUR/7a0rMQP8Z5UnhA89KIK14yw+shtTZg/wANvp94bxrstdW9uMjYeAAIeZJUTyVl3AjlNY9F0SIUSNRnBHHXcV7bhmINYfZNC6U1awme670qCJ1CE5vEqOnpWC7YduLS7JSxZl5ZkC4WC16py+NXrFHt0VSDIOPOZWj9JXM2wpuGex+Ynn1g2t58NIUUgHMVp0ITyHnMVq8WwABopATmICkqjXOmCJJ1349aA9nf3V64DuRIG2xBitjf3gXEbCSZ0r1/oXTVNpt2Ad2c/nlPM+l77fW/06mXtLvPoRlWDCkH2gR+o5Gnv3AQNd+CRuTyAqK4e+tahKQ2JCVlILih+JP4Ry51LZ4QtsFbJH+sA5hyBiRWNZTSt2wPlc94/wB8z1lOq11mn3+EN2PjjPzxj94rXst3niVPerJURPhHJJHIaTQfGO0d2zmtVEMpGmVvwhQ5kjVQNbDAcXSskkFJSShaTulX8wRx61l/pCZLj6HEJJAQQSBsArSeXGtX0hotP4AtqHQHPx/3PK6PVXetbLue+/IzIOVCqp1CoFVgrPQWiMrldNcq8VipUqVdOh3tz9p3vvT3zFUGTRntz9p3vvT3zDQZNc0iv3RJUVZbFVm6tNUB5raeWEIo1hTmoB2NUrZGgotYsjMKzr3GMGbK8CX7q+7pOZPx58aGYXbZ/wB6vUk+EcAJ39au4wx4VRsQDl6c6hwdyWUj8PhI5EV2hVcExIAPfz5CF7fDQ4iVbHhGnrWZvWjaPFI/w1yI3CTxjpxrTWt/kTBE8v60Ax0946gcdVEdDAH6U/YFKcy+qA2bvMYxI3riRO8bRtEbRQm5fTJVI1G3GduFWXrNRUlCDGYweYHE0ds7BDSYQB58SeppemsYzABWuPHAHnM1ZqQkkyCoagbaetFrd4EiRJIAHkeo3o9ednUOtwr2o0PEeVZfDQpLpaVHhOk8SePTTWpvqwN0Ku6lgG5BhhFsYKBvm1nSeY608upbKTqlQB03Gnsz6zT7hQGizLiYymdZB4nlFUHGFEqUZKpmBsB5VmL7XcfEn0UC5IKTBIiBIG2n61y1Q4jKpkKLgUFt5ASoHcRG5FbDsH2NbfY71/VJUoJbEicp1Kzx8q3il29k1J7tlA6BI8uZ8qWfWBH2KMkGZep9IojGtV3HqeU2XYq9uvG42srUZ7x9WvoFaiat3vZhNmk968kqAnumvEvXbMVaJE0dxbt8XiU20obHtO6Z1D/ID7I+PlWNxNMJCgZ+6dySSZkk7naieLY7e3L6dbm5YBB8AOf6/D86gu8KikLahJzGVbr0HEnbfYU267RrWyptSNVDL3iTA13MHpO1EgyBPhAKoMA8dj/zVS+wzOITMDQgiIrW0npO3TgohwDFNd6NqtO8jmXW0AJAGwAA8gIovb3icgkxA2rPW13lCUOEJXlB10kcD+UVM7eISJKh6GT8KbVvMTUS5GXcDxK1xiibe5WsgnvGvZHFQWYnlpxoH+3rhL5eSsoUdIGqQkbJg6EedXcQZ7wJe4Eqbj8JTqPzBmhL6qI2rd6xTn2RMVdJVZc+ox3+3Enu8QbuFguoS2fvrZSE5upbnLP8OWjTH0XO3Lfe2T7F0jkFFtxJ5LQv2T61knDU2E449aOhy3cU2scQdCOShsodDQSr4/hnB+fX3gdQuOFlnFOxN7bSXbZ1IH3gnMn/AHJkUEIr3Xsd9MrNzDd3DDuwX/4Vnz+4eh061qca7H2d8mXWW1FQkOJASvXYhad/jWc/pN6G23pj5j8/eIbyO58wUq03b/sj+zLrugvOhaA4gn2gkqUMquoIOtKteuxbEDr0YUHMrduftO996e+YqgyaM9uftO996e+YqgqaI06voSZs1abNU0GpkLoDCadD4ha2uKJ291HGs426SQACSTAA1JJ2AHGjHcoY/wAfxu8LcHRPIvqG38CdeZFJ2Ugx19WAMDuHLFsXKgXFlpoSnvTGXNuEpBIKiTy23oKyVoOZvY8CNCAdPI1O1fKcUFOkGBCUgBKEj8KEjRI8qJsYfngj2QZpUv4J4ga6LGbexxKqL11WgQAeckx6VZtbQIXmVqqNSddeFFPqo0EeX86f9SyeImTt0/rS1msLjBjBoZjl2JmcuXwLpJ4SRPCVDSidVMRw7vEkJABOo51RbvnWhlUM8aa6KHnWjprlKbZCONOSrddzUftPwRHi26edZDvQq7URETGbXQhIEiKT2LuO+EAIB0JBlXXXhVyytChIyRlO558/I0XUWgLicbBewCdA5zLjrGufVQgpEa7DerNlg5WnMCcxTIgmRrEVNg6MygFAiIjp616PgGHNoQVAJJ5kTwnhWOpZ38MHENqdT4CZIzMVaXN9bJIbUpKTqZSCJHIkaGqOKOKeH75RcUPESVSACNgDtHSt7jiw4z4dNdY29JrCu2iQqJzZtBO+m8UJsJZxj45AlNM4sBcqAfr/AHlfArf2kakAdY569aVyjvFZUwEzrroBxImp3FrGgGWD6EgaacaizBCJmVEQQBuTv5VGSW3Rz5y8i4bASju5OsLjccPSutYUXVZefiPkkSSahtknUTsBJ4gRrrWmtrUtYe49ELdSENzwQpQE+u/kBQiSDxFr3FY+ZOB+pmLxOwS4uNCoxPICNPyGlUncLbZToBvFGGUBvMBqdSpUceQoFjWI5tOApqpnY7QeJHqqE9SO1tVPFTLZkqSpaU/iU2kqgdSkKH5Vm3jRrAcVLN4w5+B1BPlIB+BNF/pW7LfVLrvWx+5flSeSV7rT/MdD0rUrOxwh84vdYK38P4j6zBuGq6qlcqJVaSzKuOTG0bwTtreWYysPrSn8BOZHolUgelA6Vc6K4wwyIsRmXsZxt68dLtwsuLIAk6QBsABoBvoOddqhSqVUKMAYE6He3P2ne+9PfMVQQUb7dfad77098xVBAasZFfuiOBq9h2GuP5imEoR7bqjDaB/mVz5ASTwFD6t3WIuOoQhR8DYhKAAlP8RA3UeKjrVCD5Qu5uhCf7UQwMtpmzEEKuVCHFToQ0P/ABJ6+0elUWdKrIqZKqEVxHtMAvPnL7bpmtBg+K5N9QdxWXQurDT8Gk7qg4wZtVuCOZ6U2QsaQQRofPeoHWyNJkDjv5EVl8Mx8t6HVPEfzFam3uw4gFJmeP8AI1hWUPSeepfGJXcjiInb+xQHE20hSS4CpO6glUKUBrAJ2naj1wcwy+n9aE4i0SpI5qSB/uA9aY05wwiuqA2Gdxp1ty5IZYDOQBCgFSFDKMqojQxpPGKk7sITlPsjhECetcSM1w8raXVyOMpVsD5VeSxlGY+Ib9dT8aJdZggSmiTaka2tYAO3AD/g0ZsMWUgZUnfrz3oK4k5c3WBGgHpXbd8AgA9ZgnXlSrLkZEdZQwwRNDc4iSnUnXQjh0oY9CvDAEEKJifKoCo8T1GonrSevABzPPhQQhzIVAo4j71aVQNdNARzqo0QtQA8+R66VWccKgdNz6+lWWUr0keIjYj4aUwE2rLjiGuzmDLuX8qvC0CFLEyVJ4DT8vzrS9vbrK000nTMonTYJQNPifhU/YezKLbOoDM4o7fhSYSP1PrWI+kftMFXCm0H/DHdk9d1D8zSte667avlMUMb9bjyTP5/f/EzuNYrHhR69azr10TvXLh+TVRa69HTQEGJp227eBHKdr35zD0YvhDaVRLjKVJV+F1IgH/cCD0Jr55Uqva/oVxsO2a2CfEyskD/AOtzUfkrMKW9JqUqFq9qfz9pga1y2G+E8TvGFNrUhYyqQopUOIUkwR+dVjXoH004QlnEA4nQPthw/wAaTlUfWAa89NaumtF1S2DzEWL7hmKlSpUxKxUqVKokw525+0733p75iqCUb7dfad77098xVA5qT3KJ7onQa2WIdhioWCbUFS7iy+su51pCEQfErMYCEgc6xdeiWvb22CbdpYd7v9lrsH1JQMyFKVmC2wT4wCBy3qygecFa7DG2R3/0bOd1ZC3GZ923ffeBdQW4aWkAtq2ghQ46zQix7F3Lq3Eo7pQbUlBc79vuitYlDaFzC1HkK0tp2+smW7dtBeKWcPvLWVNgEuPqSUGAoiDB8tKAdnO0FsLIWl13qEouk3aHGkJWVFKcqm1AkRMaK4VxVZ1d9ozIbHsrcul4BAR3ByO94tLYSsmA3KyAVE7DjVw9h7tL7jKktpU0ltTilOoS2nvY7sFaiBKiYA3mj9tiCsYaxD/07xQ7dN3Ce47tx1KkICEtrQVAwUgeMCAZojjvbpli/v2e8W2l1NqA+222+W3GGwFpKF+Fe5EjYiqeEsY9fvBwJj7bsbdrDpyJR3DoZdzuIRkWdpKiBGo16ir+EYHdtXTjBSEloBbpU4kNJQYyqKycsGRHOarYr2vbfs71oqdW6/dtPIU4lEqbbQEy4W4SFabAUWxDtra3Dl02rvUs3NvaI70NguIctwN0EjMkmRvQnprYYMbTXan4fT9JadX3TqmnBkdTHhOxkSCCNwRBBqsW5fZzafvUSo8BM+lZ/tV2jF5chbYUltDTbLeaM5S0mApccSZNUmcUWDMz561ktotjZQzVRjfUN/BM0eHrB12zKJInmTRzINt456VkLbF0z4k+ooinEkn2V7xvNJ3UMTmN117FAhoonUbHTrJqI2A2GnDTQ1STdAnRYB8/0pzjw37wR50DYwhcS4i3SBuDHqfz4U11KBtx8o61SuL9qPaHkBuKoqxtAO5I5Hp0oi0u3PMgnHcPMPDWIg6Dh5b103aUgydefGslc47m20FUziyoIHERRhoWbuQWUec1rf0nPstqbayRrlUR4kTy/rWKeuCokkySZJ6nc1AXKYpdaVOmSr3RjMTLohJUYJ7nVrqBaqSnKjUunAsQstB84lKoh2d7SO2D4eZIzAFJB1SpJ3SocRt+VC1KphNXNYdSrDIMQdwYa7VdrHsRe717KIGVKUiEpTMwJ1OvGglKaU1KVrWoVRgCByIqVKaVWk5ipUqVdJh3t19p3vvT3zFUCo726+0733p75iqBVJ7lF90ThrldNcqZBnRTwaimuhVdiSGxJ0OEbEg9CR+lJNRBVOCqqRCqwzmThVSBdVgqnZqoVjS24lkLqRLlVAunBdDKxhL5cDlPD1Uguu95VdkYGpIlzv6cm4POqPeV0OVGyXGqMtuP6V7F2sxxVutQbxCyYysNqFsu3Sp2e6BjMR947edeJKXWue+lm6V7TFks5QnMq2ClQBAkk8qPVhQZlekC9zKR5TSqss9mwQtTeTAXXTkCPHldR4F5knQzwg6b0Ed7DMgKYDjv1xFkL1ROT6uRlCyyI8QISfamJ4UBb7dXKWw2A1lFmqxHgM9ytQUTv7Uga/CmL7c3RtyyS3q0Lcvd2n6wpgbMlzcp+PWiHaYiq3r0ZH2bw9u5dyvXDdskAKzOAlKjmSMgjiQT+VH/AKUuztvZ3bn1d5rVaU/VEBWdkd0k5lE6QTr/AKxWHSqNtxUt/iDj7inXlqccVGZajKjAAEnyAFVGMYxGX8QuG3cT2CwxIs4Xh2W9tLMqZWSH2A4pyHTBSSNI1/OhrKkXeErQ8W1Lu8TfaRcJSEJDwbllaQNkLUkJjk5WUsPpOuWGGmA1auIZSUoLrAWoAqJOpPM8OVCsU7XPXDJZUGkINyq6htGTK4pOU5YOiY4UbIxMw1PuM9ewtruQjMW7daMCZJcdbCktLD6gVLSRrFD8BxdT+L2iF3lpeJS1dLzMsJQltXdR4xHi2n0rED6Wb3vu9UGHFG3TbKztZkqbSsq8Qzakk6n4VEv6T7nvmnUtWra2g4E92wEAh1GRWaDrptU5EGanzNP9ID6F2Nql95i5cfuQpq6YYDTaWU+BxJUNFGTMcImijl083iTuH2reHs29uGkBu5SlJuQsJHtkZlqUTw6b15OjHnRZqtDlU0p0PCRKkLAglsz4ZGh50dtPpSvW2kIllxTYCW3nGELeQB7OVZ5cJBrsiW8J8TR4l2cUqwRa5G0OKxxbJS3JQkFoSlCleLKATvVv6XcKWu07425YFrdqtmzlA7y2UhIbc038aDy9oVicP+kO7ZCdULKbhy6C1pKll5xstqUTInwkxyNUme1tyGH2FuF1u4SlKw6pS4KVZkqRKvCZAqMiSK3BgelSpUKPCHe3X2ne+9PfMVQKjvbr7TvfenvmKoFUnuVT3ROVw12kamQYw0qRppNTBGPBpA1HNdBrsTt8mCqdmqEGuzUYhQ8lzU4KqGadNVxCB5LnrueoSaU1G2X8UybPXc9QzSJrsSfFMmz1wrqKaU12J3iGSFVczVHNcmpxKmySZq5mphNcmpxKGyPJppNNmkTU4lC07XaaKdXSBO0qVKolxFSpUqiWipUqVdOn/9k="/>
          <p:cNvSpPr>
            <a:spLocks noChangeAspect="1" noChangeArrowheads="1"/>
          </p:cNvSpPr>
          <p:nvPr/>
        </p:nvSpPr>
        <p:spPr bwMode="auto">
          <a:xfrm>
            <a:off x="155575" y="-1309688"/>
            <a:ext cx="3333750" cy="2743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2534" name="AutoShape 4" descr="data:image/jpeg;base64,/9j/4AAQSkZJRgABAQAAAQABAAD/2wCEAAkGBhQQEBQUEhQVFBUVFBUUFhQYFBcXFBYVFRQVGBUVFRgXHCYfFx0jGRYUHy8gIycpLCwsFR8xNTAqNSYrLCkBCQoKDgwOGg8PGiwkHyUpLC0sLzQsKSksLCwpLCksLywsLCwsLCkpKSwsLCwsKS8sLCwsLCopKSwsLCwsLCwsLP/AABEIAMwA+AMBIgACEQEDEQH/xAAcAAABBQEBAQAAAAAAAAAAAAAFAAIDBAYBBwj/xABCEAABAwIEAwUEBwYGAQUAAAABAgMRAAQFEiExQVFhBhMicYEydKGzBxQ1QlKRsRUjcsHh8DNigpLR8UMkJVNjg//EABoBAAIDAQEAAAAAAAAAAAAAAAMEAQIFAAb/xAAyEQACAgEEAAIJAgYDAAAAAAABAgADEQQSITETQQUUIjJRYaHR8HHBIzOBkbHhQlJT/9oADAMBAAIRAxEAPwDzjt19p3vvT3zFUDo526+0733p75iqCClzNdPdE4K7SFdAqJcCdApwFICnAVUwyrOZa7lp4FKKrmG2RmWnBNOy09KagmXWuR5aWWpwinBuq7oYUZlfJXMlWe7pd3XbpbwJXyUslWO7rvdVG6SNPK+SmlFXO6ppart8k6cyoUU0pq0pumFurBoBqJWUmoymrKkVGU0QGKPXK5TXMtT5Kd9VVyNW3QHgsehKhFKKmW0RTIq2YEoR3GinimxXRXGcI6lSpVEKIqVKlUSYd7dfad77098xVAxRzt19p3vvT3zFUEqT3KJ7onKcK4KemqmGURwFOAriRUgTVCY2ixAU8IrqU1IlNDJjaV5jAinJRUgRUzNuVEAcTFULRlKZElurCGJovY9m1K1UQE6k0YZsmmyIE8MxEz6cKRs1ajgcxtUCzKNYctXspJq2ns45AJgTwnWtS6VRCE/3OhmqgWEyFEk/3NL+tu3X3ltogAYGeP6VIMC61okXIgSNOcHbnUFzc/hTyIJH8qgamwmTgQMrs+rhB+FVXcHcTuk1pWnlhQCk6mrXeqnT9NOtR61YvwkzCu2ZHCoFN1u12kznQJ/EDp/zQu7wArkoGo+IpivWA+9BtWpmSW3UKkUWuLEp3FUi3rWglgPUSt08YxbcT6CrRTpPwqFavhXLe5AJzf061xyeZKFKvZ+s4pM71Tft42q84oKJioSKupIi99auP3g4ilU7rVQ0yDmYzoVOIqVIUq6QIqVKlUSYd7dfad77098xVVbLAHHra4uU5e7tu77yTCv3qsqcojXWrXbn7TvfenvmKo52PUj9kYoFnwldjm11y/WBmj0mr4yYAsVQEfKZnC8CcuGrh1vLltkBxyVQcqlZRlHHWqKTXtWMqcDWLj90LX6vb/U8ndiWcyfYy+IpneeNVcZxVC+0ZYeU33DfjZQUoDX1g2w7srMQZUeJ3Arigla9Q2ep5ImpUmvUGC39Zwr9p90LvvHu+nu/Y1+rd/l8PtxE8KvJzG2sziYbB/a5DpIbAyhpRSHMmkTl3+7FDNWfOOLrtuPZnkqambivX0PBWK4elxkoUl26/eOOW6lONd2vKCloCEAxlKhtzoPh9yi6s7dy8yENYt3ZORKcrBTJSQkDwZoobVfON1+kcYOz85+0xFpZZ4A1PKtPh2CIagq1VHoJFH8eWtFutVz3fffW1C2y5Afquu2TdG0daBpdzTG0akaHqaxdbvVtoPE19LqfWFzjElurobfd0Hrx2qFajoB6QNhx3/Wo2ViSSSIOg024U24dGYj7yieuvpSarjgRrMtJuJBGkjQGSdOAAGk006axPHUDah37OUDKTEiYHGeFTWlxkVkUQdNM2w0qxQf8TJlpCIMkc9NoEaAVI2mNeAGk8DUCBOfXxQN9ABMfpVhRb7tJSTuZ9OXrNDadLCUj2tNNlHb0pv1lIVEcfj5VSbSqY3GkAnX1qYLE6jWNSRx8/KqFMTsS6Dr1jjvUrZA34etUGyoEkkn8I4Eb1Mlw7xrBMTFCZJUiMxTD23xBGVRBg/0rF4jhC2TCh6javTcOwx19rvEIlI2mATA1y86GXLYdBSrc8COPlwo+n1RqO3ylFdWJUHrv5TzNaarrRWmxXs+pqVcOFAnEVv1XK4ysBbSCMyoBFSjVPrFdCNdaIYHhDt2sMspzKJJA0EQNSo8BRXcAZMUC7e+oHWKqrGtHu0XZ16yd7t9OVUZgQZSpPMEb0BVRanDjcpyJnX47E4KVKlRotFSpUqiTDvbn7TvfenvmKoIKN9uftO996e+YqggqT3KIMqJ1KalSio01OihsTHKkXMt4XeKt3Uut5SpJ2WhK0mRBCkqBBEURxXH3bpCGyhpppClLS0y2G0Z1CFLOpJJGmpoYgVYaRQWsIE0q9JWzBiJJaWM1p7PAwlA01MSOXKq+B2MqBOwIrTtsgpMaTOtYmq1LA4Bmh4aAYxAqsLT3k6gDjw03qXv4Gmw+I4edTpcUEQpIMayDCiJiolsBQ0MTOnWfjQNxPvSwAUcQYpsuPBM65FKTP4kpKgmOsU63vgUhUAzx3jTcRUTxLFwyVcHEyehMK/ME1G2rIXGz4ci1oMiRCVEf8U7sBQGIraRcVPU0OHMzCgegnQ1QxuwmTBzEzI2APWqqcZCI058ZAMaacOdF7G8JHi1zCQeHQUmVept80B8YJs7opAaO4VqYkqHLWiv1ZGkwNiRJ/M8qpuWQWrxeEjUEaK5z6U5TrjJIPjTsZEiN9TVnwx9nuWloWhkKKtNSNOPAAipUug+0I0/6ofbYmJJJ8P4RsD51Ku/CiBrknRQ10H9aGUbPMjEsJZ1KZ04E6R6V1tUGBw57V0rJy5QDHh16fyqJd0BMwM2sAyOR1qmCZE9H7GXIXbZR9xak+hOZJ+J/Ks52vtQ1c6DRYzjWBOyh+f61W7KYyGH0j7ivAvoeCp/vetB9IVoCy2vkrJPRQn9RSgr2W/rMYKaNb8m/P8zD3DBWgpJlO/8A1WUxi0QgAJBnif761pnLrIkRqOnGelV12IeBUYEb+XCtOiw1nJ6myfnMWlkk7V7D9D/Z/urdx9Q8bisgPJCN/wA1T/trzq/dQ1ogb8fvH/gV7CzfowvCG3Fx+7ZSQn8Ti/EE+qj8DRNfY9lQRR7xmN6RwqBV7JnmX004sHb5LSde5byq/iUcxHoIrzkiruIXanXFuLOZa1FajzUoyapqra0tQpqWseQmcy7QBGUq7XKZgYqVKlXSYd7dfad77098xVBE0b7c/ad77098xVBU1Jla/dEs2Fgp5eRBTmiQFKCcx/CknSelJxpTayhxJQpJgpUCCPQ1XyzRW3xhWUIeSH2wIAWSFo5d24PEny1HShNmGXepyJE0aJ2rVQN4Wl3W1UVn/wCFcB4dExo7/p16VZw96FQRBBgg6EEbgjhSd3XE2tPqVI5mpwZnLp0/Wja2Ijlw4axMflQ5toFnPy03oXe9pCZTKdNRoTWE1L2tnEI2pXsGaBaZ9ncaGeVdesW8pJMGJAGmoFZ2x7RhR8Rg8Bz86LKus7Wbjt5cqG1L1nBl0tD+6YDxVRda22kT+lS4kwVPqKf/ADttvz1WgFQj+IKok62ktH/MJNDVOQ1aOT7Pesn/APNeZM+i6eqbKkD88/2iN7bbgRB93bBvcQRumOE7g1eZby5VNmf0GtT3CkuQlcwqJVsAJ+BqOytu6eyJEhUjnoetcXyvPc2EbIl9OdwqGnhHmknjUjFkSgpVmB2Hi38vWjuEYWnLBWAfa1MTG2tHGuzK1KC4AjgOPrtSirZZ/LETt1ldZwxnmV/ZKQCtB6LEg+tUl2ygkZtArYjbU9K22L9kHFOFSErUYCjCYEzqI4mKHO2RS6ZQcoAGVQIUnTWEmjLft4PY7jCXI49k5gTCwc2XMQBII4TO+tEXbBXtp8SdiNZT5DjXF2uVa0QFBRBCzuNtdKfcukFGsEaHcJIOw/nVXbc2VhM5lV4golEjirr/AHtWvZvze4S61MvMJSoSdSlCgUmeiZFZY2wCiUlJSRv12g1NhV2bZzP0UkpB0UhSYUOvTyrjgjj9YDUVeIoI7ByP6feC5JMGZ8vz/wCalSvKIGo28galBKVnMNOM7jkRykRXU22aYgAaAedXLDzht4gS1sC/eNNROd1CPQqE/CaMfSx2p+s3AYaP7lg5dDopzZSvT2R61XdQu0cLyR4kApCuCVuJKUkdQJI9KyL+taNKh2D/AAHEQvrDuH+A4/Uyk5UKqncqBVaizIu7ja5XaIYX2euLr/AYcdjcpSSkeatvjUswUZY4EWJg6lVrEsNdt3C28hTaxulQg9D1HWlXAgjInQn25+0733p75iqDJoz25+0733p75iqDJqWnV9CPRU6E1AirDZoTTRpAkrbM1pMJV3hSm4y5ExLx0dQJk5VCS4eSVA0CYOtarCLYKTPKKz9TbtHMds0wdeJZxK7RlcSwSUKcJRmEHKrp0JNQ21oGxCd+J4k8zVbElZCkjYKEjoN6vBQI01B2PSjadg6Awfo+gVs+e5YxXBULan76YIVxmg9m8sp12mCOo0opcXpyeI+Ean051VwFtKkFStipRPQKmKprNu3MNqCK7FYd+cc5iOYQTlyiI59ZqqnErb6otKkuqdDveNiQGwopyEyNYjWDuQKbiiM7oaRykq4AVLadnG1eGCY1KiT/ACoOn0+RnqAettScp0J1ledsHlqRWhwezS6mZCSBIMVlb7DlWigpJJRxHIE1eRiCkoUZIToOpPOldTp2U4jVbN/LPBmmtL7MspI1TopXACd4q3eYqtrKlCypK+IJ8iKwtriKm1lYVBVwOpNXRj40kSASQTv1iKVOnZT7MYagE5PU9KwHGA0nunpSQTC1GQZ11PCjVzZNXKIUErSdiDJHkobV5FfdpFZpgAQCEiRAEcDXLHE1DxtuKRKtQlRETx0/SlTo2B39TOs9Glm8RG2n8/tPR2exyGiqCSkiNdx5njWex/BAEqTBMahcSJjSlYduX06ElyNDKRt5jWreMdp0PsSQpOhGZJBEnmk70QcDBHPxkVpqq7Bv5E8870gmTrPLYAVLidzmTuEwJ8+dcucPWslxuHE8QggqHKU6EUDffkpbndYBHEAqgitVKt5Bjd+pUcKeYXcvXLhCCiAAnIoq45NEkRvpAnpULxebAUfEkblM6ehomEACAIAEAUYdUnuuGXLp+WnrWiNNWR1IGkAXGTn88vhB+NXiV2zTe6jLqzzUoZUj0SPjWEuGSNxGtGu+yvLTM66dNBpTXLF24ORptbiuSUlX6bUqg8Jyo6i9JxWVc8jOZmHKfYYY7cOJbZQpxatkpEn+g6miL2FJYdCblWWPaS2UuOD/ACmDlSfMmOVaWx+k9Fi2W8Ps22p3cdUXHV9VERPlt0p5nYD+GMn6TLvb/rNR2O+hZtqHL8hxe4YSf3af4yPbPQaedb2/xe1sGv3jjTCEjRGg05JQNT6CvAcU+k7EbiQq4UgH7rYDY/NIn41mXn1LJUpRUTuSSSfU1l2ejbdS2b3/AKCJ7Ce5p/pH7WIxK87xpJS2hAbSTopQClHMRw30FKsrXK2KqlqQIvQhQMCHe3P2ne+9PfMVQZNGu3P2ne+9PfMNBU0Rp1fQj0VYbFQIqw3QWmlQJYaNbPs/qg+mlY1sVqMAVGnlWZrBlJtIPZlrELXODwIk/ntQsMutDwnSYgiQJ105VqVpAH97UCxK+SJnSBpSemufOFityqDuziUe6cdP7w+H8IEDTj1q6nwpgTA25k0O/a8DbeOGn9KvsOhwDKeenKdTrTNu88vBV7CSc5Mr4IZW7O/h/LWj1lc5CZ2PwrOvgtL7xI4aj8SeVWEY+1xJSeKSkyPyrQpcFRiGosVF2McYzCOO3QW2s8AhW/E/90NwyC2Ao+E6H/uh9/iwf8CJSmdSdzHCOVXbbKGuukp8j8KBqzkASN3iW7l6Akl4yFJTlGoVuNSRU7GHBCStUkAcedFzjjSRph7MRIIfd38xxpgx9pWn7PZJOkB9+l/DyMbx9ftL+s2f+bfT7wE60VgEeJRMAcY/uKmslJCgHF93nOVxRTITOgXHTcjpRJ7HWATOHMBQ0/x3t+UjYxUn7ZZUR/7a0rMQP8Z5UnhA89KIK14yw+shtTZg/wANvp94bxrstdW9uMjYeAAIeZJUTyVl3AjlNY9F0SIUSNRnBHHXcV7bhmINYfZNC6U1awme670qCJ1CE5vEqOnpWC7YduLS7JSxZl5ZkC4WC16py+NXrFHt0VSDIOPOZWj9JXM2wpuGex+Ynn1g2t58NIUUgHMVp0ITyHnMVq8WwABopATmICkqjXOmCJJ1349aA9nf3V64DuRIG2xBitjf3gXEbCSZ0r1/oXTVNpt2Ad2c/nlPM+l77fW/06mXtLvPoRlWDCkH2gR+o5Gnv3AQNd+CRuTyAqK4e+tahKQ2JCVlILih+JP4Ry51LZ4QtsFbJH+sA5hyBiRWNZTSt2wPlc94/wB8z1lOq11mn3+EN2PjjPzxj94rXst3niVPerJURPhHJJHIaTQfGO0d2zmtVEMpGmVvwhQ5kjVQNbDAcXSskkFJSShaTulX8wRx61l/pCZLj6HEJJAQQSBsArSeXGtX0hotP4AtqHQHPx/3PK6PVXetbLue+/IzIOVCqp1CoFVgrPQWiMrldNcq8VipUqVdOh3tz9p3vvT3zFUGTRntz9p3vvT3zDQZNc0iv3RJUVZbFVm6tNUB5raeWEIo1hTmoB2NUrZGgotYsjMKzr3GMGbK8CX7q+7pOZPx58aGYXbZ/wB6vUk+EcAJ39au4wx4VRsQDl6c6hwdyWUj8PhI5EV2hVcExIAPfz5CF7fDQ4iVbHhGnrWZvWjaPFI/w1yI3CTxjpxrTWt/kTBE8v60Ax0946gcdVEdDAH6U/YFKcy+qA2bvMYxI3riRO8bRtEbRQm5fTJVI1G3GduFWXrNRUlCDGYweYHE0ds7BDSYQB58SeppemsYzABWuPHAHnM1ZqQkkyCoagbaetFrd4EiRJIAHkeo3o9ednUOtwr2o0PEeVZfDQpLpaVHhOk8SePTTWpvqwN0Ku6lgG5BhhFsYKBvm1nSeY608upbKTqlQB03Gnsz6zT7hQGizLiYymdZB4nlFUHGFEqUZKpmBsB5VmL7XcfEn0UC5IKTBIiBIG2n61y1Q4jKpkKLgUFt5ASoHcRG5FbDsH2NbfY71/VJUoJbEicp1Kzx8q3il29k1J7tlA6BI8uZ8qWfWBH2KMkGZep9IojGtV3HqeU2XYq9uvG42srUZ7x9WvoFaiat3vZhNmk968kqAnumvEvXbMVaJE0dxbt8XiU20obHtO6Z1D/ID7I+PlWNxNMJCgZ+6dySSZkk7naieLY7e3L6dbm5YBB8AOf6/D86gu8KikLahJzGVbr0HEnbfYU267RrWyptSNVDL3iTA13MHpO1EgyBPhAKoMA8dj/zVS+wzOITMDQgiIrW0npO3TgohwDFNd6NqtO8jmXW0AJAGwAA8gIovb3icgkxA2rPW13lCUOEJXlB10kcD+UVM7eISJKh6GT8KbVvMTUS5GXcDxK1xiibe5WsgnvGvZHFQWYnlpxoH+3rhL5eSsoUdIGqQkbJg6EedXcQZ7wJe4Eqbj8JTqPzBmhL6qI2rd6xTn2RMVdJVZc+ox3+3Enu8QbuFguoS2fvrZSE5upbnLP8OWjTH0XO3Lfe2T7F0jkFFtxJ5LQv2T61knDU2E449aOhy3cU2scQdCOShsodDQSr4/hnB+fX3gdQuOFlnFOxN7bSXbZ1IH3gnMn/AHJkUEIr3Xsd9MrNzDd3DDuwX/4Vnz+4eh061qca7H2d8mXWW1FQkOJASvXYhad/jWc/pN6G23pj5j8/eIbyO58wUq03b/sj+zLrugvOhaA4gn2gkqUMquoIOtKteuxbEDr0YUHMrduftO996e+YqgyaM9uftO996e+YqgqaI06voSZs1abNU0GpkLoDCadD4ha2uKJ291HGs426SQACSTAA1JJ2AHGjHcoY/wAfxu8LcHRPIvqG38CdeZFJ2Ugx19WAMDuHLFsXKgXFlpoSnvTGXNuEpBIKiTy23oKyVoOZvY8CNCAdPI1O1fKcUFOkGBCUgBKEj8KEjRI8qJsYfngj2QZpUv4J4ga6LGbexxKqL11WgQAeckx6VZtbQIXmVqqNSddeFFPqo0EeX86f9SyeImTt0/rS1msLjBjBoZjl2JmcuXwLpJ4SRPCVDSidVMRw7vEkJABOo51RbvnWhlUM8aa6KHnWjprlKbZCONOSrddzUftPwRHi26edZDvQq7URETGbXQhIEiKT2LuO+EAIB0JBlXXXhVyytChIyRlO558/I0XUWgLicbBewCdA5zLjrGufVQgpEa7DerNlg5WnMCcxTIgmRrEVNg6MygFAiIjp616PgGHNoQVAJJ5kTwnhWOpZ38MHENqdT4CZIzMVaXN9bJIbUpKTqZSCJHIkaGqOKOKeH75RcUPESVSACNgDtHSt7jiw4z4dNdY29JrCu2iQqJzZtBO+m8UJsJZxj45AlNM4sBcqAfr/AHlfArf2kakAdY569aVyjvFZUwEzrroBxImp3FrGgGWD6EgaacaizBCJmVEQQBuTv5VGSW3Rz5y8i4bASju5OsLjccPSutYUXVZefiPkkSSahtknUTsBJ4gRrrWmtrUtYe49ELdSENzwQpQE+u/kBQiSDxFr3FY+ZOB+pmLxOwS4uNCoxPICNPyGlUncLbZToBvFGGUBvMBqdSpUceQoFjWI5tOApqpnY7QeJHqqE9SO1tVPFTLZkqSpaU/iU2kqgdSkKH5Vm3jRrAcVLN4w5+B1BPlIB+BNF/pW7LfVLrvWx+5flSeSV7rT/MdD0rUrOxwh84vdYK38P4j6zBuGq6qlcqJVaSzKuOTG0bwTtreWYysPrSn8BOZHolUgelA6Vc6K4wwyIsRmXsZxt68dLtwsuLIAk6QBsABoBvoOddqhSqVUKMAYE6He3P2ne+9PfMVQQUb7dfad77098xVBAasZFfuiOBq9h2GuP5imEoR7bqjDaB/mVz5ASTwFD6t3WIuOoQhR8DYhKAAlP8RA3UeKjrVCD5Qu5uhCf7UQwMtpmzEEKuVCHFToQ0P/ABJ6+0elUWdKrIqZKqEVxHtMAvPnL7bpmtBg+K5N9QdxWXQurDT8Gk7qg4wZtVuCOZ6U2QsaQQRofPeoHWyNJkDjv5EVl8Mx8t6HVPEfzFam3uw4gFJmeP8AI1hWUPSeepfGJXcjiInb+xQHE20hSS4CpO6glUKUBrAJ2naj1wcwy+n9aE4i0SpI5qSB/uA9aY05wwiuqA2Gdxp1ty5IZYDOQBCgFSFDKMqojQxpPGKk7sITlPsjhECetcSM1w8raXVyOMpVsD5VeSxlGY+Ib9dT8aJdZggSmiTaka2tYAO3AD/g0ZsMWUgZUnfrz3oK4k5c3WBGgHpXbd8AgA9ZgnXlSrLkZEdZQwwRNDc4iSnUnXQjh0oY9CvDAEEKJifKoCo8T1GonrSevABzPPhQQhzIVAo4j71aVQNdNARzqo0QtQA8+R66VWccKgdNz6+lWWUr0keIjYj4aUwE2rLjiGuzmDLuX8qvC0CFLEyVJ4DT8vzrS9vbrK000nTMonTYJQNPifhU/YezKLbOoDM4o7fhSYSP1PrWI+kftMFXCm0H/DHdk9d1D8zSte667avlMUMb9bjyTP5/f/EzuNYrHhR69azr10TvXLh+TVRa69HTQEGJp227eBHKdr35zD0YvhDaVRLjKVJV+F1IgH/cCD0Jr55Uqva/oVxsO2a2CfEyskD/AOtzUfkrMKW9JqUqFq9qfz9pga1y2G+E8TvGFNrUhYyqQopUOIUkwR+dVjXoH004QlnEA4nQPthw/wAaTlUfWAa89NaumtF1S2DzEWL7hmKlSpUxKxUqVKokw525+0733p75iqCUb7dfad77098xVA5qT3KJ7onQa2WIdhioWCbUFS7iy+su51pCEQfErMYCEgc6xdeiWvb22CbdpYd7v9lrsH1JQMyFKVmC2wT4wCBy3qygecFa7DG2R3/0bOd1ZC3GZ923ffeBdQW4aWkAtq2ghQ46zQix7F3Lq3Eo7pQbUlBc79vuitYlDaFzC1HkK0tp2+smW7dtBeKWcPvLWVNgEuPqSUGAoiDB8tKAdnO0FsLIWl13qEouk3aHGkJWVFKcqm1AkRMaK4VxVZ1d9ozIbHsrcul4BAR3ByO94tLYSsmA3KyAVE7DjVw9h7tL7jKktpU0ltTilOoS2nvY7sFaiBKiYA3mj9tiCsYaxD/07xQ7dN3Ce47tx1KkICEtrQVAwUgeMCAZojjvbpli/v2e8W2l1NqA+222+W3GGwFpKF+Fe5EjYiqeEsY9fvBwJj7bsbdrDpyJR3DoZdzuIRkWdpKiBGo16ir+EYHdtXTjBSEloBbpU4kNJQYyqKycsGRHOarYr2vbfs71oqdW6/dtPIU4lEqbbQEy4W4SFabAUWxDtra3Dl02rvUs3NvaI70NguIctwN0EjMkmRvQnprYYMbTXan4fT9JadX3TqmnBkdTHhOxkSCCNwRBBqsW5fZzafvUSo8BM+lZ/tV2jF5chbYUltDTbLeaM5S0mApccSZNUmcUWDMz561ktotjZQzVRjfUN/BM0eHrB12zKJInmTRzINt456VkLbF0z4k+ooinEkn2V7xvNJ3UMTmN117FAhoonUbHTrJqI2A2GnDTQ1STdAnRYB8/0pzjw37wR50DYwhcS4i3SBuDHqfz4U11KBtx8o61SuL9qPaHkBuKoqxtAO5I5Hp0oi0u3PMgnHcPMPDWIg6Dh5b103aUgydefGslc47m20FUziyoIHERRhoWbuQWUec1rf0nPstqbayRrlUR4kTy/rWKeuCokkySZJ6nc1AXKYpdaVOmSr3RjMTLohJUYJ7nVrqBaqSnKjUunAsQstB84lKoh2d7SO2D4eZIzAFJB1SpJ3SocRt+VC1KphNXNYdSrDIMQdwYa7VdrHsRe717KIGVKUiEpTMwJ1OvGglKaU1KVrWoVRgCByIqVKaVWk5ipUqVdJh3t19p3vvT3zFUCo726+0733p75iqBVJ7lF90ThrldNcqZBnRTwaimuhVdiSGxJ0OEbEg9CR+lJNRBVOCqqRCqwzmThVSBdVgqnZqoVjS24lkLqRLlVAunBdDKxhL5cDlPD1Uguu95VdkYGpIlzv6cm4POqPeV0OVGyXGqMtuP6V7F2sxxVutQbxCyYysNqFsu3Sp2e6BjMR947edeJKXWue+lm6V7TFks5QnMq2ClQBAkk8qPVhQZlekC9zKR5TSqss9mwQtTeTAXXTkCPHldR4F5knQzwg6b0Ed7DMgKYDjv1xFkL1ROT6uRlCyyI8QISfamJ4UBb7dXKWw2A1lFmqxHgM9ytQUTv7Uga/CmL7c3RtyyS3q0Lcvd2n6wpgbMlzcp+PWiHaYiq3r0ZH2bw9u5dyvXDdskAKzOAlKjmSMgjiQT+VH/AKUuztvZ3bn1d5rVaU/VEBWdkd0k5lE6QTr/AKxWHSqNtxUt/iDj7inXlqccVGZajKjAAEnyAFVGMYxGX8QuG3cT2CwxIs4Xh2W9tLMqZWSH2A4pyHTBSSNI1/OhrKkXeErQ8W1Lu8TfaRcJSEJDwbllaQNkLUkJjk5WUsPpOuWGGmA1auIZSUoLrAWoAqJOpPM8OVCsU7XPXDJZUGkINyq6htGTK4pOU5YOiY4UbIxMw1PuM9ewtruQjMW7daMCZJcdbCktLD6gVLSRrFD8BxdT+L2iF3lpeJS1dLzMsJQltXdR4xHi2n0rED6Wb3vu9UGHFG3TbKztZkqbSsq8Qzakk6n4VEv6T7nvmnUtWra2g4E92wEAh1GRWaDrptU5EGanzNP9ID6F2Nql95i5cfuQpq6YYDTaWU+BxJUNFGTMcImijl083iTuH2reHs29uGkBu5SlJuQsJHtkZlqUTw6b15OjHnRZqtDlU0p0PCRKkLAglsz4ZGh50dtPpSvW2kIllxTYCW3nGELeQB7OVZ5cJBrsiW8J8TR4l2cUqwRa5G0OKxxbJS3JQkFoSlCleLKATvVv6XcKWu07425YFrdqtmzlA7y2UhIbc038aDy9oVicP+kO7ZCdULKbhy6C1pKll5xstqUTInwkxyNUme1tyGH2FuF1u4SlKw6pS4KVZkqRKvCZAqMiSK3BgelSpUKPCHe3X2ne+9PfMVQKjvbr7TvfenvmKoFUnuVT3ROVw12kamQYw0qRppNTBGPBpA1HNdBrsTt8mCqdmqEGuzUYhQ8lzU4KqGadNVxCB5LnrueoSaU1G2X8UybPXc9QzSJrsSfFMmz1wrqKaU12J3iGSFVczVHNcmpxKmySZq5mphNcmpxKGyPJppNNmkTU4lC07XaaKdXSBO0qVKolxFSpUqiWipUqVdOn/9k="/>
          <p:cNvSpPr>
            <a:spLocks noChangeAspect="1" noChangeArrowheads="1"/>
          </p:cNvSpPr>
          <p:nvPr/>
        </p:nvSpPr>
        <p:spPr bwMode="auto">
          <a:xfrm>
            <a:off x="155575" y="-1309688"/>
            <a:ext cx="3333750" cy="2743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2535" name="AutoShape 6" descr="data:image/jpeg;base64,/9j/4AAQSkZJRgABAQAAAQABAAD/2wCEAAkGBhQQEBQUEhQVFBUVFBUUFhQYFBcXFBYVFRQVGBUVFRgXHCYfFx0jGRYUHy8gIycpLCwsFR8xNTAqNSYrLCkBCQoKDgwOGg8PGiwkHyUpLC0sLzQsKSksLCwpLCksLywsLCwsLCkpKSwsLCwsKS8sLCwsLCopKSwsLCwsLCwsLP/AABEIAMwA+AMBIgACEQEDEQH/xAAcAAABBQEBAQAAAAAAAAAAAAAFAAIDBAYBBwj/xABCEAABAwIEAwUEBwYGAQUAAAABAgMRAAQFEiExQVFhBhMicYEydKGzBxQ1QlKRsRUjcsHh8DNigpLR8UMkJVNjg//EABoBAAIDAQEAAAAAAAAAAAAAAAMEAQIFAAb/xAAyEQACAgEEAAIJAgYDAAAAAAABAgADEQQSITETQQUUIjJRYaHR8HHBIzOBkbHhQlJT/9oADAMBAAIRAxEAPwDzjt19p3vvT3zFUDo526+0733p75iqCClzNdPdE4K7SFdAqJcCdApwFICnAVUwyrOZa7lp4FKKrmG2RmWnBNOy09KagmXWuR5aWWpwinBuq7oYUZlfJXMlWe7pd3XbpbwJXyUslWO7rvdVG6SNPK+SmlFXO6ppart8k6cyoUU0pq0pumFurBoBqJWUmoymrKkVGU0QGKPXK5TXMtT5Kd9VVyNW3QHgsehKhFKKmW0RTIq2YEoR3GinimxXRXGcI6lSpVEKIqVKlUSYd7dfad77098xVAxRzt19p3vvT3zFUEqT3KJ7onKcK4KemqmGURwFOAriRUgTVCY2ixAU8IrqU1IlNDJjaV5jAinJRUgRUzNuVEAcTFULRlKZElurCGJovY9m1K1UQE6k0YZsmmyIE8MxEz6cKRs1ajgcxtUCzKNYctXspJq2ns45AJgTwnWtS6VRCE/3OhmqgWEyFEk/3NL+tu3X3ltogAYGeP6VIMC61okXIgSNOcHbnUFzc/hTyIJH8qgamwmTgQMrs+rhB+FVXcHcTuk1pWnlhQCk6mrXeqnT9NOtR61YvwkzCu2ZHCoFN1u12kznQJ/EDp/zQu7wArkoGo+IpivWA+9BtWpmSW3UKkUWuLEp3FUi3rWglgPUSt08YxbcT6CrRTpPwqFavhXLe5AJzf061xyeZKFKvZ+s4pM71Tft42q84oKJioSKupIi99auP3g4ilU7rVQ0yDmYzoVOIqVIUq6QIqVKlUSYd7dfad77098xVVbLAHHra4uU5e7tu77yTCv3qsqcojXWrXbn7TvfenvmKo52PUj9kYoFnwldjm11y/WBmj0mr4yYAsVQEfKZnC8CcuGrh1vLltkBxyVQcqlZRlHHWqKTXtWMqcDWLj90LX6vb/U8ndiWcyfYy+IpneeNVcZxVC+0ZYeU33DfjZQUoDX1g2w7srMQZUeJ3Arigla9Q2ep5ImpUmvUGC39Zwr9p90LvvHu+nu/Y1+rd/l8PtxE8KvJzG2sziYbB/a5DpIbAyhpRSHMmkTl3+7FDNWfOOLrtuPZnkqambivX0PBWK4elxkoUl26/eOOW6lONd2vKCloCEAxlKhtzoPh9yi6s7dy8yENYt3ZORKcrBTJSQkDwZoobVfON1+kcYOz85+0xFpZZ4A1PKtPh2CIagq1VHoJFH8eWtFutVz3fffW1C2y5Afquu2TdG0daBpdzTG0akaHqaxdbvVtoPE19LqfWFzjElurobfd0Hrx2qFajoB6QNhx3/Wo2ViSSSIOg024U24dGYj7yieuvpSarjgRrMtJuJBGkjQGSdOAAGk006axPHUDah37OUDKTEiYHGeFTWlxkVkUQdNM2w0qxQf8TJlpCIMkc9NoEaAVI2mNeAGk8DUCBOfXxQN9ABMfpVhRb7tJSTuZ9OXrNDadLCUj2tNNlHb0pv1lIVEcfj5VSbSqY3GkAnX1qYLE6jWNSRx8/KqFMTsS6Dr1jjvUrZA34etUGyoEkkn8I4Eb1Mlw7xrBMTFCZJUiMxTD23xBGVRBg/0rF4jhC2TCh6javTcOwx19rvEIlI2mATA1y86GXLYdBSrc8COPlwo+n1RqO3ylFdWJUHrv5TzNaarrRWmxXs+pqVcOFAnEVv1XK4ysBbSCMyoBFSjVPrFdCNdaIYHhDt2sMspzKJJA0EQNSo8BRXcAZMUC7e+oHWKqrGtHu0XZ16yd7t9OVUZgQZSpPMEb0BVRanDjcpyJnX47E4KVKlRotFSpUqiTDvbn7TvfenvmKoIKN9uftO996e+YqggqT3KIMqJ1KalSio01OihsTHKkXMt4XeKt3Uut5SpJ2WhK0mRBCkqBBEURxXH3bpCGyhpppClLS0y2G0Z1CFLOpJJGmpoYgVYaRQWsIE0q9JWzBiJJaWM1p7PAwlA01MSOXKq+B2MqBOwIrTtsgpMaTOtYmq1LA4Bmh4aAYxAqsLT3k6gDjw03qXv4Gmw+I4edTpcUEQpIMayDCiJiolsBQ0MTOnWfjQNxPvSwAUcQYpsuPBM65FKTP4kpKgmOsU63vgUhUAzx3jTcRUTxLFwyVcHEyehMK/ME1G2rIXGz4ci1oMiRCVEf8U7sBQGIraRcVPU0OHMzCgegnQ1QxuwmTBzEzI2APWqqcZCI058ZAMaacOdF7G8JHi1zCQeHQUmVept80B8YJs7opAaO4VqYkqHLWiv1ZGkwNiRJ/M8qpuWQWrxeEjUEaK5z6U5TrjJIPjTsZEiN9TVnwx9nuWloWhkKKtNSNOPAAipUug+0I0/6ofbYmJJJ8P4RsD51Ku/CiBrknRQ10H9aGUbPMjEsJZ1KZ04E6R6V1tUGBw57V0rJy5QDHh16fyqJd0BMwM2sAyOR1qmCZE9H7GXIXbZR9xak+hOZJ+J/Ks52vtQ1c6DRYzjWBOyh+f61W7KYyGH0j7ivAvoeCp/vetB9IVoCy2vkrJPRQn9RSgr2W/rMYKaNb8m/P8zD3DBWgpJlO/8A1WUxi0QgAJBnif761pnLrIkRqOnGelV12IeBUYEb+XCtOiw1nJ6myfnMWlkk7V7D9D/Z/urdx9Q8bisgPJCN/wA1T/trzq/dQ1ogb8fvH/gV7CzfowvCG3Fx+7ZSQn8Ti/EE+qj8DRNfY9lQRR7xmN6RwqBV7JnmX004sHb5LSde5byq/iUcxHoIrzkiruIXanXFuLOZa1FajzUoyapqra0tQpqWseQmcy7QBGUq7XKZgYqVKlXSYd7dfad77098xVBE0b7c/ad77098xVBU1Jla/dEs2Fgp5eRBTmiQFKCcx/CknSelJxpTayhxJQpJgpUCCPQ1XyzRW3xhWUIeSH2wIAWSFo5d24PEny1HShNmGXepyJE0aJ2rVQN4Wl3W1UVn/wCFcB4dExo7/p16VZw96FQRBBgg6EEbgjhSd3XE2tPqVI5mpwZnLp0/Wja2Ijlw4axMflQ5toFnPy03oXe9pCZTKdNRoTWE1L2tnEI2pXsGaBaZ9ncaGeVdesW8pJMGJAGmoFZ2x7RhR8Rg8Bz86LKus7Wbjt5cqG1L1nBl0tD+6YDxVRda22kT+lS4kwVPqKf/ADttvz1WgFQj+IKok62ktH/MJNDVOQ1aOT7Pesn/APNeZM+i6eqbKkD88/2iN7bbgRB93bBvcQRumOE7g1eZby5VNmf0GtT3CkuQlcwqJVsAJ+BqOytu6eyJEhUjnoetcXyvPc2EbIl9OdwqGnhHmknjUjFkSgpVmB2Hi38vWjuEYWnLBWAfa1MTG2tHGuzK1KC4AjgOPrtSirZZ/LETt1ldZwxnmV/ZKQCtB6LEg+tUl2ygkZtArYjbU9K22L9kHFOFSErUYCjCYEzqI4mKHO2RS6ZQcoAGVQIUnTWEmjLft4PY7jCXI49k5gTCwc2XMQBII4TO+tEXbBXtp8SdiNZT5DjXF2uVa0QFBRBCzuNtdKfcukFGsEaHcJIOw/nVXbc2VhM5lV4golEjirr/AHtWvZvze4S61MvMJSoSdSlCgUmeiZFZY2wCiUlJSRv12g1NhV2bZzP0UkpB0UhSYUOvTyrjgjj9YDUVeIoI7ByP6feC5JMGZ8vz/wCalSvKIGo28galBKVnMNOM7jkRykRXU22aYgAaAedXLDzht4gS1sC/eNNROd1CPQqE/CaMfSx2p+s3AYaP7lg5dDopzZSvT2R61XdQu0cLyR4kApCuCVuJKUkdQJI9KyL+taNKh2D/AAHEQvrDuH+A4/Uyk5UKqncqBVaizIu7ja5XaIYX2euLr/AYcdjcpSSkeatvjUswUZY4EWJg6lVrEsNdt3C28hTaxulQg9D1HWlXAgjInQn25+0733p75iqDJoz25+0733p75iqDJqWnV9CPRU6E1AirDZoTTRpAkrbM1pMJV3hSm4y5ExLx0dQJk5VCS4eSVA0CYOtarCLYKTPKKz9TbtHMds0wdeJZxK7RlcSwSUKcJRmEHKrp0JNQ21oGxCd+J4k8zVbElZCkjYKEjoN6vBQI01B2PSjadg6Awfo+gVs+e5YxXBULan76YIVxmg9m8sp12mCOo0opcXpyeI+Ean051VwFtKkFStipRPQKmKprNu3MNqCK7FYd+cc5iOYQTlyiI59ZqqnErb6otKkuqdDveNiQGwopyEyNYjWDuQKbiiM7oaRykq4AVLadnG1eGCY1KiT/ACoOn0+RnqAettScp0J1ledsHlqRWhwezS6mZCSBIMVlb7DlWigpJJRxHIE1eRiCkoUZIToOpPOldTp2U4jVbN/LPBmmtL7MspI1TopXACd4q3eYqtrKlCypK+IJ8iKwtriKm1lYVBVwOpNXRj40kSASQTv1iKVOnZT7MYagE5PU9KwHGA0nunpSQTC1GQZ11PCjVzZNXKIUErSdiDJHkobV5FfdpFZpgAQCEiRAEcDXLHE1DxtuKRKtQlRETx0/SlTo2B39TOs9Glm8RG2n8/tPR2exyGiqCSkiNdx5njWex/BAEqTBMahcSJjSlYduX06ElyNDKRt5jWreMdp0PsSQpOhGZJBEnmk70QcDBHPxkVpqq7Bv5E8870gmTrPLYAVLidzmTuEwJ8+dcucPWslxuHE8QggqHKU6EUDffkpbndYBHEAqgitVKt5Bjd+pUcKeYXcvXLhCCiAAnIoq45NEkRvpAnpULxebAUfEkblM6ehomEACAIAEAUYdUnuuGXLp+WnrWiNNWR1IGkAXGTn88vhB+NXiV2zTe6jLqzzUoZUj0SPjWEuGSNxGtGu+yvLTM66dNBpTXLF24ORptbiuSUlX6bUqg8Jyo6i9JxWVc8jOZmHKfYYY7cOJbZQpxatkpEn+g6miL2FJYdCblWWPaS2UuOD/ACmDlSfMmOVaWx+k9Fi2W8Ps22p3cdUXHV9VERPlt0p5nYD+GMn6TLvb/rNR2O+hZtqHL8hxe4YSf3af4yPbPQaedb2/xe1sGv3jjTCEjRGg05JQNT6CvAcU+k7EbiQq4UgH7rYDY/NIn41mXn1LJUpRUTuSSSfU1l2ejbdS2b3/AKCJ7Ce5p/pH7WIxK87xpJS2hAbSTopQClHMRw30FKsrXK2KqlqQIvQhQMCHe3P2ne+9PfMVQZNGu3P2ne+9PfMNBU0Rp1fQj0VYbFQIqw3QWmlQJYaNbPs/qg+mlY1sVqMAVGnlWZrBlJtIPZlrELXODwIk/ntQsMutDwnSYgiQJ105VqVpAH97UCxK+SJnSBpSemufOFityqDuziUe6cdP7w+H8IEDTj1q6nwpgTA25k0O/a8DbeOGn9KvsOhwDKeenKdTrTNu88vBV7CSc5Mr4IZW7O/h/LWj1lc5CZ2PwrOvgtL7xI4aj8SeVWEY+1xJSeKSkyPyrQpcFRiGosVF2McYzCOO3QW2s8AhW/E/90NwyC2Ao+E6H/uh9/iwf8CJSmdSdzHCOVXbbKGuukp8j8KBqzkASN3iW7l6Akl4yFJTlGoVuNSRU7GHBCStUkAcedFzjjSRph7MRIIfd38xxpgx9pWn7PZJOkB9+l/DyMbx9ftL+s2f+bfT7wE60VgEeJRMAcY/uKmslJCgHF93nOVxRTITOgXHTcjpRJ7HWATOHMBQ0/x3t+UjYxUn7ZZUR/7a0rMQP8Z5UnhA89KIK14yw+shtTZg/wANvp94bxrstdW9uMjYeAAIeZJUTyVl3AjlNY9F0SIUSNRnBHHXcV7bhmINYfZNC6U1awme670qCJ1CE5vEqOnpWC7YduLS7JSxZl5ZkC4WC16py+NXrFHt0VSDIOPOZWj9JXM2wpuGex+Ynn1g2t58NIUUgHMVp0ITyHnMVq8WwABopATmICkqjXOmCJJ1349aA9nf3V64DuRIG2xBitjf3gXEbCSZ0r1/oXTVNpt2Ad2c/nlPM+l77fW/06mXtLvPoRlWDCkH2gR+o5Gnv3AQNd+CRuTyAqK4e+tahKQ2JCVlILih+JP4Ry51LZ4QtsFbJH+sA5hyBiRWNZTSt2wPlc94/wB8z1lOq11mn3+EN2PjjPzxj94rXst3niVPerJURPhHJJHIaTQfGO0d2zmtVEMpGmVvwhQ5kjVQNbDAcXSskkFJSShaTulX8wRx61l/pCZLj6HEJJAQQSBsArSeXGtX0hotP4AtqHQHPx/3PK6PVXetbLue+/IzIOVCqp1CoFVgrPQWiMrldNcq8VipUqVdOh3tz9p3vvT3zFUGTRntz9p3vvT3zDQZNc0iv3RJUVZbFVm6tNUB5raeWEIo1hTmoB2NUrZGgotYsjMKzr3GMGbK8CX7q+7pOZPx58aGYXbZ/wB6vUk+EcAJ39au4wx4VRsQDl6c6hwdyWUj8PhI5EV2hVcExIAPfz5CF7fDQ4iVbHhGnrWZvWjaPFI/w1yI3CTxjpxrTWt/kTBE8v60Ax0946gcdVEdDAH6U/YFKcy+qA2bvMYxI3riRO8bRtEbRQm5fTJVI1G3GduFWXrNRUlCDGYweYHE0ds7BDSYQB58SeppemsYzABWuPHAHnM1ZqQkkyCoagbaetFrd4EiRJIAHkeo3o9ednUOtwr2o0PEeVZfDQpLpaVHhOk8SePTTWpvqwN0Ku6lgG5BhhFsYKBvm1nSeY608upbKTqlQB03Gnsz6zT7hQGizLiYymdZB4nlFUHGFEqUZKpmBsB5VmL7XcfEn0UC5IKTBIiBIG2n61y1Q4jKpkKLgUFt5ASoHcRG5FbDsH2NbfY71/VJUoJbEicp1Kzx8q3il29k1J7tlA6BI8uZ8qWfWBH2KMkGZep9IojGtV3HqeU2XYq9uvG42srUZ7x9WvoFaiat3vZhNmk968kqAnumvEvXbMVaJE0dxbt8XiU20obHtO6Z1D/ID7I+PlWNxNMJCgZ+6dySSZkk7naieLY7e3L6dbm5YBB8AOf6/D86gu8KikLahJzGVbr0HEnbfYU267RrWyptSNVDL3iTA13MHpO1EgyBPhAKoMA8dj/zVS+wzOITMDQgiIrW0npO3TgohwDFNd6NqtO8jmXW0AJAGwAA8gIovb3icgkxA2rPW13lCUOEJXlB10kcD+UVM7eISJKh6GT8KbVvMTUS5GXcDxK1xiibe5WsgnvGvZHFQWYnlpxoH+3rhL5eSsoUdIGqQkbJg6EedXcQZ7wJe4Eqbj8JTqPzBmhL6qI2rd6xTn2RMVdJVZc+ox3+3Enu8QbuFguoS2fvrZSE5upbnLP8OWjTH0XO3Lfe2T7F0jkFFtxJ5LQv2T61knDU2E449aOhy3cU2scQdCOShsodDQSr4/hnB+fX3gdQuOFlnFOxN7bSXbZ1IH3gnMn/AHJkUEIr3Xsd9MrNzDd3DDuwX/4Vnz+4eh061qca7H2d8mXWW1FQkOJASvXYhad/jWc/pN6G23pj5j8/eIbyO58wUq03b/sj+zLrugvOhaA4gn2gkqUMquoIOtKteuxbEDr0YUHMrduftO996e+YqgyaM9uftO996e+YqgqaI06voSZs1abNU0GpkLoDCadD4ha2uKJ291HGs426SQACSTAA1JJ2AHGjHcoY/wAfxu8LcHRPIvqG38CdeZFJ2Ugx19WAMDuHLFsXKgXFlpoSnvTGXNuEpBIKiTy23oKyVoOZvY8CNCAdPI1O1fKcUFOkGBCUgBKEj8KEjRI8qJsYfngj2QZpUv4J4ga6LGbexxKqL11WgQAeckx6VZtbQIXmVqqNSddeFFPqo0EeX86f9SyeImTt0/rS1msLjBjBoZjl2JmcuXwLpJ4SRPCVDSidVMRw7vEkJABOo51RbvnWhlUM8aa6KHnWjprlKbZCONOSrddzUftPwRHi26edZDvQq7URETGbXQhIEiKT2LuO+EAIB0JBlXXXhVyytChIyRlO558/I0XUWgLicbBewCdA5zLjrGufVQgpEa7DerNlg5WnMCcxTIgmRrEVNg6MygFAiIjp616PgGHNoQVAJJ5kTwnhWOpZ38MHENqdT4CZIzMVaXN9bJIbUpKTqZSCJHIkaGqOKOKeH75RcUPESVSACNgDtHSt7jiw4z4dNdY29JrCu2iQqJzZtBO+m8UJsJZxj45AlNM4sBcqAfr/AHlfArf2kakAdY569aVyjvFZUwEzrroBxImp3FrGgGWD6EgaacaizBCJmVEQQBuTv5VGSW3Rz5y8i4bASju5OsLjccPSutYUXVZefiPkkSSahtknUTsBJ4gRrrWmtrUtYe49ELdSENzwQpQE+u/kBQiSDxFr3FY+ZOB+pmLxOwS4uNCoxPICNPyGlUncLbZToBvFGGUBvMBqdSpUceQoFjWI5tOApqpnY7QeJHqqE9SO1tVPFTLZkqSpaU/iU2kqgdSkKH5Vm3jRrAcVLN4w5+B1BPlIB+BNF/pW7LfVLrvWx+5flSeSV7rT/MdD0rUrOxwh84vdYK38P4j6zBuGq6qlcqJVaSzKuOTG0bwTtreWYysPrSn8BOZHolUgelA6Vc6K4wwyIsRmXsZxt68dLtwsuLIAk6QBsABoBvoOddqhSqVUKMAYE6He3P2ne+9PfMVQQUb7dfad77098xVBAasZFfuiOBq9h2GuP5imEoR7bqjDaB/mVz5ASTwFD6t3WIuOoQhR8DYhKAAlP8RA3UeKjrVCD5Qu5uhCf7UQwMtpmzEEKuVCHFToQ0P/ABJ6+0elUWdKrIqZKqEVxHtMAvPnL7bpmtBg+K5N9QdxWXQurDT8Gk7qg4wZtVuCOZ6U2QsaQQRofPeoHWyNJkDjv5EVl8Mx8t6HVPEfzFam3uw4gFJmeP8AI1hWUPSeepfGJXcjiInb+xQHE20hSS4CpO6glUKUBrAJ2naj1wcwy+n9aE4i0SpI5qSB/uA9aY05wwiuqA2Gdxp1ty5IZYDOQBCgFSFDKMqojQxpPGKk7sITlPsjhECetcSM1w8raXVyOMpVsD5VeSxlGY+Ib9dT8aJdZggSmiTaka2tYAO3AD/g0ZsMWUgZUnfrz3oK4k5c3WBGgHpXbd8AgA9ZgnXlSrLkZEdZQwwRNDc4iSnUnXQjh0oY9CvDAEEKJifKoCo8T1GonrSevABzPPhQQhzIVAo4j71aVQNdNARzqo0QtQA8+R66VWccKgdNz6+lWWUr0keIjYj4aUwE2rLjiGuzmDLuX8qvC0CFLEyVJ4DT8vzrS9vbrK000nTMonTYJQNPifhU/YezKLbOoDM4o7fhSYSP1PrWI+kftMFXCm0H/DHdk9d1D8zSte667avlMUMb9bjyTP5/f/EzuNYrHhR69azr10TvXLh+TVRa69HTQEGJp227eBHKdr35zD0YvhDaVRLjKVJV+F1IgH/cCD0Jr55Uqva/oVxsO2a2CfEyskD/AOtzUfkrMKW9JqUqFq9qfz9pga1y2G+E8TvGFNrUhYyqQopUOIUkwR+dVjXoH004QlnEA4nQPthw/wAaTlUfWAa89NaumtF1S2DzEWL7hmKlSpUxKxUqVKokw525+0733p75iqCUb7dfad77098xVA5qT3KJ7onQa2WIdhioWCbUFS7iy+su51pCEQfErMYCEgc6xdeiWvb22CbdpYd7v9lrsH1JQMyFKVmC2wT4wCBy3qygecFa7DG2R3/0bOd1ZC3GZ923ffeBdQW4aWkAtq2ghQ46zQix7F3Lq3Eo7pQbUlBc79vuitYlDaFzC1HkK0tp2+smW7dtBeKWcPvLWVNgEuPqSUGAoiDB8tKAdnO0FsLIWl13qEouk3aHGkJWVFKcqm1AkRMaK4VxVZ1d9ozIbHsrcul4BAR3ByO94tLYSsmA3KyAVE7DjVw9h7tL7jKktpU0ltTilOoS2nvY7sFaiBKiYA3mj9tiCsYaxD/07xQ7dN3Ce47tx1KkICEtrQVAwUgeMCAZojjvbpli/v2e8W2l1NqA+222+W3GGwFpKF+Fe5EjYiqeEsY9fvBwJj7bsbdrDpyJR3DoZdzuIRkWdpKiBGo16ir+EYHdtXTjBSEloBbpU4kNJQYyqKycsGRHOarYr2vbfs71oqdW6/dtPIU4lEqbbQEy4W4SFabAUWxDtra3Dl02rvUs3NvaI70NguIctwN0EjMkmRvQnprYYMbTXan4fT9JadX3TqmnBkdTHhOxkSCCNwRBBqsW5fZzafvUSo8BM+lZ/tV2jF5chbYUltDTbLeaM5S0mApccSZNUmcUWDMz561ktotjZQzVRjfUN/BM0eHrB12zKJInmTRzINt456VkLbF0z4k+ooinEkn2V7xvNJ3UMTmN117FAhoonUbHTrJqI2A2GnDTQ1STdAnRYB8/0pzjw37wR50DYwhcS4i3SBuDHqfz4U11KBtx8o61SuL9qPaHkBuKoqxtAO5I5Hp0oi0u3PMgnHcPMPDWIg6Dh5b103aUgydefGslc47m20FUziyoIHERRhoWbuQWUec1rf0nPstqbayRrlUR4kTy/rWKeuCokkySZJ6nc1AXKYpdaVOmSr3RjMTLohJUYJ7nVrqBaqSnKjUunAsQstB84lKoh2d7SO2D4eZIzAFJB1SpJ3SocRt+VC1KphNXNYdSrDIMQdwYa7VdrHsRe717KIGVKUiEpTMwJ1OvGglKaU1KVrWoVRgCByIqVKaVWk5ipUqVdJh3t19p3vvT3zFUCo726+0733p75iqBVJ7lF90ThrldNcqZBnRTwaimuhVdiSGxJ0OEbEg9CR+lJNRBVOCqqRCqwzmThVSBdVgqnZqoVjS24lkLqRLlVAunBdDKxhL5cDlPD1Uguu95VdkYGpIlzv6cm4POqPeV0OVGyXGqMtuP6V7F2sxxVutQbxCyYysNqFsu3Sp2e6BjMR947edeJKXWue+lm6V7TFks5QnMq2ClQBAkk8qPVhQZlekC9zKR5TSqss9mwQtTeTAXXTkCPHldR4F5knQzwg6b0Ed7DMgKYDjv1xFkL1ROT6uRlCyyI8QISfamJ4UBb7dXKWw2A1lFmqxHgM9ytQUTv7Uga/CmL7c3RtyyS3q0Lcvd2n6wpgbMlzcp+PWiHaYiq3r0ZH2bw9u5dyvXDdskAKzOAlKjmSMgjiQT+VH/AKUuztvZ3bn1d5rVaU/VEBWdkd0k5lE6QTr/AKxWHSqNtxUt/iDj7inXlqccVGZajKjAAEnyAFVGMYxGX8QuG3cT2CwxIs4Xh2W9tLMqZWSH2A4pyHTBSSNI1/OhrKkXeErQ8W1Lu8TfaRcJSEJDwbllaQNkLUkJjk5WUsPpOuWGGmA1auIZSUoLrAWoAqJOpPM8OVCsU7XPXDJZUGkINyq6htGTK4pOU5YOiY4UbIxMw1PuM9ewtruQjMW7daMCZJcdbCktLD6gVLSRrFD8BxdT+L2iF3lpeJS1dLzMsJQltXdR4xHi2n0rED6Wb3vu9UGHFG3TbKztZkqbSsq8Qzakk6n4VEv6T7nvmnUtWra2g4E92wEAh1GRWaDrptU5EGanzNP9ID6F2Nql95i5cfuQpq6YYDTaWU+BxJUNFGTMcImijl083iTuH2reHs29uGkBu5SlJuQsJHtkZlqUTw6b15OjHnRZqtDlU0p0PCRKkLAglsz4ZGh50dtPpSvW2kIllxTYCW3nGELeQB7OVZ5cJBrsiW8J8TR4l2cUqwRa5G0OKxxbJS3JQkFoSlCleLKATvVv6XcKWu07425YFrdqtmzlA7y2UhIbc038aDy9oVicP+kO7ZCdULKbhy6C1pKll5xstqUTInwkxyNUme1tyGH2FuF1u4SlKw6pS4KVZkqRKvCZAqMiSK3BgelSpUKPCHe3X2ne+9PfMVQKjvbr7TvfenvmKoFUnuVT3ROVw12kamQYw0qRppNTBGPBpA1HNdBrsTt8mCqdmqEGuzUYhQ8lzU4KqGadNVxCB5LnrueoSaU1G2X8UybPXc9QzSJrsSfFMmz1wrqKaU12J3iGSFVczVHNcmpxKmySZq5mphNcmpxKGyPJppNNmkTU4lC07XaaKdXSBO0qVKolxFSpUqiWipUqVdOn/9k="/>
          <p:cNvSpPr>
            <a:spLocks noChangeAspect="1" noChangeArrowheads="1"/>
          </p:cNvSpPr>
          <p:nvPr/>
        </p:nvSpPr>
        <p:spPr bwMode="auto">
          <a:xfrm>
            <a:off x="155575" y="-1309688"/>
            <a:ext cx="3333750" cy="2743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2536" name="AutoShape 8" descr="data:image/jpeg;base64,/9j/4AAQSkZJRgABAQAAAQABAAD/2wCEAAkGBhQQEBQUEhQVFBUVFBUUFhQYFBcXFBYVFRQVGBUVFRgXHCYfFx0jGRYUHy8gIycpLCwsFR8xNTAqNSYrLCkBCQoKDgwOGg8PGiwkHyUpLC0sLzQsKSksLCwpLCksLywsLCwsLCkpKSwsLCwsKS8sLCwsLCopKSwsLCwsLCwsLP/AABEIAMwA+AMBIgACEQEDEQH/xAAcAAABBQEBAQAAAAAAAAAAAAAFAAIDBAYBBwj/xABCEAABAwIEAwUEBwYGAQUAAAABAgMRAAQFEiExQVFhBhMicYEydKGzBxQ1QlKRsRUjcsHh8DNigpLR8UMkJVNjg//EABoBAAIDAQEAAAAAAAAAAAAAAAMEAQIFAAb/xAAyEQACAgEEAAIJAgYDAAAAAAABAgADEQQSITETQQUUIjJRYaHR8HHBIzOBkbHhQlJT/9oADAMBAAIRAxEAPwDzjt19p3vvT3zFUDo526+0733p75iqCClzNdPdE4K7SFdAqJcCdApwFICnAVUwyrOZa7lp4FKKrmG2RmWnBNOy09KagmXWuR5aWWpwinBuq7oYUZlfJXMlWe7pd3XbpbwJXyUslWO7rvdVG6SNPK+SmlFXO6ppart8k6cyoUU0pq0pumFurBoBqJWUmoymrKkVGU0QGKPXK5TXMtT5Kd9VVyNW3QHgsehKhFKKmW0RTIq2YEoR3GinimxXRXGcI6lSpVEKIqVKlUSYd7dfad77098xVAxRzt19p3vvT3zFUEqT3KJ7onKcK4KemqmGURwFOAriRUgTVCY2ixAU8IrqU1IlNDJjaV5jAinJRUgRUzNuVEAcTFULRlKZElurCGJovY9m1K1UQE6k0YZsmmyIE8MxEz6cKRs1ajgcxtUCzKNYctXspJq2ns45AJgTwnWtS6VRCE/3OhmqgWEyFEk/3NL+tu3X3ltogAYGeP6VIMC61okXIgSNOcHbnUFzc/hTyIJH8qgamwmTgQMrs+rhB+FVXcHcTuk1pWnlhQCk6mrXeqnT9NOtR61YvwkzCu2ZHCoFN1u12kznQJ/EDp/zQu7wArkoGo+IpivWA+9BtWpmSW3UKkUWuLEp3FUi3rWglgPUSt08YxbcT6CrRTpPwqFavhXLe5AJzf061xyeZKFKvZ+s4pM71Tft42q84oKJioSKupIi99auP3g4ilU7rVQ0yDmYzoVOIqVIUq6QIqVKlUSYd7dfad77098xVVbLAHHra4uU5e7tu77yTCv3qsqcojXWrXbn7TvfenvmKo52PUj9kYoFnwldjm11y/WBmj0mr4yYAsVQEfKZnC8CcuGrh1vLltkBxyVQcqlZRlHHWqKTXtWMqcDWLj90LX6vb/U8ndiWcyfYy+IpneeNVcZxVC+0ZYeU33DfjZQUoDX1g2w7srMQZUeJ3Arigla9Q2ep5ImpUmvUGC39Zwr9p90LvvHu+nu/Y1+rd/l8PtxE8KvJzG2sziYbB/a5DpIbAyhpRSHMmkTl3+7FDNWfOOLrtuPZnkqambivX0PBWK4elxkoUl26/eOOW6lONd2vKCloCEAxlKhtzoPh9yi6s7dy8yENYt3ZORKcrBTJSQkDwZoobVfON1+kcYOz85+0xFpZZ4A1PKtPh2CIagq1VHoJFH8eWtFutVz3fffW1C2y5Afquu2TdG0daBpdzTG0akaHqaxdbvVtoPE19LqfWFzjElurobfd0Hrx2qFajoB6QNhx3/Wo2ViSSSIOg024U24dGYj7yieuvpSarjgRrMtJuJBGkjQGSdOAAGk006axPHUDah37OUDKTEiYHGeFTWlxkVkUQdNM2w0qxQf8TJlpCIMkc9NoEaAVI2mNeAGk8DUCBOfXxQN9ABMfpVhRb7tJSTuZ9OXrNDadLCUj2tNNlHb0pv1lIVEcfj5VSbSqY3GkAnX1qYLE6jWNSRx8/KqFMTsS6Dr1jjvUrZA34etUGyoEkkn8I4Eb1Mlw7xrBMTFCZJUiMxTD23xBGVRBg/0rF4jhC2TCh6javTcOwx19rvEIlI2mATA1y86GXLYdBSrc8COPlwo+n1RqO3ylFdWJUHrv5TzNaarrRWmxXs+pqVcOFAnEVv1XK4ysBbSCMyoBFSjVPrFdCNdaIYHhDt2sMspzKJJA0EQNSo8BRXcAZMUC7e+oHWKqrGtHu0XZ16yd7t9OVUZgQZSpPMEb0BVRanDjcpyJnX47E4KVKlRotFSpUqiTDvbn7TvfenvmKoIKN9uftO996e+YqggqT3KIMqJ1KalSio01OihsTHKkXMt4XeKt3Uut5SpJ2WhK0mRBCkqBBEURxXH3bpCGyhpppClLS0y2G0Z1CFLOpJJGmpoYgVYaRQWsIE0q9JWzBiJJaWM1p7PAwlA01MSOXKq+B2MqBOwIrTtsgpMaTOtYmq1LA4Bmh4aAYxAqsLT3k6gDjw03qXv4Gmw+I4edTpcUEQpIMayDCiJiolsBQ0MTOnWfjQNxPvSwAUcQYpsuPBM65FKTP4kpKgmOsU63vgUhUAzx3jTcRUTxLFwyVcHEyehMK/ME1G2rIXGz4ci1oMiRCVEf8U7sBQGIraRcVPU0OHMzCgegnQ1QxuwmTBzEzI2APWqqcZCI058ZAMaacOdF7G8JHi1zCQeHQUmVept80B8YJs7opAaO4VqYkqHLWiv1ZGkwNiRJ/M8qpuWQWrxeEjUEaK5z6U5TrjJIPjTsZEiN9TVnwx9nuWloWhkKKtNSNOPAAipUug+0I0/6ofbYmJJJ8P4RsD51Ku/CiBrknRQ10H9aGUbPMjEsJZ1KZ04E6R6V1tUGBw57V0rJy5QDHh16fyqJd0BMwM2sAyOR1qmCZE9H7GXIXbZR9xak+hOZJ+J/Ks52vtQ1c6DRYzjWBOyh+f61W7KYyGH0j7ivAvoeCp/vetB9IVoCy2vkrJPRQn9RSgr2W/rMYKaNb8m/P8zD3DBWgpJlO/8A1WUxi0QgAJBnif761pnLrIkRqOnGelV12IeBUYEb+XCtOiw1nJ6myfnMWlkk7V7D9D/Z/urdx9Q8bisgPJCN/wA1T/trzq/dQ1ogb8fvH/gV7CzfowvCG3Fx+7ZSQn8Ti/EE+qj8DRNfY9lQRR7xmN6RwqBV7JnmX004sHb5LSde5byq/iUcxHoIrzkiruIXanXFuLOZa1FajzUoyapqra0tQpqWseQmcy7QBGUq7XKZgYqVKlXSYd7dfad77098xVBE0b7c/ad77098xVBU1Jla/dEs2Fgp5eRBTmiQFKCcx/CknSelJxpTayhxJQpJgpUCCPQ1XyzRW3xhWUIeSH2wIAWSFo5d24PEny1HShNmGXepyJE0aJ2rVQN4Wl3W1UVn/wCFcB4dExo7/p16VZw96FQRBBgg6EEbgjhSd3XE2tPqVI5mpwZnLp0/Wja2Ijlw4axMflQ5toFnPy03oXe9pCZTKdNRoTWE1L2tnEI2pXsGaBaZ9ncaGeVdesW8pJMGJAGmoFZ2x7RhR8Rg8Bz86LKus7Wbjt5cqG1L1nBl0tD+6YDxVRda22kT+lS4kwVPqKf/ADttvz1WgFQj+IKok62ktH/MJNDVOQ1aOT7Pesn/APNeZM+i6eqbKkD88/2iN7bbgRB93bBvcQRumOE7g1eZby5VNmf0GtT3CkuQlcwqJVsAJ+BqOytu6eyJEhUjnoetcXyvPc2EbIl9OdwqGnhHmknjUjFkSgpVmB2Hi38vWjuEYWnLBWAfa1MTG2tHGuzK1KC4AjgOPrtSirZZ/LETt1ldZwxnmV/ZKQCtB6LEg+tUl2ygkZtArYjbU9K22L9kHFOFSErUYCjCYEzqI4mKHO2RS6ZQcoAGVQIUnTWEmjLft4PY7jCXI49k5gTCwc2XMQBII4TO+tEXbBXtp8SdiNZT5DjXF2uVa0QFBRBCzuNtdKfcukFGsEaHcJIOw/nVXbc2VhM5lV4golEjirr/AHtWvZvze4S61MvMJSoSdSlCgUmeiZFZY2wCiUlJSRv12g1NhV2bZzP0UkpB0UhSYUOvTyrjgjj9YDUVeIoI7ByP6feC5JMGZ8vz/wCalSvKIGo28galBKVnMNOM7jkRykRXU22aYgAaAedXLDzht4gS1sC/eNNROd1CPQqE/CaMfSx2p+s3AYaP7lg5dDopzZSvT2R61XdQu0cLyR4kApCuCVuJKUkdQJI9KyL+taNKh2D/AAHEQvrDuH+A4/Uyk5UKqncqBVaizIu7ja5XaIYX2euLr/AYcdjcpSSkeatvjUswUZY4EWJg6lVrEsNdt3C28hTaxulQg9D1HWlXAgjInQn25+0733p75iqDJoz25+0733p75iqDJqWnV9CPRU6E1AirDZoTTRpAkrbM1pMJV3hSm4y5ExLx0dQJk5VCS4eSVA0CYOtarCLYKTPKKz9TbtHMds0wdeJZxK7RlcSwSUKcJRmEHKrp0JNQ21oGxCd+J4k8zVbElZCkjYKEjoN6vBQI01B2PSjadg6Awfo+gVs+e5YxXBULan76YIVxmg9m8sp12mCOo0opcXpyeI+Ean051VwFtKkFStipRPQKmKprNu3MNqCK7FYd+cc5iOYQTlyiI59ZqqnErb6otKkuqdDveNiQGwopyEyNYjWDuQKbiiM7oaRykq4AVLadnG1eGCY1KiT/ACoOn0+RnqAettScp0J1ledsHlqRWhwezS6mZCSBIMVlb7DlWigpJJRxHIE1eRiCkoUZIToOpPOldTp2U4jVbN/LPBmmtL7MspI1TopXACd4q3eYqtrKlCypK+IJ8iKwtriKm1lYVBVwOpNXRj40kSASQTv1iKVOnZT7MYagE5PU9KwHGA0nunpSQTC1GQZ11PCjVzZNXKIUErSdiDJHkobV5FfdpFZpgAQCEiRAEcDXLHE1DxtuKRKtQlRETx0/SlTo2B39TOs9Glm8RG2n8/tPR2exyGiqCSkiNdx5njWex/BAEqTBMahcSJjSlYduX06ElyNDKRt5jWreMdp0PsSQpOhGZJBEnmk70QcDBHPxkVpqq7Bv5E8870gmTrPLYAVLidzmTuEwJ8+dcucPWslxuHE8QggqHKU6EUDffkpbndYBHEAqgitVKt5Bjd+pUcKeYXcvXLhCCiAAnIoq45NEkRvpAnpULxebAUfEkblM6ehomEACAIAEAUYdUnuuGXLp+WnrWiNNWR1IGkAXGTn88vhB+NXiV2zTe6jLqzzUoZUj0SPjWEuGSNxGtGu+yvLTM66dNBpTXLF24ORptbiuSUlX6bUqg8Jyo6i9JxWVc8jOZmHKfYYY7cOJbZQpxatkpEn+g6miL2FJYdCblWWPaS2UuOD/ACmDlSfMmOVaWx+k9Fi2W8Ps22p3cdUXHV9VERPlt0p5nYD+GMn6TLvb/rNR2O+hZtqHL8hxe4YSf3af4yPbPQaedb2/xe1sGv3jjTCEjRGg05JQNT6CvAcU+k7EbiQq4UgH7rYDY/NIn41mXn1LJUpRUTuSSSfU1l2ejbdS2b3/AKCJ7Ce5p/pH7WIxK87xpJS2hAbSTopQClHMRw30FKsrXK2KqlqQIvQhQMCHe3P2ne+9PfMVQZNGu3P2ne+9PfMNBU0Rp1fQj0VYbFQIqw3QWmlQJYaNbPs/qg+mlY1sVqMAVGnlWZrBlJtIPZlrELXODwIk/ntQsMutDwnSYgiQJ105VqVpAH97UCxK+SJnSBpSemufOFityqDuziUe6cdP7w+H8IEDTj1q6nwpgTA25k0O/a8DbeOGn9KvsOhwDKeenKdTrTNu88vBV7CSc5Mr4IZW7O/h/LWj1lc5CZ2PwrOvgtL7xI4aj8SeVWEY+1xJSeKSkyPyrQpcFRiGosVF2McYzCOO3QW2s8AhW/E/90NwyC2Ao+E6H/uh9/iwf8CJSmdSdzHCOVXbbKGuukp8j8KBqzkASN3iW7l6Akl4yFJTlGoVuNSRU7GHBCStUkAcedFzjjSRph7MRIIfd38xxpgx9pWn7PZJOkB9+l/DyMbx9ftL+s2f+bfT7wE60VgEeJRMAcY/uKmslJCgHF93nOVxRTITOgXHTcjpRJ7HWATOHMBQ0/x3t+UjYxUn7ZZUR/7a0rMQP8Z5UnhA89KIK14yw+shtTZg/wANvp94bxrstdW9uMjYeAAIeZJUTyVl3AjlNY9F0SIUSNRnBHHXcV7bhmINYfZNC6U1awme670qCJ1CE5vEqOnpWC7YduLS7JSxZl5ZkC4WC16py+NXrFHt0VSDIOPOZWj9JXM2wpuGex+Ynn1g2t58NIUUgHMVp0ITyHnMVq8WwABopATmICkqjXOmCJJ1349aA9nf3V64DuRIG2xBitjf3gXEbCSZ0r1/oXTVNpt2Ad2c/nlPM+l77fW/06mXtLvPoRlWDCkH2gR+o5Gnv3AQNd+CRuTyAqK4e+tahKQ2JCVlILih+JP4Ry51LZ4QtsFbJH+sA5hyBiRWNZTSt2wPlc94/wB8z1lOq11mn3+EN2PjjPzxj94rXst3niVPerJURPhHJJHIaTQfGO0d2zmtVEMpGmVvwhQ5kjVQNbDAcXSskkFJSShaTulX8wRx61l/pCZLj6HEJJAQQSBsArSeXGtX0hotP4AtqHQHPx/3PK6PVXetbLue+/IzIOVCqp1CoFVgrPQWiMrldNcq8VipUqVdOh3tz9p3vvT3zFUGTRntz9p3vvT3zDQZNc0iv3RJUVZbFVm6tNUB5raeWEIo1hTmoB2NUrZGgotYsjMKzr3GMGbK8CX7q+7pOZPx58aGYXbZ/wB6vUk+EcAJ39au4wx4VRsQDl6c6hwdyWUj8PhI5EV2hVcExIAPfz5CF7fDQ4iVbHhGnrWZvWjaPFI/w1yI3CTxjpxrTWt/kTBE8v60Ax0946gcdVEdDAH6U/YFKcy+qA2bvMYxI3riRO8bRtEbRQm5fTJVI1G3GduFWXrNRUlCDGYweYHE0ds7BDSYQB58SeppemsYzABWuPHAHnM1ZqQkkyCoagbaetFrd4EiRJIAHkeo3o9ednUOtwr2o0PEeVZfDQpLpaVHhOk8SePTTWpvqwN0Ku6lgG5BhhFsYKBvm1nSeY608upbKTqlQB03Gnsz6zT7hQGizLiYymdZB4nlFUHGFEqUZKpmBsB5VmL7XcfEn0UC5IKTBIiBIG2n61y1Q4jKpkKLgUFt5ASoHcRG5FbDsH2NbfY71/VJUoJbEicp1Kzx8q3il29k1J7tlA6BI8uZ8qWfWBH2KMkGZep9IojGtV3HqeU2XYq9uvG42srUZ7x9WvoFaiat3vZhNmk968kqAnumvEvXbMVaJE0dxbt8XiU20obHtO6Z1D/ID7I+PlWNxNMJCgZ+6dySSZkk7naieLY7e3L6dbm5YBB8AOf6/D86gu8KikLahJzGVbr0HEnbfYU267RrWyptSNVDL3iTA13MHpO1EgyBPhAKoMA8dj/zVS+wzOITMDQgiIrW0npO3TgohwDFNd6NqtO8jmXW0AJAGwAA8gIovb3icgkxA2rPW13lCUOEJXlB10kcD+UVM7eISJKh6GT8KbVvMTUS5GXcDxK1xiibe5WsgnvGvZHFQWYnlpxoH+3rhL5eSsoUdIGqQkbJg6EedXcQZ7wJe4Eqbj8JTqPzBmhL6qI2rd6xTn2RMVdJVZc+ox3+3Enu8QbuFguoS2fvrZSE5upbnLP8OWjTH0XO3Lfe2T7F0jkFFtxJ5LQv2T61knDU2E449aOhy3cU2scQdCOShsodDQSr4/hnB+fX3gdQuOFlnFOxN7bSXbZ1IH3gnMn/AHJkUEIr3Xsd9MrNzDd3DDuwX/4Vnz+4eh061qca7H2d8mXWW1FQkOJASvXYhad/jWc/pN6G23pj5j8/eIbyO58wUq03b/sj+zLrugvOhaA4gn2gkqUMquoIOtKteuxbEDr0YUHMrduftO996e+YqgyaM9uftO996e+YqgqaI06voSZs1abNU0GpkLoDCadD4ha2uKJ291HGs426SQACSTAA1JJ2AHGjHcoY/wAfxu8LcHRPIvqG38CdeZFJ2Ugx19WAMDuHLFsXKgXFlpoSnvTGXNuEpBIKiTy23oKyVoOZvY8CNCAdPI1O1fKcUFOkGBCUgBKEj8KEjRI8qJsYfngj2QZpUv4J4ga6LGbexxKqL11WgQAeckx6VZtbQIXmVqqNSddeFFPqo0EeX86f9SyeImTt0/rS1msLjBjBoZjl2JmcuXwLpJ4SRPCVDSidVMRw7vEkJABOo51RbvnWhlUM8aa6KHnWjprlKbZCONOSrddzUftPwRHi26edZDvQq7URETGbXQhIEiKT2LuO+EAIB0JBlXXXhVyytChIyRlO558/I0XUWgLicbBewCdA5zLjrGufVQgpEa7DerNlg5WnMCcxTIgmRrEVNg6MygFAiIjp616PgGHNoQVAJJ5kTwnhWOpZ38MHENqdT4CZIzMVaXN9bJIbUpKTqZSCJHIkaGqOKOKeH75RcUPESVSACNgDtHSt7jiw4z4dNdY29JrCu2iQqJzZtBO+m8UJsJZxj45AlNM4sBcqAfr/AHlfArf2kakAdY569aVyjvFZUwEzrroBxImp3FrGgGWD6EgaacaizBCJmVEQQBuTv5VGSW3Rz5y8i4bASju5OsLjccPSutYUXVZefiPkkSSahtknUTsBJ4gRrrWmtrUtYe49ELdSENzwQpQE+u/kBQiSDxFr3FY+ZOB+pmLxOwS4uNCoxPICNPyGlUncLbZToBvFGGUBvMBqdSpUceQoFjWI5tOApqpnY7QeJHqqE9SO1tVPFTLZkqSpaU/iU2kqgdSkKH5Vm3jRrAcVLN4w5+B1BPlIB+BNF/pW7LfVLrvWx+5flSeSV7rT/MdD0rUrOxwh84vdYK38P4j6zBuGq6qlcqJVaSzKuOTG0bwTtreWYysPrSn8BOZHolUgelA6Vc6K4wwyIsRmXsZxt68dLtwsuLIAk6QBsABoBvoOddqhSqVUKMAYE6He3P2ne+9PfMVQQUb7dfad77098xVBAasZFfuiOBq9h2GuP5imEoR7bqjDaB/mVz5ASTwFD6t3WIuOoQhR8DYhKAAlP8RA3UeKjrVCD5Qu5uhCf7UQwMtpmzEEKuVCHFToQ0P/ABJ6+0elUWdKrIqZKqEVxHtMAvPnL7bpmtBg+K5N9QdxWXQurDT8Gk7qg4wZtVuCOZ6U2QsaQQRofPeoHWyNJkDjv5EVl8Mx8t6HVPEfzFam3uw4gFJmeP8AI1hWUPSeepfGJXcjiInb+xQHE20hSS4CpO6glUKUBrAJ2naj1wcwy+n9aE4i0SpI5qSB/uA9aY05wwiuqA2Gdxp1ty5IZYDOQBCgFSFDKMqojQxpPGKk7sITlPsjhECetcSM1w8raXVyOMpVsD5VeSxlGY+Ib9dT8aJdZggSmiTaka2tYAO3AD/g0ZsMWUgZUnfrz3oK4k5c3WBGgHpXbd8AgA9ZgnXlSrLkZEdZQwwRNDc4iSnUnXQjh0oY9CvDAEEKJifKoCo8T1GonrSevABzPPhQQhzIVAo4j71aVQNdNARzqo0QtQA8+R66VWccKgdNz6+lWWUr0keIjYj4aUwE2rLjiGuzmDLuX8qvC0CFLEyVJ4DT8vzrS9vbrK000nTMonTYJQNPifhU/YezKLbOoDM4o7fhSYSP1PrWI+kftMFXCm0H/DHdk9d1D8zSte667avlMUMb9bjyTP5/f/EzuNYrHhR69azr10TvXLh+TVRa69HTQEGJp227eBHKdr35zD0YvhDaVRLjKVJV+F1IgH/cCD0Jr55Uqva/oVxsO2a2CfEyskD/AOtzUfkrMKW9JqUqFq9qfz9pga1y2G+E8TvGFNrUhYyqQopUOIUkwR+dVjXoH004QlnEA4nQPthw/wAaTlUfWAa89NaumtF1S2DzEWL7hmKlSpUxKxUqVKokw525+0733p75iqCUb7dfad77098xVA5qT3KJ7onQa2WIdhioWCbUFS7iy+su51pCEQfErMYCEgc6xdeiWvb22CbdpYd7v9lrsH1JQMyFKVmC2wT4wCBy3qygecFa7DG2R3/0bOd1ZC3GZ923ffeBdQW4aWkAtq2ghQ46zQix7F3Lq3Eo7pQbUlBc79vuitYlDaFzC1HkK0tp2+smW7dtBeKWcPvLWVNgEuPqSUGAoiDB8tKAdnO0FsLIWl13qEouk3aHGkJWVFKcqm1AkRMaK4VxVZ1d9ozIbHsrcul4BAR3ByO94tLYSsmA3KyAVE7DjVw9h7tL7jKktpU0ltTilOoS2nvY7sFaiBKiYA3mj9tiCsYaxD/07xQ7dN3Ce47tx1KkICEtrQVAwUgeMCAZojjvbpli/v2e8W2l1NqA+222+W3GGwFpKF+Fe5EjYiqeEsY9fvBwJj7bsbdrDpyJR3DoZdzuIRkWdpKiBGo16ir+EYHdtXTjBSEloBbpU4kNJQYyqKycsGRHOarYr2vbfs71oqdW6/dtPIU4lEqbbQEy4W4SFabAUWxDtra3Dl02rvUs3NvaI70NguIctwN0EjMkmRvQnprYYMbTXan4fT9JadX3TqmnBkdTHhOxkSCCNwRBBqsW5fZzafvUSo8BM+lZ/tV2jF5chbYUltDTbLeaM5S0mApccSZNUmcUWDMz561ktotjZQzVRjfUN/BM0eHrB12zKJInmTRzINt456VkLbF0z4k+ooinEkn2V7xvNJ3UMTmN117FAhoonUbHTrJqI2A2GnDTQ1STdAnRYB8/0pzjw37wR50DYwhcS4i3SBuDHqfz4U11KBtx8o61SuL9qPaHkBuKoqxtAO5I5Hp0oi0u3PMgnHcPMPDWIg6Dh5b103aUgydefGslc47m20FUziyoIHERRhoWbuQWUec1rf0nPstqbayRrlUR4kTy/rWKeuCokkySZJ6nc1AXKYpdaVOmSr3RjMTLohJUYJ7nVrqBaqSnKjUunAsQstB84lKoh2d7SO2D4eZIzAFJB1SpJ3SocRt+VC1KphNXNYdSrDIMQdwYa7VdrHsRe717KIGVKUiEpTMwJ1OvGglKaU1KVrWoVRgCByIqVKaVWk5ipUqVdJh3t19p3vvT3zFUCo726+0733p75iqBVJ7lF90ThrldNcqZBnRTwaimuhVdiSGxJ0OEbEg9CR+lJNRBVOCqqRCqwzmThVSBdVgqnZqoVjS24lkLqRLlVAunBdDKxhL5cDlPD1Uguu95VdkYGpIlzv6cm4POqPeV0OVGyXGqMtuP6V7F2sxxVutQbxCyYysNqFsu3Sp2e6BjMR947edeJKXWue+lm6V7TFks5QnMq2ClQBAkk8qPVhQZlekC9zKR5TSqss9mwQtTeTAXXTkCPHldR4F5knQzwg6b0Ed7DMgKYDjv1xFkL1ROT6uRlCyyI8QISfamJ4UBb7dXKWw2A1lFmqxHgM9ytQUTv7Uga/CmL7c3RtyyS3q0Lcvd2n6wpgbMlzcp+PWiHaYiq3r0ZH2bw9u5dyvXDdskAKzOAlKjmSMgjiQT+VH/AKUuztvZ3bn1d5rVaU/VEBWdkd0k5lE6QTr/AKxWHSqNtxUt/iDj7inXlqccVGZajKjAAEnyAFVGMYxGX8QuG3cT2CwxIs4Xh2W9tLMqZWSH2A4pyHTBSSNI1/OhrKkXeErQ8W1Lu8TfaRcJSEJDwbllaQNkLUkJjk5WUsPpOuWGGmA1auIZSUoLrAWoAqJOpPM8OVCsU7XPXDJZUGkINyq6htGTK4pOU5YOiY4UbIxMw1PuM9ewtruQjMW7daMCZJcdbCktLD6gVLSRrFD8BxdT+L2iF3lpeJS1dLzMsJQltXdR4xHi2n0rED6Wb3vu9UGHFG3TbKztZkqbSsq8Qzakk6n4VEv6T7nvmnUtWra2g4E92wEAh1GRWaDrptU5EGanzNP9ID6F2Nql95i5cfuQpq6YYDTaWU+BxJUNFGTMcImijl083iTuH2reHs29uGkBu5SlJuQsJHtkZlqUTw6b15OjHnRZqtDlU0p0PCRKkLAglsz4ZGh50dtPpSvW2kIllxTYCW3nGELeQB7OVZ5cJBrsiW8J8TR4l2cUqwRa5G0OKxxbJS3JQkFoSlCleLKATvVv6XcKWu07425YFrdqtmzlA7y2UhIbc038aDy9oVicP+kO7ZCdULKbhy6C1pKll5xstqUTInwkxyNUme1tyGH2FuF1u4SlKw6pS4KVZkqRKvCZAqMiSK3BgelSpUKPCHe3X2ne+9PfMVQKjvbr7TvfenvmKoFUnuVT3ROVw12kamQYw0qRppNTBGPBpA1HNdBrsTt8mCqdmqEGuzUYhQ8lzU4KqGadNVxCB5LnrueoSaU1G2X8UybPXc9QzSJrsSfFMmz1wrqKaU12J3iGSFVczVHNcmpxKmySZq5mphNcmpxKGyPJppNNmkTU4lC07XaaKdXSBO0qVKolxFSpUqiWipUqVdOn/9k="/>
          <p:cNvSpPr>
            <a:spLocks noChangeAspect="1" noChangeArrowheads="1"/>
          </p:cNvSpPr>
          <p:nvPr/>
        </p:nvSpPr>
        <p:spPr bwMode="auto">
          <a:xfrm>
            <a:off x="155575" y="-1309688"/>
            <a:ext cx="3333750" cy="2743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prstClr val="black"/>
              </a:solidFill>
              <a:cs typeface="Arial" charset="0"/>
            </a:endParaRPr>
          </a:p>
        </p:txBody>
      </p:sp>
      <p:pic>
        <p:nvPicPr>
          <p:cNvPr id="11" name="Immagine 10" descr="index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4438" y="4286250"/>
            <a:ext cx="2692400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53370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4" name="Picture 4" descr="http://t0.gstatic.com/images?q=tbn:ANd9GcRy6zuBlMjOkgQMtpeMP6iF4K-qYYDvVDM_gfFH_UwWsdiQjvpYX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3" y="1714500"/>
            <a:ext cx="3570287" cy="264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Titolo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it-IT" b="1" smtClean="0"/>
              <a:t>FUSIONE NUCLEARE: energia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143375" y="1571625"/>
            <a:ext cx="4857750" cy="4929188"/>
          </a:xfrm>
        </p:spPr>
        <p:txBody>
          <a:bodyPr>
            <a:normAutofit fontScale="85000" lnSpcReduction="10000"/>
          </a:bodyPr>
          <a:lstStyle/>
          <a:p>
            <a:pPr marL="320040" indent="-320040" algn="just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it-IT" dirty="0" smtClean="0"/>
              <a:t>	Nella fusione nucleare la massa e l'energia sono legate dalla equazione </a:t>
            </a:r>
          </a:p>
          <a:p>
            <a:pPr marL="320040" indent="-32004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it-IT" sz="10300" b="1" i="1" dirty="0" smtClean="0">
                <a:solidFill>
                  <a:schemeClr val="accent1">
                    <a:lumMod val="75000"/>
                  </a:schemeClr>
                </a:solidFill>
              </a:rPr>
              <a:t>E</a:t>
            </a:r>
            <a:r>
              <a:rPr lang="it-IT" sz="10300" b="1" dirty="0" smtClean="0">
                <a:solidFill>
                  <a:schemeClr val="accent1">
                    <a:lumMod val="75000"/>
                  </a:schemeClr>
                </a:solidFill>
              </a:rPr>
              <a:t> = </a:t>
            </a:r>
            <a:r>
              <a:rPr lang="it-IT" sz="10300" b="1" i="1" dirty="0" smtClean="0">
                <a:solidFill>
                  <a:schemeClr val="accent1">
                    <a:lumMod val="75000"/>
                  </a:schemeClr>
                </a:solidFill>
              </a:rPr>
              <a:t>mc</a:t>
            </a:r>
            <a:r>
              <a:rPr lang="it-IT" sz="10300" b="1" baseline="30000" dirty="0" smtClean="0">
                <a:solidFill>
                  <a:schemeClr val="accent1">
                    <a:lumMod val="75000"/>
                  </a:schemeClr>
                </a:solidFill>
              </a:rPr>
              <a:t>2</a:t>
            </a:r>
            <a:endParaRPr lang="it-IT" sz="103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320040" indent="-320040" algn="just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it-IT" dirty="0" smtClean="0"/>
              <a:t>	infatti in questo tipo di reazione il nuovo nucleo costituito e il neutrone liberato hanno una massa totale minore della somma delle masse dei nuclei reagenti, con conseguente liberazione di un'elevata quantità di energia. </a:t>
            </a:r>
          </a:p>
          <a:p>
            <a:pPr marL="320040" indent="-320040" algn="just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it-IT" dirty="0" smtClean="0"/>
          </a:p>
          <a:p>
            <a:pPr marL="320040" indent="-320040" algn="just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it-IT" dirty="0"/>
          </a:p>
        </p:txBody>
      </p:sp>
      <p:sp>
        <p:nvSpPr>
          <p:cNvPr id="6" name="Nuvola 5"/>
          <p:cNvSpPr/>
          <p:nvPr/>
        </p:nvSpPr>
        <p:spPr>
          <a:xfrm>
            <a:off x="357188" y="3214688"/>
            <a:ext cx="3857625" cy="3357562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b="1" dirty="0">
                <a:solidFill>
                  <a:prstClr val="white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Con un grammo di deuterio e </a:t>
            </a:r>
            <a:r>
              <a:rPr lang="it-IT" b="1" dirty="0" smtClean="0">
                <a:solidFill>
                  <a:prstClr val="white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trizio (isotopi di idrogeno) </a:t>
            </a:r>
            <a:r>
              <a:rPr lang="it-IT" b="1" dirty="0">
                <a:solidFill>
                  <a:prstClr val="white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si potrebbe quindi produrre l'energia sviluppata da 11 tonnellate di carbone.</a:t>
            </a:r>
            <a:endParaRPr lang="it-IT" sz="28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928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olo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it-IT" b="1" smtClean="0"/>
              <a:t>FUSIONE NUCLEARE: positiva?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3071813" y="1428750"/>
            <a:ext cx="6072187" cy="5286375"/>
          </a:xfrm>
        </p:spPr>
        <p:txBody>
          <a:bodyPr>
            <a:normAutofit/>
          </a:bodyPr>
          <a:lstStyle/>
          <a:p>
            <a:pPr marL="320040" indent="-320040" algn="just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it-IT" sz="2000" dirty="0" smtClean="0"/>
              <a:t>	La fusione nucleare, nei processi terrestri, è usata in forma controllata nei reattori a fusione termonucleare, ancora in fase sperimentale.</a:t>
            </a:r>
          </a:p>
          <a:p>
            <a:pPr marL="320040" indent="-320040" algn="just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it-IT" sz="2000" dirty="0" smtClean="0"/>
              <a:t>	La fusione nucleare controllata potrebbe risolvere la maggior parte dei problemi energetici sulla terra, </a:t>
            </a:r>
            <a:r>
              <a:rPr lang="it-IT" sz="2000" b="1" i="1" dirty="0" smtClean="0">
                <a:solidFill>
                  <a:schemeClr val="accent2">
                    <a:lumMod val="75000"/>
                  </a:schemeClr>
                </a:solidFill>
              </a:rPr>
              <a:t>perché potrebbe produrre quantità pressoché illimitate di energia senza emissioni di gas nocivi o gas serra </a:t>
            </a:r>
            <a:r>
              <a:rPr lang="it-IT" sz="2000" dirty="0" smtClean="0"/>
              <a:t>e con la produzione di limitate quantità scorie radioattive.  </a:t>
            </a:r>
          </a:p>
          <a:p>
            <a:pPr marL="320040" indent="-320040" algn="just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it-IT" sz="2000" dirty="0" smtClean="0"/>
              <a:t>	La quantità di deuterio e trizio (isotopi dell’idrogeno che possono innescare una fusione nucleare) ricavabile da tre bicchieri di acqua di mare e due sassi di medie dimensioni potrebbe supplire al consumo medio di energia di una famiglia di 4 persone per molto tempo.</a:t>
            </a:r>
          </a:p>
          <a:p>
            <a:pPr marL="320040" indent="-320040" algn="just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it-IT" sz="2000" dirty="0" smtClean="0"/>
          </a:p>
          <a:p>
            <a:pPr marL="320040" indent="-320040" algn="just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it-IT" sz="2000" dirty="0"/>
          </a:p>
        </p:txBody>
      </p:sp>
      <p:sp>
        <p:nvSpPr>
          <p:cNvPr id="24580" name="AutoShape 2" descr="https://encrypted-tbn1.gstatic.com/images?q=tbn:ANd9GcSdwaJaSEulsR1TJPR41mSpR4q6AT7qPsib1XgVaX_ZaW6MA-DP"/>
          <p:cNvSpPr>
            <a:spLocks noChangeAspect="1" noChangeArrowheads="1"/>
          </p:cNvSpPr>
          <p:nvPr/>
        </p:nvSpPr>
        <p:spPr bwMode="auto">
          <a:xfrm>
            <a:off x="155575" y="-1943100"/>
            <a:ext cx="6076950" cy="404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prstClr val="black"/>
              </a:solidFill>
              <a:cs typeface="Arial" charset="0"/>
            </a:endParaRPr>
          </a:p>
        </p:txBody>
      </p:sp>
      <p:pic>
        <p:nvPicPr>
          <p:cNvPr id="36868" name="Picture 4" descr="https://encrypted-tbn1.gstatic.com/images?q=tbn:ANd9GcSdwaJaSEulsR1TJPR41mSpR4q6AT7qPsib1XgVaX_ZaW6MA-D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68760"/>
            <a:ext cx="3117850" cy="211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ttangolo arrotondato 8"/>
          <p:cNvSpPr/>
          <p:nvPr/>
        </p:nvSpPr>
        <p:spPr>
          <a:xfrm>
            <a:off x="0" y="5589240"/>
            <a:ext cx="9144000" cy="12687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b="1" dirty="0">
                <a:solidFill>
                  <a:prstClr val="white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La fusione richiede temperature di lavoro elevatissime, tanto elevate da non poter essere contenuta in nessun materiale esistente. Per raggiungere le alte temperature necessarie a innescare e sostenere la reazione, vi sono varie tecniche possibili: tutte tecnologicamente complesse e dispendiose.</a:t>
            </a:r>
            <a:endParaRPr lang="it-IT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endParaRPr lang="it-IT" b="1" dirty="0">
              <a:solidFill>
                <a:prstClr val="white"/>
              </a:solidFill>
            </a:endParaRPr>
          </a:p>
        </p:txBody>
      </p:sp>
      <p:sp>
        <p:nvSpPr>
          <p:cNvPr id="8" name="Nuvola 7"/>
          <p:cNvSpPr/>
          <p:nvPr/>
        </p:nvSpPr>
        <p:spPr>
          <a:xfrm>
            <a:off x="0" y="2924944"/>
            <a:ext cx="3429000" cy="2571750"/>
          </a:xfrm>
          <a:prstGeom prst="cloud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dirty="0">
                <a:solidFill>
                  <a:prstClr val="white"/>
                </a:solidFill>
              </a:rPr>
              <a:t>Si stanno effettuando ingenti investimenti in questo tipo di reattori anche se si ritiene che i primi impianti potranno essere operativi solo intorno al 2050.</a:t>
            </a:r>
          </a:p>
        </p:txBody>
      </p:sp>
    </p:spTree>
    <p:extLst>
      <p:ext uri="{BB962C8B-B14F-4D97-AF65-F5344CB8AC3E}">
        <p14:creationId xmlns:p14="http://schemas.microsoft.com/office/powerpoint/2010/main" val="1393594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143375" y="1600200"/>
            <a:ext cx="5000625" cy="4972050"/>
          </a:xfrm>
        </p:spPr>
        <p:txBody>
          <a:bodyPr>
            <a:noAutofit/>
          </a:bodyPr>
          <a:lstStyle/>
          <a:p>
            <a:pPr marL="320040" indent="-320040" algn="just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it-IT" sz="2200" b="1" dirty="0" smtClean="0"/>
              <a:t>	</a:t>
            </a:r>
            <a:r>
              <a:rPr lang="it-IT" sz="2200" b="1" dirty="0" smtClean="0">
                <a:solidFill>
                  <a:schemeClr val="accent1">
                    <a:lumMod val="75000"/>
                  </a:schemeClr>
                </a:solidFill>
              </a:rPr>
              <a:t>Il primo reattore a fusione fredda è italiano: “Forse il mondo cambierà davvero”</a:t>
            </a:r>
          </a:p>
          <a:p>
            <a:pPr marL="320040" indent="-320040" algn="just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it-IT" sz="2200" dirty="0" smtClean="0"/>
              <a:t>	L’ingegnere italiano Andrea Rossi ha progettato l’</a:t>
            </a:r>
            <a:r>
              <a:rPr lang="it-IT" sz="2200" dirty="0" err="1" smtClean="0"/>
              <a:t>E-Cat</a:t>
            </a:r>
            <a:r>
              <a:rPr lang="it-IT" sz="2200" dirty="0" smtClean="0"/>
              <a:t> HT2, un reattore che produce calore attraverso una fusione “fredda”, ovvero una reazione di natura nucleare che si realizza a temperature e pressioni molto inferiori a quelle della nota fusione nucleare “calda”. Il cambiamento diventerebbe una vera e propria rivoluzione se l’invenzione di Rossi dovesse trovare ulteriori conferme. “Ulteriori” perché le prime già sono arrivate.</a:t>
            </a:r>
          </a:p>
          <a:p>
            <a:pPr marL="320040" indent="-320040" algn="just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it-IT" sz="2200" dirty="0"/>
          </a:p>
        </p:txBody>
      </p:sp>
      <p:sp>
        <p:nvSpPr>
          <p:cNvPr id="4" name="Titolo 1"/>
          <p:cNvSpPr txBox="1">
            <a:spLocks/>
          </p:cNvSpPr>
          <p:nvPr/>
        </p:nvSpPr>
        <p:spPr>
          <a:xfrm>
            <a:off x="571500" y="285750"/>
            <a:ext cx="8153400" cy="990600"/>
          </a:xfrm>
          <a:prstGeom prst="rect">
            <a:avLst/>
          </a:prstGeom>
        </p:spPr>
        <p:txBody>
          <a:bodyPr anchor="ctr">
            <a:normAutofit fontScale="85000" lnSpcReduction="10000"/>
          </a:bodyPr>
          <a:lstStyle/>
          <a:p>
            <a:pPr>
              <a:spcBef>
                <a:spcPct val="0"/>
              </a:spcBef>
              <a:defRPr/>
            </a:pPr>
            <a:r>
              <a:rPr lang="it-IT" sz="4400" b="1" dirty="0">
                <a:solidFill>
                  <a:srgbClr val="775F55"/>
                </a:solidFill>
                <a:cs typeface="Arial" charset="0"/>
              </a:rPr>
              <a:t>FUSIONE NUCLEARE: una soluzione?</a:t>
            </a:r>
          </a:p>
        </p:txBody>
      </p:sp>
      <p:pic>
        <p:nvPicPr>
          <p:cNvPr id="1026" name="Picture 2" descr="http://st.ilfattoquotidiano.it/wp-content/uploads/2011/11/fusione-fredda_pp_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" y="2143125"/>
            <a:ext cx="3690937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http://t2.gstatic.com/images?q=tbn:ANd9GcRHGzBbp77YmYVvHELiho5hHya9RUv0CsAMt-MO0Z9tYoW1Qjz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25" y="4000500"/>
            <a:ext cx="314325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73877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olo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it-IT" b="1" smtClean="0"/>
              <a:t>FUSIONE NUCLEARE: negativa?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3071813" y="1785938"/>
            <a:ext cx="6072187" cy="5286375"/>
          </a:xfrm>
        </p:spPr>
        <p:txBody>
          <a:bodyPr>
            <a:normAutofit fontScale="92500" lnSpcReduction="2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it-IT" dirty="0" smtClean="0"/>
              <a:t>	La fusione nucleare, nei processi terrestri, è usata in forma incontrollata per le bombe a idrogeno.</a:t>
            </a:r>
          </a:p>
          <a:p>
            <a:pPr marL="320040" indent="-320040" algn="just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it-IT" dirty="0" smtClean="0"/>
              <a:t>	</a:t>
            </a:r>
            <a:r>
              <a:rPr lang="it-IT" b="1" dirty="0" smtClean="0">
                <a:solidFill>
                  <a:schemeClr val="accent2">
                    <a:lumMod val="75000"/>
                  </a:schemeClr>
                </a:solidFill>
              </a:rPr>
              <a:t>La bomba all'idrogeno o bomba H </a:t>
            </a:r>
            <a:r>
              <a:rPr lang="it-IT" dirty="0" smtClean="0"/>
              <a:t>è una bomba a fissione - fusione - fissione in cui una normale bomba atomica, che serve da innesco, viene posta all'interno di un contenitore di materiale fissile insieme ad atomi leggeri. Quando la bomba A esplode, innesca la fusione termonucleare dei nuclei degli atomi leggeri; questo processo provoca a sua volta la fissione nucleare del materiale che la circonda.</a:t>
            </a:r>
          </a:p>
          <a:p>
            <a:pPr marL="320040" indent="-320040" algn="just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it-IT" dirty="0" smtClean="0"/>
          </a:p>
          <a:p>
            <a:pPr marL="320040" indent="-320040" algn="just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it-IT" dirty="0"/>
          </a:p>
        </p:txBody>
      </p:sp>
      <p:pic>
        <p:nvPicPr>
          <p:cNvPr id="4" name="irc_mi" descr="http://www.progettohumus.it/include/nucleare/specials/trinity/esplosioni/5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571744"/>
            <a:ext cx="3143272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639178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659</Words>
  <Application>Microsoft Office PowerPoint</Application>
  <PresentationFormat>Presentazione su schermo (4:3)</PresentationFormat>
  <Paragraphs>80</Paragraphs>
  <Slides>16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17" baseType="lpstr">
      <vt:lpstr>Median</vt:lpstr>
      <vt:lpstr>Presentazione standard di PowerPoint</vt:lpstr>
      <vt:lpstr>ALCUNI TERMINI CHE CI SERVONO PER CAPIRE …</vt:lpstr>
      <vt:lpstr>ELEMENTI … RADIOATTIVI!</vt:lpstr>
      <vt:lpstr>FISSIONE NUCLEARE: che cos’è?</vt:lpstr>
      <vt:lpstr>FISSIONE NUCLEARE: una catena</vt:lpstr>
      <vt:lpstr>FISSIONE NUCLEARE: Einstein</vt:lpstr>
      <vt:lpstr>FISSIONE NUCLEARE e l’uomo</vt:lpstr>
      <vt:lpstr>CENTRALI NUCLEARI: positive?</vt:lpstr>
      <vt:lpstr>Presentazione standard di PowerPoint</vt:lpstr>
      <vt:lpstr>IMPATTO AMBIENTALE di un disastro</vt:lpstr>
      <vt:lpstr>FUSIONE NUCLEARE: che cos’è?</vt:lpstr>
      <vt:lpstr>FUSIONE NUCLEARE nel cielo</vt:lpstr>
      <vt:lpstr>FUSIONE NUCLEARE: energia</vt:lpstr>
      <vt:lpstr>FUSIONE NUCLEARE: positiva?</vt:lpstr>
      <vt:lpstr>Presentazione standard di PowerPoint</vt:lpstr>
      <vt:lpstr>FUSIONE NUCLEARE: negativa?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Natasha</dc:creator>
  <cp:lastModifiedBy>seven</cp:lastModifiedBy>
  <cp:revision>11</cp:revision>
  <dcterms:created xsi:type="dcterms:W3CDTF">2015-02-24T16:33:48Z</dcterms:created>
  <dcterms:modified xsi:type="dcterms:W3CDTF">2019-07-05T18:16:50Z</dcterms:modified>
</cp:coreProperties>
</file>