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312" r:id="rId3"/>
    <p:sldId id="313" r:id="rId4"/>
    <p:sldId id="314" r:id="rId5"/>
    <p:sldId id="316" r:id="rId6"/>
    <p:sldId id="317" r:id="rId7"/>
    <p:sldId id="318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AFF"/>
    <a:srgbClr val="FF6600"/>
    <a:srgbClr val="9148C8"/>
    <a:srgbClr val="00FF00"/>
    <a:srgbClr val="FF3399"/>
    <a:srgbClr val="FF832F"/>
    <a:srgbClr val="89E0FF"/>
    <a:srgbClr val="CC0099"/>
    <a:srgbClr val="77D7F5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8" autoAdjust="0"/>
    <p:restoredTop sz="94342" autoAdjust="0"/>
  </p:normalViewPr>
  <p:slideViewPr>
    <p:cSldViewPr snapToGrid="0">
      <p:cViewPr varScale="1">
        <p:scale>
          <a:sx n="103" d="100"/>
          <a:sy n="103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76636-F33A-415B-B5BD-C336F1ACD75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6780E-AE00-492E-A7E0-F0A5BA6BBB3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7468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99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364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274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7606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2862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326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744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75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554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523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02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 contrast="-10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C1F29-D3A2-4235-AAC0-47C068F201D9}" type="datetimeFigureOut">
              <a:rPr lang="it-IT" smtClean="0"/>
              <a:pPr/>
              <a:t>24/11/2014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FC4CA-CA2A-457C-815A-CEF06472F0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42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2870" y="475129"/>
            <a:ext cx="8850630" cy="1690555"/>
          </a:xfrm>
        </p:spPr>
        <p:txBody>
          <a:bodyPr>
            <a:noAutofit/>
          </a:bodyPr>
          <a:lstStyle/>
          <a:p>
            <a:r>
              <a:rPr lang="it-IT" sz="7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BANG</a:t>
            </a:r>
            <a:endParaRPr lang="it-IT" sz="7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30505" y="2254571"/>
            <a:ext cx="8595360" cy="517208"/>
          </a:xfrm>
        </p:spPr>
        <p:txBody>
          <a:bodyPr>
            <a:normAutofit lnSpcReduction="10000"/>
          </a:bodyPr>
          <a:lstStyle/>
          <a:p>
            <a:r>
              <a:rPr lang="it-IT" sz="32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L’inizio dell’avventura</a:t>
            </a:r>
            <a:endParaRPr lang="it-IT" sz="3200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84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6685" y="225667"/>
            <a:ext cx="8850630" cy="875385"/>
          </a:xfrm>
        </p:spPr>
        <p:txBody>
          <a:bodyPr>
            <a:noAutofit/>
          </a:bodyPr>
          <a:lstStyle/>
          <a:p>
            <a: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BANG</a:t>
            </a:r>
            <a:endParaRPr lang="it-IT" sz="4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304801" y="3317123"/>
            <a:ext cx="8522676" cy="3092914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 1927</a:t>
            </a:r>
            <a:r>
              <a:rPr lang="it-IT" sz="33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it-IT" sz="33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GEORGES </a:t>
            </a:r>
            <a:r>
              <a:rPr lang="it-IT" sz="3300" b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it-IT" sz="33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EMAÎTRE</a:t>
            </a:r>
            <a:r>
              <a:rPr lang="it-IT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FISICO E SACERDOTE CATTOLICO BELGA</a:t>
            </a:r>
            <a:r>
              <a:rPr lang="it-IT" sz="3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FU IL PRIMO A CAPIRE CHE </a:t>
            </a:r>
            <a:r>
              <a:rPr lang="it-IT" sz="33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L'ALLONTANAMENTO DELLE NEBULOSE ERA PROVA DELL'</a:t>
            </a:r>
            <a:r>
              <a:rPr lang="it-IT" sz="3300" b="1" u="sng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ESPANSIONE DELL’UNIVERSO</a:t>
            </a:r>
            <a:r>
              <a:rPr lang="it-IT" sz="3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33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SVILUPPÒ COSÌ LA TEORIA DELL’</a:t>
            </a:r>
            <a:r>
              <a:rPr lang="it-IT" sz="33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ATOMO PRIMITIVO</a:t>
            </a:r>
            <a:r>
              <a:rPr lang="it-IT" sz="3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PIÙ AVANTI CHIAMATA </a:t>
            </a:r>
            <a:r>
              <a:rPr lang="it-IT" sz="33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sz="3300" b="1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TEORIA DEL BIG BANG</a:t>
            </a:r>
            <a:r>
              <a:rPr lang="it-IT" sz="33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E LE EQUAZIONI DEL BIG BANG. </a:t>
            </a:r>
          </a:p>
        </p:txBody>
      </p:sp>
      <p:sp>
        <p:nvSpPr>
          <p:cNvPr id="6" name="Sottotitolo 2"/>
          <p:cNvSpPr txBox="1">
            <a:spLocks/>
          </p:cNvSpPr>
          <p:nvPr/>
        </p:nvSpPr>
        <p:spPr>
          <a:xfrm>
            <a:off x="403884" y="1116892"/>
            <a:ext cx="2163779" cy="1208352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6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it-IT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PARTENDO DALLE EQUAZIONI DELLA RELATIVITÀ GENERALE DI EINSTEIN</a:t>
            </a:r>
          </a:p>
        </p:txBody>
      </p:sp>
      <p:sp>
        <p:nvSpPr>
          <p:cNvPr id="7" name="Sottotitolo 2"/>
          <p:cNvSpPr txBox="1">
            <a:spLocks/>
          </p:cNvSpPr>
          <p:nvPr/>
        </p:nvSpPr>
        <p:spPr>
          <a:xfrm>
            <a:off x="2678724" y="1564301"/>
            <a:ext cx="2370222" cy="1624375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7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ESSENDO STATO OSSERVATO GIÀ DA ALCUNI ANNI L’ALLONTANAMENTO </a:t>
            </a:r>
            <a:r>
              <a:rPr lang="it-IT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ALCUNE </a:t>
            </a:r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NEBULOSE DALLA </a:t>
            </a:r>
            <a:r>
              <a:rPr lang="it-IT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TERRA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627" y="395399"/>
            <a:ext cx="2228850" cy="28575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4543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2871" y="177372"/>
            <a:ext cx="8850630" cy="761091"/>
          </a:xfrm>
        </p:spPr>
        <p:txBody>
          <a:bodyPr>
            <a:noAutofit/>
          </a:bodyPr>
          <a:lstStyle/>
          <a:p>
            <a: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BANG</a:t>
            </a:r>
            <a:endParaRPr lang="it-IT" sz="4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766885" y="1097037"/>
            <a:ext cx="5522596" cy="1411700"/>
          </a:xfrm>
          <a:prstGeom prst="rect">
            <a:avLst/>
          </a:prstGeom>
          <a:solidFill>
            <a:schemeClr val="tx1">
              <a:alpha val="75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6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Georges Lemaître fu il primo a suggerire che l’universo avesse </a:t>
            </a:r>
            <a:r>
              <a:rPr lang="it-IT" sz="32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inizio ben definito</a:t>
            </a:r>
            <a:r>
              <a:rPr lang="it-IT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 cui </a:t>
            </a:r>
            <a:r>
              <a:rPr lang="it-IT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tutta la materia e l’energia erano concentrate in un solo punto</a:t>
            </a:r>
            <a:r>
              <a:rPr lang="it-IT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3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>
          <a:xfrm>
            <a:off x="291664" y="2649414"/>
            <a:ext cx="8473039" cy="2274277"/>
          </a:xfrm>
          <a:prstGeom prst="rect">
            <a:avLst/>
          </a:prstGeom>
          <a:solidFill>
            <a:schemeClr val="tx1">
              <a:alpha val="76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Lemaître 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suggerì 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 l’espansione dell’universo rende necessaria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000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andando indietro nel tempo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</a:t>
            </a:r>
            <a:r>
              <a:rPr lang="it-IT" sz="2000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contrazione.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Seguendo questo percorso a ritroso nel tempo si può continuare 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fino a quando 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l’universo 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si possa più contrarre ulteriormente, 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essendo</a:t>
            </a:r>
            <a:r>
              <a:rPr lang="it-IT" sz="2000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tutta la </a:t>
            </a:r>
            <a:r>
              <a:rPr lang="it-IT" sz="2000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massa concentrata </a:t>
            </a:r>
            <a:r>
              <a:rPr lang="it-IT" sz="2000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un singolo punto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"l'atomo primitivo", </a:t>
            </a:r>
            <a:r>
              <a:rPr lang="it-IT" sz="2000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 del quale lo spazio e </a:t>
            </a:r>
            <a:r>
              <a:rPr lang="it-IT" sz="20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tempo</a:t>
            </a:r>
            <a:r>
              <a:rPr lang="it-IT" sz="2000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non </a:t>
            </a:r>
            <a:r>
              <a:rPr lang="it-IT" sz="20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esistono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Anche la struttura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spazio-temporale 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nasce in quel momento. </a:t>
            </a:r>
            <a:endParaRPr lang="it-IT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ottotitolo 2"/>
          <p:cNvSpPr txBox="1">
            <a:spLocks/>
          </p:cNvSpPr>
          <p:nvPr/>
        </p:nvSpPr>
        <p:spPr>
          <a:xfrm>
            <a:off x="4294909" y="5205046"/>
            <a:ext cx="4658592" cy="1363579"/>
          </a:xfrm>
          <a:prstGeom prst="rect">
            <a:avLst/>
          </a:prstGeom>
          <a:solidFill>
            <a:schemeClr val="tx1">
              <a:alpha val="75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500" i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CURIOSITÀ Lemaître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stimò l'età </a:t>
            </a:r>
            <a:r>
              <a:rPr lang="it-IT" sz="1500" i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dell'universo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 </a:t>
            </a:r>
            <a:r>
              <a:rPr lang="it-IT" sz="1500" i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e 20 miliardi di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anni (oggi è stimata a 13,8). </a:t>
            </a:r>
            <a:r>
              <a:rPr lang="it-IT" sz="1500" i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Einstein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dapprima rifiutò </a:t>
            </a:r>
            <a:r>
              <a:rPr lang="it-IT" sz="1500" i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teoria di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Lemaître ma nel 1935 arrivò ad affermare: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"La </a:t>
            </a:r>
            <a:r>
              <a:rPr lang="it-IT" sz="1500" i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teoria di Lemaître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la più bella e soddisfacente spiegazione della creazione che io abbia </a:t>
            </a:r>
            <a:r>
              <a:rPr lang="it-IT" sz="1500" i="1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</a:t>
            </a:r>
            <a:r>
              <a:rPr lang="it-IT" sz="15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sentito"</a:t>
            </a:r>
            <a:endParaRPr lang="it-IT" sz="1500" i="1" dirty="0">
              <a:solidFill>
                <a:srgbClr val="33CA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/>
        </p:nvSpPr>
        <p:spPr>
          <a:xfrm>
            <a:off x="507230" y="5205046"/>
            <a:ext cx="2564216" cy="1425356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il passare del tempo la teoria </a:t>
            </a:r>
            <a:r>
              <a:rPr lang="it-IT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Lemaître </a:t>
            </a:r>
            <a:r>
              <a:rPr lang="it-IT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trovò l’appoggio della comunità scientifica anche a seguito di varie prove sperimentali.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909" y="649414"/>
            <a:ext cx="2000000" cy="2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6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2870" y="94129"/>
            <a:ext cx="8850630" cy="875385"/>
          </a:xfrm>
        </p:spPr>
        <p:txBody>
          <a:bodyPr>
            <a:noAutofit/>
          </a:bodyPr>
          <a:lstStyle/>
          <a:p>
            <a: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BANG</a:t>
            </a:r>
            <a:endParaRPr lang="it-IT" sz="4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216568" y="1335505"/>
            <a:ext cx="8736932" cy="2634916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Ripercorrendo lo sviluppo dell’universo a ritroso nel tempo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giunge dunque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 una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condizione iniziale di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densità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e temperatura talmente elevate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tendere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all'infinito.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Questa condizione si è mantenuta per un tempo di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durata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infinitesima. </a:t>
            </a:r>
            <a:endParaRPr lang="it-IT" sz="3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ts val="0"/>
              </a:spcBef>
            </a:pPr>
            <a:endParaRPr lang="it-IT" sz="3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Questa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 iniziale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infinitamente calda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densa è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chiamata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"Big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Bang"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considerata la nascita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dell'universo.</a:t>
            </a:r>
            <a:endParaRPr lang="it-IT" sz="3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/>
        </p:nvSpPr>
        <p:spPr>
          <a:xfrm>
            <a:off x="1467853" y="4800599"/>
            <a:ext cx="7291137" cy="1792706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3400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CURIOSITÀ</a:t>
            </a:r>
            <a:r>
              <a:rPr lang="it-IT" sz="34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durata brevissima di questo evento lo rende molto difficile da studiare con le attuali conoscenze di fisica. Ciononostante gli studiosi sono giunti a fare ipotesi su ciò che potrebbe essere successo un decimilionesimo di miliardesimo di miliardesimo di miliardesimo di miliardesimo di secondo dopo l’istante del Big Bang.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it-IT" sz="3400" dirty="0" smtClean="0">
              <a:solidFill>
                <a:srgbClr val="33CA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it-IT" sz="2900" b="1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(No, non c’è nessun errore di scrittura!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it-IT" sz="2900" b="1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Parliamo di 10</a:t>
            </a:r>
            <a:r>
              <a:rPr lang="it-IT" sz="2900" b="1" i="1" baseline="300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-43</a:t>
            </a:r>
            <a:r>
              <a:rPr lang="it-IT" sz="2900" b="1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secondi dopo il Big Bang,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it-IT" sz="2900" b="1" i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cioè dopo 0,0000000000000000000000000000000000000000001 secondi)</a:t>
            </a:r>
            <a:endParaRPr lang="it-IT" sz="2900" b="1" i="1" dirty="0">
              <a:solidFill>
                <a:srgbClr val="33CA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3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2870" y="177256"/>
            <a:ext cx="8850630" cy="1162017"/>
          </a:xfrm>
        </p:spPr>
        <p:txBody>
          <a:bodyPr>
            <a:noAutofit/>
          </a:bodyPr>
          <a:lstStyle/>
          <a:p>
            <a: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</a:t>
            </a:r>
            <a: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</a:t>
            </a:r>
            <a:b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ATTO CREATORE O EVENTO CASUALE?</a:t>
            </a:r>
            <a:endParaRPr lang="it-IT" sz="2000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226926" y="1607127"/>
            <a:ext cx="8726574" cy="2209373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L’uniformità delle leggi fisiche nell’universo e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5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il loro essere atte a favorire la nascita della vita,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 oggi molti fisici a sostenere la «</a:t>
            </a:r>
            <a:r>
              <a:rPr lang="it-IT" sz="34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teoria del disegno intelligente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(cioè l’universo come opera di un Dio creatore)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 invece nega l’esistenza di Dio (e quindi rifiuta ogni teoria di tipo creazionistico) sostiene la «</a:t>
            </a:r>
            <a:r>
              <a:rPr lang="it-IT" sz="34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teoria probabilistica </a:t>
            </a:r>
            <a:r>
              <a:rPr lang="it-IT" sz="3400" b="1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degli </a:t>
            </a:r>
            <a:r>
              <a:rPr lang="it-IT" sz="34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 infiniti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it-IT" sz="34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>
          <a:xfrm>
            <a:off x="226926" y="4073237"/>
            <a:ext cx="8726574" cy="1921163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it-IT" sz="34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visione atea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alcuni scienziati parte dall’idea che, essendo il Big Bang il punto di partenza del tempo, non può esistere un "prima" in cui Dio potesse decidere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"innescare" la creazione, la prospettiva degli </a:t>
            </a:r>
            <a:r>
              <a:rPr lang="it-IT" sz="34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scienziati credenti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quella di un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it-IT" sz="3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fuori </a:t>
            </a:r>
            <a:r>
              <a:rPr lang="it-IT" sz="3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"spazio" e "tempo", in quanto questi sono solo aspetti della creazione.</a:t>
            </a:r>
          </a:p>
        </p:txBody>
      </p:sp>
    </p:spTree>
    <p:extLst>
      <p:ext uri="{BB962C8B-B14F-4D97-AF65-F5344CB8AC3E}">
        <p14:creationId xmlns:p14="http://schemas.microsoft.com/office/powerpoint/2010/main" val="183606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76155" y="1689841"/>
            <a:ext cx="7033402" cy="772005"/>
          </a:xfrm>
        </p:spPr>
        <p:txBody>
          <a:bodyPr>
            <a:noAutofit/>
          </a:bodyPr>
          <a:lstStyle/>
          <a:p>
            <a:r>
              <a:rPr lang="it-IT" sz="4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FINE DEL MONDO?</a:t>
            </a:r>
            <a:endParaRPr lang="it-IT" sz="2800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5333999" y="3012831"/>
            <a:ext cx="3411415" cy="1066800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  <a:effectLst>
            <a:softEdge rad="63500"/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endParaRPr lang="it-IT" sz="200" dirty="0" smtClean="0">
              <a:solidFill>
                <a:srgbClr val="33CA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6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 cosiddetta «fine del mondo» si occupa l’</a:t>
            </a:r>
            <a:r>
              <a:rPr lang="it-IT" sz="1600" i="1" dirty="0" smtClean="0">
                <a:solidFill>
                  <a:srgbClr val="FF83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escatologia</a:t>
            </a:r>
            <a:r>
              <a:rPr lang="it-IT" sz="16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(ramo di teologia e filosofia che si occupa </a:t>
            </a:r>
            <a:r>
              <a:rPr lang="it-IT" sz="1600" dirty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 "cose ultime</a:t>
            </a:r>
            <a:r>
              <a:rPr lang="it-IT" sz="16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").</a:t>
            </a:r>
            <a:endParaRPr lang="it-IT" sz="18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2284591" y="2461846"/>
            <a:ext cx="441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NO, SOLO LA FINE DELL’UNIVERSO…</a:t>
            </a:r>
            <a:endParaRPr lang="it-IT" dirty="0"/>
          </a:p>
        </p:txBody>
      </p:sp>
      <p:sp>
        <p:nvSpPr>
          <p:cNvPr id="24" name="Sottotitolo 2"/>
          <p:cNvSpPr txBox="1">
            <a:spLocks/>
          </p:cNvSpPr>
          <p:nvPr/>
        </p:nvSpPr>
        <p:spPr>
          <a:xfrm>
            <a:off x="640226" y="4630616"/>
            <a:ext cx="7705259" cy="1135733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di </a:t>
            </a:r>
            <a:r>
              <a:rPr lang="it-IT" sz="2000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ipotesi sulla fine dell’universo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le </a:t>
            </a:r>
            <a:r>
              <a:rPr lang="it-IT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 conoscenze attuali (purtroppo ancora modeste), </a:t>
            </a:r>
            <a:r>
              <a:rPr lang="it-IT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abbiamo già fatte tante.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it-IT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Vediamo i tre tipi principali.</a:t>
            </a:r>
          </a:p>
        </p:txBody>
      </p:sp>
    </p:spTree>
    <p:extLst>
      <p:ext uri="{BB962C8B-B14F-4D97-AF65-F5344CB8AC3E}">
        <p14:creationId xmlns:p14="http://schemas.microsoft.com/office/powerpoint/2010/main" val="295842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22" grpId="0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13970" y="1718"/>
            <a:ext cx="7033402" cy="1105728"/>
          </a:xfrm>
        </p:spPr>
        <p:txBody>
          <a:bodyPr>
            <a:noAutofit/>
          </a:bodyPr>
          <a:lstStyle/>
          <a:p>
            <a:r>
              <a:rPr lang="it-IT" sz="4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FINE DEL MONDO?</a:t>
            </a:r>
            <a: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NO, SOLO LA FINE DELL’UNIVERSO…</a:t>
            </a:r>
            <a:endParaRPr lang="it-IT" sz="2800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53" y="1242555"/>
            <a:ext cx="7252581" cy="4561929"/>
          </a:xfrm>
          <a:prstGeom prst="rect">
            <a:avLst/>
          </a:prstGeom>
        </p:spPr>
      </p:pic>
      <p:cxnSp>
        <p:nvCxnSpPr>
          <p:cNvPr id="7" name="Connettore 2 6"/>
          <p:cNvCxnSpPr/>
          <p:nvPr/>
        </p:nvCxnSpPr>
        <p:spPr>
          <a:xfrm flipV="1">
            <a:off x="929687" y="1242555"/>
            <a:ext cx="1" cy="4561929"/>
          </a:xfrm>
          <a:prstGeom prst="straightConnector1">
            <a:avLst/>
          </a:prstGeom>
          <a:ln w="47625">
            <a:solidFill>
              <a:srgbClr val="FF0000"/>
            </a:solidFill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8"/>
          <p:cNvSpPr/>
          <p:nvPr/>
        </p:nvSpPr>
        <p:spPr>
          <a:xfrm>
            <a:off x="125100" y="3607590"/>
            <a:ext cx="1161179" cy="30777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endParaRPr lang="it-IT" sz="1400" b="1" dirty="0"/>
          </a:p>
        </p:txBody>
      </p:sp>
      <p:sp>
        <p:nvSpPr>
          <p:cNvPr id="10" name="Rettangolo 9"/>
          <p:cNvSpPr/>
          <p:nvPr/>
        </p:nvSpPr>
        <p:spPr>
          <a:xfrm>
            <a:off x="197414" y="5067905"/>
            <a:ext cx="1016549" cy="30777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PASSATO</a:t>
            </a:r>
            <a:endParaRPr lang="it-IT" sz="1400" b="1" dirty="0"/>
          </a:p>
        </p:txBody>
      </p:sp>
      <p:cxnSp>
        <p:nvCxnSpPr>
          <p:cNvPr id="12" name="Connettore 2 11"/>
          <p:cNvCxnSpPr/>
          <p:nvPr/>
        </p:nvCxnSpPr>
        <p:spPr>
          <a:xfrm>
            <a:off x="929688" y="3870135"/>
            <a:ext cx="468924" cy="0"/>
          </a:xfrm>
          <a:prstGeom prst="straightConnector1">
            <a:avLst/>
          </a:prstGeom>
          <a:ln w="19050">
            <a:solidFill>
              <a:srgbClr val="FF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V="1">
            <a:off x="8212334" y="1242555"/>
            <a:ext cx="0" cy="4561929"/>
          </a:xfrm>
          <a:prstGeom prst="straightConnector1">
            <a:avLst/>
          </a:prstGeom>
          <a:ln w="47625" cap="flat">
            <a:solidFill>
              <a:srgbClr val="FF0000"/>
            </a:solidFill>
            <a:miter lim="800000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/>
          <p:cNvSpPr/>
          <p:nvPr/>
        </p:nvSpPr>
        <p:spPr>
          <a:xfrm>
            <a:off x="7969755" y="2022308"/>
            <a:ext cx="931665" cy="30777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none">
            <a:spAutoFit/>
          </a:bodyPr>
          <a:lstStyle/>
          <a:p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FUTURO</a:t>
            </a:r>
            <a:endParaRPr lang="it-IT" sz="1400" b="1" dirty="0"/>
          </a:p>
        </p:txBody>
      </p:sp>
      <p:sp>
        <p:nvSpPr>
          <p:cNvPr id="15" name="Rettangolo 14"/>
          <p:cNvSpPr/>
          <p:nvPr/>
        </p:nvSpPr>
        <p:spPr>
          <a:xfrm>
            <a:off x="7854998" y="3619792"/>
            <a:ext cx="1161180" cy="30777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endParaRPr lang="it-IT" sz="1400" b="1" dirty="0"/>
          </a:p>
        </p:txBody>
      </p:sp>
      <p:sp>
        <p:nvSpPr>
          <p:cNvPr id="16" name="Rettangolo 15"/>
          <p:cNvSpPr/>
          <p:nvPr/>
        </p:nvSpPr>
        <p:spPr>
          <a:xfrm>
            <a:off x="7969755" y="5067906"/>
            <a:ext cx="1020503" cy="30777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>
            <a:spAutoFit/>
          </a:bodyPr>
          <a:lstStyle/>
          <a:p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PASSATO</a:t>
            </a:r>
            <a:endParaRPr lang="it-IT" sz="1400" b="1" dirty="0"/>
          </a:p>
        </p:txBody>
      </p:sp>
      <p:cxnSp>
        <p:nvCxnSpPr>
          <p:cNvPr id="17" name="Connettore 2 16"/>
          <p:cNvCxnSpPr/>
          <p:nvPr/>
        </p:nvCxnSpPr>
        <p:spPr>
          <a:xfrm flipH="1">
            <a:off x="7497663" y="3870135"/>
            <a:ext cx="714671" cy="0"/>
          </a:xfrm>
          <a:prstGeom prst="straightConnector1">
            <a:avLst/>
          </a:prstGeom>
          <a:ln w="19050">
            <a:solidFill>
              <a:srgbClr val="FF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ottotitolo 2"/>
          <p:cNvSpPr txBox="1">
            <a:spLocks/>
          </p:cNvSpPr>
          <p:nvPr/>
        </p:nvSpPr>
        <p:spPr>
          <a:xfrm>
            <a:off x="28787" y="5939594"/>
            <a:ext cx="9061938" cy="868671"/>
          </a:xfrm>
          <a:prstGeom prst="rect">
            <a:avLst/>
          </a:prstGeom>
          <a:solidFill>
            <a:schemeClr val="tx1">
              <a:alpha val="80000"/>
            </a:schemeClr>
          </a:solidFill>
          <a:ln w="349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decidere tra queste tre ipotesi bisogna </a:t>
            </a:r>
            <a:r>
              <a:rPr lang="it-IT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stabilire se l’espansione dell’universo </a:t>
            </a:r>
            <a:r>
              <a:rPr lang="it-IT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 rallentando e un giorno si invertirà (Big </a:t>
            </a:r>
            <a:r>
              <a:rPr lang="it-IT" sz="1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Crunch</a:t>
            </a:r>
            <a:r>
              <a:rPr lang="it-IT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t-IT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 </a:t>
            </a:r>
            <a:r>
              <a:rPr lang="it-IT" sz="1800" b="1" dirty="0" smtClean="0">
                <a:solidFill>
                  <a:srgbClr val="9148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si invertirà mai ma sta rallentando (Continue </a:t>
            </a:r>
            <a:r>
              <a:rPr lang="it-IT" sz="1800" b="1" dirty="0" err="1" smtClean="0">
                <a:solidFill>
                  <a:srgbClr val="9148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Forever</a:t>
            </a:r>
            <a:r>
              <a:rPr lang="it-IT" sz="1800" b="1" dirty="0" smtClean="0">
                <a:solidFill>
                  <a:srgbClr val="9148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t-IT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se </a:t>
            </a:r>
            <a:r>
              <a:rPr lang="it-IT" sz="18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 accelerando </a:t>
            </a:r>
            <a:r>
              <a:rPr lang="it-IT" sz="18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(Big </a:t>
            </a:r>
            <a:r>
              <a:rPr lang="it-IT" sz="1800" b="1" dirty="0" err="1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Chill</a:t>
            </a:r>
            <a:r>
              <a:rPr lang="it-IT" sz="1800" b="1" dirty="0" smtClean="0">
                <a:solidFill>
                  <a:srgbClr val="33C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t-IT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242974" y="2094680"/>
            <a:ext cx="931665" cy="30777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none">
            <a:spAutoFit/>
          </a:bodyPr>
          <a:lstStyle/>
          <a:p>
            <a:pPr algn="r"/>
            <a:r>
              <a:rPr lang="it-IT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FUTURO</a:t>
            </a:r>
            <a:endParaRPr lang="it-IT" sz="1400" b="1" dirty="0"/>
          </a:p>
        </p:txBody>
      </p:sp>
      <p:sp>
        <p:nvSpPr>
          <p:cNvPr id="21" name="Rettangolo 20"/>
          <p:cNvSpPr/>
          <p:nvPr/>
        </p:nvSpPr>
        <p:spPr>
          <a:xfrm>
            <a:off x="2036879" y="4234983"/>
            <a:ext cx="18654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Rispondere a questa domanda ci permetterebbe anche una stima più precisa dell’età </a:t>
            </a:r>
            <a:r>
              <a:rPr lang="it-IT" sz="14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dell’universo!</a:t>
            </a:r>
            <a:endParaRPr lang="it-IT" sz="1400" b="1" i="1" dirty="0">
              <a:solidFill>
                <a:srgbClr val="FFFF00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530671" y="4234983"/>
            <a:ext cx="19347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Ricordiamoci comunque che il nostro sole finirà l’idrogeno tra SOLO 4 miliardi di anni… </a:t>
            </a:r>
            <a:endParaRPr lang="it-IT" sz="1400" b="1" i="1" dirty="0"/>
          </a:p>
        </p:txBody>
      </p:sp>
    </p:spTree>
    <p:extLst>
      <p:ext uri="{BB962C8B-B14F-4D97-AF65-F5344CB8AC3E}">
        <p14:creationId xmlns:p14="http://schemas.microsoft.com/office/powerpoint/2010/main" val="337416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5" grpId="0" animBg="1"/>
      <p:bldP spid="16" grpId="0" animBg="1"/>
      <p:bldP spid="20" grpId="0" animBg="1"/>
      <p:bldP spid="18" grpId="0" animBg="1"/>
      <p:bldP spid="21" grpId="0"/>
      <p:bldP spid="22" grpId="0"/>
    </p:bld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3950</TotalTime>
  <Words>572</Words>
  <Application>Microsoft Office PowerPoint</Application>
  <PresentationFormat>Presentazione su schermo (4:3)</PresentationFormat>
  <Paragraphs>52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BIG BANG</vt:lpstr>
      <vt:lpstr>BIG BANG</vt:lpstr>
      <vt:lpstr>BIG BANG</vt:lpstr>
      <vt:lpstr>BIG BANG</vt:lpstr>
      <vt:lpstr>BIG BANG ATTO CREATORE O EVENTO CASUALE?</vt:lpstr>
      <vt:lpstr>LA FINE DEL MONDO?</vt:lpstr>
      <vt:lpstr>LA FINE DEL MONDO? NO, SOLO LA FINE DELL’UNIVERSO…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Oltre il sistema solare</dc:title>
  <dc:creator>Nero</dc:creator>
  <cp:lastModifiedBy>Nero</cp:lastModifiedBy>
  <cp:revision>128</cp:revision>
  <dcterms:created xsi:type="dcterms:W3CDTF">2014-11-16T17:26:28Z</dcterms:created>
  <dcterms:modified xsi:type="dcterms:W3CDTF">2014-11-24T22:38:39Z</dcterms:modified>
</cp:coreProperties>
</file>