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56" r:id="rId2"/>
    <p:sldId id="312" r:id="rId3"/>
    <p:sldId id="313" r:id="rId4"/>
    <p:sldId id="315" r:id="rId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AFF"/>
    <a:srgbClr val="89E0FF"/>
    <a:srgbClr val="00FF00"/>
    <a:srgbClr val="FF6600"/>
    <a:srgbClr val="FF3399"/>
    <a:srgbClr val="CC0099"/>
    <a:srgbClr val="77D7F5"/>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48" autoAdjust="0"/>
    <p:restoredTop sz="94342" autoAdjust="0"/>
  </p:normalViewPr>
  <p:slideViewPr>
    <p:cSldViewPr snapToGrid="0">
      <p:cViewPr>
        <p:scale>
          <a:sx n="108" d="100"/>
          <a:sy n="108" d="100"/>
        </p:scale>
        <p:origin x="-8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B76636-F33A-415B-B5BD-C336F1ACD759}" type="datetimeFigureOut">
              <a:rPr lang="it-IT" smtClean="0"/>
              <a:pPr/>
              <a:t>05/07/2019</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F6780E-AE00-492E-A7E0-F0A5BA6BBB32}" type="slidenum">
              <a:rPr lang="it-IT" smtClean="0"/>
              <a:pPr/>
              <a:t>‹N›</a:t>
            </a:fld>
            <a:endParaRPr lang="it-IT"/>
          </a:p>
        </p:txBody>
      </p:sp>
    </p:spTree>
    <p:extLst>
      <p:ext uri="{BB962C8B-B14F-4D97-AF65-F5344CB8AC3E}">
        <p14:creationId xmlns:p14="http://schemas.microsoft.com/office/powerpoint/2010/main" val="1037468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225372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3115041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1543116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178245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296993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102892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72576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smtClean="0"/>
              <a:t>Fare clic per modificare lo stile del titolo</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1374038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2829336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2710470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79830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2408282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19365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4084575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937105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78C1F29-D3A2-4235-AAC0-47C068F201D9}" type="datetimeFigureOut">
              <a:rPr lang="it-IT" smtClean="0"/>
              <a:pPr/>
              <a:t>05/07/2019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83FC4CA-CA2A-457C-815A-CEF06472F090}" type="slidenum">
              <a:rPr lang="it-IT" smtClean="0"/>
              <a:pPr/>
              <a:t>‹N›</a:t>
            </a:fld>
            <a:endParaRPr lang="it-IT"/>
          </a:p>
        </p:txBody>
      </p:sp>
    </p:spTree>
    <p:extLst>
      <p:ext uri="{BB962C8B-B14F-4D97-AF65-F5344CB8AC3E}">
        <p14:creationId xmlns:p14="http://schemas.microsoft.com/office/powerpoint/2010/main" val="1189990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8C1F29-D3A2-4235-AAC0-47C068F201D9}" type="datetimeFigureOut">
              <a:rPr lang="it-IT" smtClean="0"/>
              <a:pPr/>
              <a:t>05/07/2019</a:t>
            </a:fld>
            <a:endParaRPr lang="it-IT"/>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C83FC4CA-CA2A-457C-815A-CEF06472F090}" type="slidenum">
              <a:rPr lang="it-IT" smtClean="0"/>
              <a:pPr/>
              <a:t>‹N›</a:t>
            </a:fld>
            <a:endParaRPr lang="it-IT"/>
          </a:p>
        </p:txBody>
      </p:sp>
    </p:spTree>
    <p:extLst>
      <p:ext uri="{BB962C8B-B14F-4D97-AF65-F5344CB8AC3E}">
        <p14:creationId xmlns:p14="http://schemas.microsoft.com/office/powerpoint/2010/main" val="31175652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102870" y="475129"/>
            <a:ext cx="8361192" cy="875385"/>
          </a:xfrm>
          <a:solidFill>
            <a:schemeClr val="bg1"/>
          </a:solidFill>
          <a:ln w="76200">
            <a:solidFill>
              <a:schemeClr val="accent1"/>
            </a:solidFill>
          </a:ln>
          <a:effectLst>
            <a:softEdge rad="50800"/>
          </a:effectLst>
        </p:spPr>
        <p:txBody>
          <a:bodyPr>
            <a:noAutofit/>
          </a:bodyPr>
          <a:lstStyle/>
          <a:p>
            <a:pPr algn="ctr"/>
            <a:r>
              <a:rPr lang="it-IT" sz="4800" b="1" dirty="0" smtClean="0">
                <a:solidFill>
                  <a:schemeClr val="tx1"/>
                </a:solidFill>
                <a:latin typeface="Candara" panose="020E0502030303020204" pitchFamily="34" charset="0"/>
                <a:cs typeface="Arial" panose="020B0604020202020204" pitchFamily="34" charset="0"/>
              </a:rPr>
              <a:t>ASTEROIDI</a:t>
            </a:r>
            <a:endParaRPr lang="it-IT" sz="4800" b="1" dirty="0">
              <a:solidFill>
                <a:schemeClr val="tx1"/>
              </a:solidFill>
              <a:latin typeface="Candara" panose="020E0502030303020204" pitchFamily="34" charset="0"/>
              <a:cs typeface="Arial" panose="020B0604020202020204" pitchFamily="34" charset="0"/>
            </a:endParaRPr>
          </a:p>
        </p:txBody>
      </p:sp>
      <p:sp>
        <p:nvSpPr>
          <p:cNvPr id="5" name="Sottotitolo 4"/>
          <p:cNvSpPr>
            <a:spLocks noGrp="1"/>
          </p:cNvSpPr>
          <p:nvPr>
            <p:ph type="subTitle" idx="1"/>
          </p:nvPr>
        </p:nvSpPr>
        <p:spPr>
          <a:xfrm>
            <a:off x="550985" y="1570892"/>
            <a:ext cx="6811108" cy="2995368"/>
          </a:xfrm>
        </p:spPr>
        <p:txBody>
          <a:bodyPr>
            <a:normAutofit lnSpcReduction="10000"/>
          </a:bodyPr>
          <a:lstStyle/>
          <a:p>
            <a:pPr algn="just"/>
            <a:r>
              <a:rPr lang="it-IT" dirty="0">
                <a:solidFill>
                  <a:schemeClr val="tx1"/>
                </a:solidFill>
                <a:latin typeface="Arial" panose="020B0604020202020204" pitchFamily="34" charset="0"/>
              </a:rPr>
              <a:t>Un </a:t>
            </a:r>
            <a:r>
              <a:rPr lang="it-IT" b="1" dirty="0">
                <a:solidFill>
                  <a:schemeClr val="tx1"/>
                </a:solidFill>
                <a:latin typeface="Arial" panose="020B0604020202020204" pitchFamily="34" charset="0"/>
              </a:rPr>
              <a:t>asteroide</a:t>
            </a:r>
            <a:r>
              <a:rPr lang="it-IT" dirty="0">
                <a:solidFill>
                  <a:schemeClr val="tx1"/>
                </a:solidFill>
                <a:latin typeface="Arial" panose="020B0604020202020204" pitchFamily="34" charset="0"/>
              </a:rPr>
              <a:t> </a:t>
            </a:r>
            <a:r>
              <a:rPr lang="it-IT" dirty="0" smtClean="0">
                <a:solidFill>
                  <a:schemeClr val="tx1"/>
                </a:solidFill>
                <a:latin typeface="Arial" panose="020B0604020202020204" pitchFamily="34" charset="0"/>
              </a:rPr>
              <a:t>è </a:t>
            </a:r>
            <a:r>
              <a:rPr lang="it-IT" dirty="0">
                <a:solidFill>
                  <a:schemeClr val="tx1"/>
                </a:solidFill>
                <a:latin typeface="Arial" panose="020B0604020202020204" pitchFamily="34" charset="0"/>
              </a:rPr>
              <a:t>un corpo celeste simile per composizione ad </a:t>
            </a:r>
            <a:r>
              <a:rPr lang="it-IT" dirty="0" smtClean="0">
                <a:solidFill>
                  <a:schemeClr val="tx1"/>
                </a:solidFill>
                <a:latin typeface="Arial" panose="020B0604020202020204" pitchFamily="34" charset="0"/>
              </a:rPr>
              <a:t>un pianeta </a:t>
            </a:r>
            <a:r>
              <a:rPr lang="it-IT" dirty="0">
                <a:solidFill>
                  <a:schemeClr val="tx1"/>
                </a:solidFill>
                <a:latin typeface="Arial" panose="020B0604020202020204" pitchFamily="34" charset="0"/>
              </a:rPr>
              <a:t>terrestre ma più piccolo, e generalmente privo di una forma sferica; ha in genere un diametro inferiore al chilometro, anche se non mancano corpi di grandi dimensioni.</a:t>
            </a:r>
          </a:p>
          <a:p>
            <a:pPr algn="just"/>
            <a:r>
              <a:rPr lang="it-IT" dirty="0">
                <a:solidFill>
                  <a:schemeClr val="tx1"/>
                </a:solidFill>
                <a:latin typeface="Arial" panose="020B0604020202020204" pitchFamily="34" charset="0"/>
              </a:rPr>
              <a:t>Si pensa che gli asteroidi siano residui del disco protoplanetario che non sono stati incorporati nei pianeti, durante la formazione del Sistema</a:t>
            </a:r>
            <a:r>
              <a:rPr lang="it-IT" dirty="0" smtClean="0">
                <a:solidFill>
                  <a:schemeClr val="tx1"/>
                </a:solidFill>
                <a:latin typeface="Arial" panose="020B0604020202020204" pitchFamily="34" charset="0"/>
              </a:rPr>
              <a:t>.</a:t>
            </a:r>
          </a:p>
          <a:p>
            <a:pPr algn="just"/>
            <a:r>
              <a:rPr lang="it-IT" dirty="0">
                <a:solidFill>
                  <a:schemeClr val="tx1"/>
                </a:solidFill>
                <a:latin typeface="Arial" panose="020B0604020202020204" pitchFamily="34" charset="0"/>
              </a:rPr>
              <a:t>Nel sistema solare sono già stati numerati e catalogati oltre 600 000 asteroidi e probabilmente altre centinaia di migliaia </a:t>
            </a:r>
            <a:r>
              <a:rPr lang="it-IT" dirty="0" smtClean="0">
                <a:solidFill>
                  <a:schemeClr val="tx1"/>
                </a:solidFill>
                <a:latin typeface="Arial" panose="020B0604020202020204" pitchFamily="34" charset="0"/>
              </a:rPr>
              <a:t>attendono </a:t>
            </a:r>
            <a:r>
              <a:rPr lang="it-IT" dirty="0">
                <a:solidFill>
                  <a:schemeClr val="tx1"/>
                </a:solidFill>
                <a:latin typeface="Arial" panose="020B0604020202020204" pitchFamily="34" charset="0"/>
              </a:rPr>
              <a:t>ancora di essere scoperti.</a:t>
            </a:r>
          </a:p>
        </p:txBody>
      </p:sp>
      <p:sp>
        <p:nvSpPr>
          <p:cNvPr id="6" name="Rettangolo 5"/>
          <p:cNvSpPr/>
          <p:nvPr/>
        </p:nvSpPr>
        <p:spPr>
          <a:xfrm>
            <a:off x="3311990" y="5037650"/>
            <a:ext cx="3712892" cy="1200329"/>
          </a:xfrm>
          <a:prstGeom prst="rect">
            <a:avLst/>
          </a:prstGeom>
        </p:spPr>
        <p:txBody>
          <a:bodyPr wrap="square">
            <a:spAutoFit/>
          </a:bodyPr>
          <a:lstStyle/>
          <a:p>
            <a:pPr algn="just"/>
            <a:r>
              <a:rPr lang="it-IT" sz="1200" i="1" dirty="0"/>
              <a:t>La maggior parte degli asteroidi orbitano tra Marte e </a:t>
            </a:r>
            <a:r>
              <a:rPr lang="it-IT" sz="1200" i="1" dirty="0" smtClean="0"/>
              <a:t>Giove. </a:t>
            </a:r>
          </a:p>
          <a:p>
            <a:pPr algn="just"/>
            <a:endParaRPr lang="it-IT" sz="1200" i="1" dirty="0" smtClean="0"/>
          </a:p>
          <a:p>
            <a:pPr algn="just"/>
            <a:r>
              <a:rPr lang="it-IT" sz="1200" i="1" dirty="0" smtClean="0"/>
              <a:t>La </a:t>
            </a:r>
            <a:r>
              <a:rPr lang="it-IT" sz="1200" i="1" dirty="0"/>
              <a:t>sonda Rosetta dell'ESA è transitata ad 800 km dall'asteroide 2867 </a:t>
            </a:r>
            <a:r>
              <a:rPr lang="it-IT" sz="1200" i="1" dirty="0" err="1"/>
              <a:t>Šteins</a:t>
            </a:r>
            <a:r>
              <a:rPr lang="it-IT" sz="1200" i="1" dirty="0"/>
              <a:t> il 5 settembre 2008[4] ed a 3162 km da 21 </a:t>
            </a:r>
            <a:r>
              <a:rPr lang="it-IT" sz="1200" i="1" dirty="0" err="1"/>
              <a:t>Lutetia</a:t>
            </a:r>
            <a:r>
              <a:rPr lang="it-IT" sz="1200" i="1" dirty="0"/>
              <a:t> il 10 luglio 2010.</a:t>
            </a:r>
          </a:p>
        </p:txBody>
      </p:sp>
      <p:pic>
        <p:nvPicPr>
          <p:cNvPr id="8" name="Immagin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083" y="4566260"/>
            <a:ext cx="3007108" cy="2177561"/>
          </a:xfrm>
          <a:prstGeom prst="rect">
            <a:avLst/>
          </a:prstGeom>
          <a:effectLst>
            <a:softEdge rad="139700"/>
          </a:effectLst>
        </p:spPr>
      </p:pic>
    </p:spTree>
    <p:extLst>
      <p:ext uri="{BB962C8B-B14F-4D97-AF65-F5344CB8AC3E}">
        <p14:creationId xmlns:p14="http://schemas.microsoft.com/office/powerpoint/2010/main" val="39718467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2870" y="475129"/>
            <a:ext cx="8361192" cy="875385"/>
          </a:xfrm>
          <a:solidFill>
            <a:schemeClr val="bg1"/>
          </a:solidFill>
          <a:ln w="76200">
            <a:solidFill>
              <a:schemeClr val="accent1"/>
            </a:solidFill>
          </a:ln>
          <a:effectLst>
            <a:softEdge rad="50800"/>
          </a:effectLst>
        </p:spPr>
        <p:txBody>
          <a:bodyPr>
            <a:noAutofit/>
          </a:bodyPr>
          <a:lstStyle/>
          <a:p>
            <a:pPr algn="ctr"/>
            <a:r>
              <a:rPr lang="it-IT" sz="4800" b="1" dirty="0" smtClean="0">
                <a:solidFill>
                  <a:schemeClr val="tx1"/>
                </a:solidFill>
                <a:latin typeface="Candara" panose="020E0502030303020204" pitchFamily="34" charset="0"/>
                <a:cs typeface="Arial" panose="020B0604020202020204" pitchFamily="34" charset="0"/>
              </a:rPr>
              <a:t>COMETE</a:t>
            </a:r>
            <a:endParaRPr lang="it-IT" sz="4800" b="1" dirty="0">
              <a:solidFill>
                <a:schemeClr val="tx1"/>
              </a:solidFill>
              <a:latin typeface="Candara" panose="020E0502030303020204" pitchFamily="34" charset="0"/>
              <a:cs typeface="Arial" panose="020B0604020202020204" pitchFamily="34" charset="0"/>
            </a:endParaRPr>
          </a:p>
        </p:txBody>
      </p:sp>
      <p:sp>
        <p:nvSpPr>
          <p:cNvPr id="5" name="Sottotitolo 4"/>
          <p:cNvSpPr>
            <a:spLocks noGrp="1"/>
          </p:cNvSpPr>
          <p:nvPr>
            <p:ph type="subTitle" idx="1"/>
          </p:nvPr>
        </p:nvSpPr>
        <p:spPr>
          <a:xfrm>
            <a:off x="446843" y="5951728"/>
            <a:ext cx="8181342" cy="724682"/>
          </a:xfrm>
          <a:solidFill>
            <a:schemeClr val="bg1"/>
          </a:solidFill>
          <a:effectLst>
            <a:softEdge rad="50800"/>
          </a:effectLst>
        </p:spPr>
        <p:txBody>
          <a:bodyPr>
            <a:normAutofit fontScale="85000" lnSpcReduction="10000"/>
          </a:bodyPr>
          <a:lstStyle/>
          <a:p>
            <a:pPr algn="just"/>
            <a:r>
              <a:rPr lang="it-IT" dirty="0" smtClean="0">
                <a:solidFill>
                  <a:schemeClr val="tx1"/>
                </a:solidFill>
                <a:latin typeface="Arial" panose="020B0604020202020204" pitchFamily="34" charset="0"/>
                <a:cs typeface="Arial" panose="020B0604020202020204" pitchFamily="34" charset="0"/>
              </a:rPr>
              <a:t>Chioma </a:t>
            </a:r>
            <a:r>
              <a:rPr lang="it-IT" dirty="0">
                <a:solidFill>
                  <a:schemeClr val="tx1"/>
                </a:solidFill>
                <a:latin typeface="Arial" panose="020B0604020202020204" pitchFamily="34" charset="0"/>
                <a:cs typeface="Arial" panose="020B0604020202020204" pitchFamily="34" charset="0"/>
              </a:rPr>
              <a:t>e coda </a:t>
            </a:r>
            <a:r>
              <a:rPr lang="it-IT" dirty="0" smtClean="0">
                <a:solidFill>
                  <a:schemeClr val="tx1"/>
                </a:solidFill>
                <a:latin typeface="Arial" panose="020B0604020202020204" pitchFamily="34" charset="0"/>
                <a:cs typeface="Arial" panose="020B0604020202020204" pitchFamily="34" charset="0"/>
              </a:rPr>
              <a:t>risplendono, riflettendo la luce solare che le colpisce. </a:t>
            </a:r>
            <a:r>
              <a:rPr lang="it-IT" dirty="0">
                <a:solidFill>
                  <a:schemeClr val="tx1"/>
                </a:solidFill>
                <a:latin typeface="Arial" panose="020B0604020202020204" pitchFamily="34" charset="0"/>
                <a:cs typeface="Arial" panose="020B0604020202020204" pitchFamily="34" charset="0"/>
              </a:rPr>
              <a:t>Sebbene la maggior parte delle comete sia troppo </a:t>
            </a:r>
            <a:r>
              <a:rPr lang="it-IT" dirty="0" smtClean="0">
                <a:solidFill>
                  <a:schemeClr val="tx1"/>
                </a:solidFill>
                <a:latin typeface="Arial" panose="020B0604020202020204" pitchFamily="34" charset="0"/>
                <a:cs typeface="Arial" panose="020B0604020202020204" pitchFamily="34" charset="0"/>
              </a:rPr>
              <a:t>poco luminosa </a:t>
            </a:r>
            <a:r>
              <a:rPr lang="it-IT" dirty="0">
                <a:solidFill>
                  <a:schemeClr val="tx1"/>
                </a:solidFill>
                <a:latin typeface="Arial" panose="020B0604020202020204" pitchFamily="34" charset="0"/>
                <a:cs typeface="Arial" panose="020B0604020202020204" pitchFamily="34" charset="0"/>
              </a:rPr>
              <a:t>per essere osservata senza </a:t>
            </a:r>
            <a:r>
              <a:rPr lang="it-IT" dirty="0" smtClean="0">
                <a:solidFill>
                  <a:schemeClr val="tx1"/>
                </a:solidFill>
                <a:latin typeface="Arial" panose="020B0604020202020204" pitchFamily="34" charset="0"/>
                <a:cs typeface="Arial" panose="020B0604020202020204" pitchFamily="34" charset="0"/>
              </a:rPr>
              <a:t>un </a:t>
            </a:r>
            <a:r>
              <a:rPr lang="it-IT" dirty="0">
                <a:solidFill>
                  <a:schemeClr val="tx1"/>
                </a:solidFill>
                <a:latin typeface="Arial" panose="020B0604020202020204" pitchFamily="34" charset="0"/>
                <a:cs typeface="Arial" panose="020B0604020202020204" pitchFamily="34" charset="0"/>
              </a:rPr>
              <a:t>binocolo o </a:t>
            </a:r>
            <a:r>
              <a:rPr lang="it-IT" dirty="0" smtClean="0">
                <a:solidFill>
                  <a:schemeClr val="tx1"/>
                </a:solidFill>
                <a:latin typeface="Arial" panose="020B0604020202020204" pitchFamily="34" charset="0"/>
                <a:cs typeface="Arial" panose="020B0604020202020204" pitchFamily="34" charset="0"/>
              </a:rPr>
              <a:t>un </a:t>
            </a:r>
            <a:r>
              <a:rPr lang="it-IT" dirty="0">
                <a:solidFill>
                  <a:schemeClr val="tx1"/>
                </a:solidFill>
                <a:latin typeface="Arial" panose="020B0604020202020204" pitchFamily="34" charset="0"/>
                <a:cs typeface="Arial" panose="020B0604020202020204" pitchFamily="34" charset="0"/>
              </a:rPr>
              <a:t>telescopio, una manciata ogni decade diventa ben visibile a occhio nudo</a:t>
            </a: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720" y="1671010"/>
            <a:ext cx="1912815" cy="1912815"/>
          </a:xfrm>
          <a:prstGeom prst="rect">
            <a:avLst/>
          </a:prstGeom>
          <a:effectLst>
            <a:softEdge rad="63500"/>
          </a:effectLst>
        </p:spPr>
      </p:pic>
      <p:sp>
        <p:nvSpPr>
          <p:cNvPr id="7" name="Sottotitolo 4"/>
          <p:cNvSpPr txBox="1">
            <a:spLocks/>
          </p:cNvSpPr>
          <p:nvPr/>
        </p:nvSpPr>
        <p:spPr>
          <a:xfrm>
            <a:off x="2195535" y="1532294"/>
            <a:ext cx="6432650" cy="2242536"/>
          </a:xfrm>
          <a:prstGeom prst="rect">
            <a:avLst/>
          </a:prstGeom>
          <a:solidFill>
            <a:schemeClr val="bg1"/>
          </a:solidFill>
          <a:ln w="76200">
            <a:noFill/>
          </a:ln>
          <a:effectLst>
            <a:softEdge rad="50800"/>
          </a:effectLst>
        </p:spPr>
        <p:txBody>
          <a:bodyPr vert="horz" lIns="91440" tIns="45720" rIns="91440" bIns="45720" rtlCol="0" anchor="t">
            <a:normAutofit fontScale="85000"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
            <a:r>
              <a:rPr lang="it-IT" dirty="0" smtClean="0">
                <a:solidFill>
                  <a:schemeClr val="tx1"/>
                </a:solidFill>
                <a:latin typeface="Arial" panose="020B0604020202020204" pitchFamily="34" charset="0"/>
                <a:cs typeface="Arial" panose="020B0604020202020204" pitchFamily="34" charset="0"/>
              </a:rPr>
              <a:t>Una cometa è un corpo celeste relativamente piccolo, </a:t>
            </a:r>
            <a:r>
              <a:rPr lang="it-IT" b="1" dirty="0" smtClean="0">
                <a:solidFill>
                  <a:srgbClr val="FF0000"/>
                </a:solidFill>
                <a:latin typeface="Arial" panose="020B0604020202020204" pitchFamily="34" charset="0"/>
                <a:cs typeface="Arial" panose="020B0604020202020204" pitchFamily="34" charset="0"/>
              </a:rPr>
              <a:t>simile a un asteroide ma composto prevalentemente di ghiaccio</a:t>
            </a:r>
            <a:r>
              <a:rPr lang="it-IT" dirty="0" smtClean="0">
                <a:solidFill>
                  <a:schemeClr val="tx1"/>
                </a:solidFill>
                <a:latin typeface="Arial" panose="020B0604020202020204" pitchFamily="34" charset="0"/>
                <a:cs typeface="Arial" panose="020B0604020202020204" pitchFamily="34" charset="0"/>
              </a:rPr>
              <a:t>. Nel Sistema solare, le orbite delle comete si estendono oltre quella di Plutone.</a:t>
            </a:r>
          </a:p>
          <a:p>
            <a:pPr algn="just"/>
            <a:r>
              <a:rPr lang="it-IT" dirty="0" smtClean="0">
                <a:solidFill>
                  <a:schemeClr val="tx1"/>
                </a:solidFill>
                <a:latin typeface="Arial" panose="020B0604020202020204" pitchFamily="34" charset="0"/>
                <a:cs typeface="Arial" panose="020B0604020202020204" pitchFamily="34" charset="0"/>
              </a:rPr>
              <a:t>Si pensa che le comete siano dei residui rimasti dalla condensazione della nebulosa da cui si formò il Sistema Solare.</a:t>
            </a:r>
          </a:p>
          <a:p>
            <a:pPr algn="just"/>
            <a:r>
              <a:rPr lang="it-IT" dirty="0" smtClean="0">
                <a:solidFill>
                  <a:schemeClr val="tx1"/>
                </a:solidFill>
                <a:latin typeface="Arial" panose="020B0604020202020204" pitchFamily="34" charset="0"/>
                <a:cs typeface="Arial" panose="020B0604020202020204" pitchFamily="34" charset="0"/>
              </a:rPr>
              <a:t>Spesso descritte come "palle di neve sporche", le comete sono composte per la maggior parte di sostanze volatili come biossido di carbonio, metano e acqua ghiacciati, con mescolati aggregati di polvere e vari minerali.</a:t>
            </a:r>
            <a:endParaRPr lang="it-IT" dirty="0">
              <a:solidFill>
                <a:schemeClr val="tx1"/>
              </a:solidFill>
              <a:latin typeface="Arial" panose="020B0604020202020204" pitchFamily="34" charset="0"/>
              <a:cs typeface="Arial" panose="020B0604020202020204" pitchFamily="34" charset="0"/>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0059" y="4029525"/>
            <a:ext cx="2271541" cy="1476502"/>
          </a:xfrm>
          <a:prstGeom prst="rect">
            <a:avLst/>
          </a:prstGeom>
          <a:effectLst>
            <a:softEdge rad="76200"/>
          </a:effectLst>
        </p:spPr>
      </p:pic>
      <p:sp>
        <p:nvSpPr>
          <p:cNvPr id="9" name="Sottotitolo 4"/>
          <p:cNvSpPr txBox="1">
            <a:spLocks/>
          </p:cNvSpPr>
          <p:nvPr/>
        </p:nvSpPr>
        <p:spPr>
          <a:xfrm>
            <a:off x="245401" y="3536592"/>
            <a:ext cx="1987451" cy="367729"/>
          </a:xfrm>
          <a:prstGeom prst="rect">
            <a:avLst/>
          </a:prstGeom>
        </p:spPr>
        <p:txBody>
          <a:bodyPr vert="horz" lIns="91440" tIns="45720" rIns="91440" bIns="45720" rtlCol="0" anchor="t">
            <a:normAutofit fontScale="85000"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it-IT" dirty="0" smtClean="0">
                <a:solidFill>
                  <a:schemeClr val="tx1"/>
                </a:solidFill>
                <a:latin typeface="Candara" panose="020E0502030303020204" pitchFamily="34" charset="0"/>
              </a:rPr>
              <a:t>Nucleo di una cometa</a:t>
            </a:r>
            <a:endParaRPr lang="it-IT" dirty="0">
              <a:solidFill>
                <a:schemeClr val="tx1"/>
              </a:solidFill>
              <a:latin typeface="Candara" panose="020E0502030303020204" pitchFamily="34" charset="0"/>
            </a:endParaRPr>
          </a:p>
        </p:txBody>
      </p:sp>
      <p:sp>
        <p:nvSpPr>
          <p:cNvPr id="10" name="Sottotitolo 4"/>
          <p:cNvSpPr txBox="1">
            <a:spLocks/>
          </p:cNvSpPr>
          <p:nvPr/>
        </p:nvSpPr>
        <p:spPr>
          <a:xfrm>
            <a:off x="282720" y="3990687"/>
            <a:ext cx="6340818" cy="1779216"/>
          </a:xfrm>
          <a:prstGeom prst="rect">
            <a:avLst/>
          </a:prstGeom>
        </p:spPr>
        <p:txBody>
          <a:bodyPr vert="horz" lIns="91440" tIns="45720" rIns="91440" bIns="45720" rtlCol="0" anchor="t">
            <a:normAutofit fontScale="85000"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
            <a:r>
              <a:rPr lang="it-IT" dirty="0" smtClean="0">
                <a:solidFill>
                  <a:schemeClr val="tx1"/>
                </a:solidFill>
                <a:latin typeface="Arial" panose="020B0604020202020204" pitchFamily="34" charset="0"/>
                <a:cs typeface="Arial" panose="020B0604020202020204" pitchFamily="34" charset="0"/>
              </a:rPr>
              <a:t>La </a:t>
            </a:r>
            <a:r>
              <a:rPr lang="it-IT" dirty="0" smtClean="0">
                <a:solidFill>
                  <a:srgbClr val="FF0000"/>
                </a:solidFill>
                <a:latin typeface="Arial" panose="020B0604020202020204" pitchFamily="34" charset="0"/>
                <a:cs typeface="Arial" panose="020B0604020202020204" pitchFamily="34" charset="0"/>
              </a:rPr>
              <a:t>sublimazione delle sostanze volatili </a:t>
            </a:r>
            <a:r>
              <a:rPr lang="it-IT" dirty="0" smtClean="0">
                <a:solidFill>
                  <a:schemeClr val="tx1"/>
                </a:solidFill>
                <a:latin typeface="Arial" panose="020B0604020202020204" pitchFamily="34" charset="0"/>
                <a:cs typeface="Arial" panose="020B0604020202020204" pitchFamily="34" charset="0"/>
              </a:rPr>
              <a:t>quando la cometa è in prossimità del Sole causa la formazione della </a:t>
            </a:r>
            <a:r>
              <a:rPr lang="it-IT" b="1" dirty="0" smtClean="0">
                <a:solidFill>
                  <a:schemeClr val="tx1"/>
                </a:solidFill>
                <a:latin typeface="Arial" panose="020B0604020202020204" pitchFamily="34" charset="0"/>
                <a:cs typeface="Arial" panose="020B0604020202020204" pitchFamily="34" charset="0"/>
              </a:rPr>
              <a:t>chioma</a:t>
            </a:r>
            <a:r>
              <a:rPr lang="it-IT" dirty="0" smtClean="0">
                <a:solidFill>
                  <a:schemeClr val="tx1"/>
                </a:solidFill>
                <a:latin typeface="Arial" panose="020B0604020202020204" pitchFamily="34" charset="0"/>
                <a:cs typeface="Arial" panose="020B0604020202020204" pitchFamily="34" charset="0"/>
              </a:rPr>
              <a:t> e della </a:t>
            </a:r>
            <a:r>
              <a:rPr lang="it-IT" b="1" dirty="0" smtClean="0">
                <a:solidFill>
                  <a:schemeClr val="tx1"/>
                </a:solidFill>
                <a:latin typeface="Arial" panose="020B0604020202020204" pitchFamily="34" charset="0"/>
                <a:cs typeface="Arial" panose="020B0604020202020204" pitchFamily="34" charset="0"/>
              </a:rPr>
              <a:t>coda</a:t>
            </a:r>
            <a:r>
              <a:rPr lang="it-IT" dirty="0" smtClean="0">
                <a:solidFill>
                  <a:schemeClr val="tx1"/>
                </a:solidFill>
                <a:latin typeface="Arial" panose="020B0604020202020204" pitchFamily="34" charset="0"/>
                <a:cs typeface="Arial" panose="020B0604020202020204" pitchFamily="34" charset="0"/>
              </a:rPr>
              <a:t>. Quando una cometa si avvicina al Sistema solare interno, il calore del Sole fa sublimare i suoi strati di ghiaccio più esterni. Le correnti di polvere e gas prodotte formano una </a:t>
            </a:r>
            <a:r>
              <a:rPr lang="it-IT" dirty="0" smtClean="0">
                <a:solidFill>
                  <a:srgbClr val="FF0000"/>
                </a:solidFill>
                <a:latin typeface="Arial" panose="020B0604020202020204" pitchFamily="34" charset="0"/>
                <a:cs typeface="Arial" panose="020B0604020202020204" pitchFamily="34" charset="0"/>
              </a:rPr>
              <a:t>grande, ma rarefatta atmosfera attorno al nucleo, chiamata chioma, mentre la forza esercitata sulla chioma dal vento solare porta alla formazione di un'enorme coda</a:t>
            </a:r>
            <a:r>
              <a:rPr lang="it-IT" dirty="0" smtClean="0">
                <a:solidFill>
                  <a:schemeClr val="tx1"/>
                </a:solidFill>
                <a:latin typeface="Arial" panose="020B0604020202020204" pitchFamily="34" charset="0"/>
                <a:cs typeface="Arial" panose="020B0604020202020204" pitchFamily="34" charset="0"/>
              </a:rPr>
              <a:t> che punta in direzione opposta al Sole.</a:t>
            </a:r>
            <a:endParaRPr lang="it-IT"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24144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2870" y="475129"/>
            <a:ext cx="8361192" cy="875385"/>
          </a:xfrm>
          <a:solidFill>
            <a:schemeClr val="bg1"/>
          </a:solidFill>
          <a:ln w="76200">
            <a:solidFill>
              <a:schemeClr val="accent1"/>
            </a:solidFill>
          </a:ln>
          <a:effectLst>
            <a:softEdge rad="50800"/>
          </a:effectLst>
        </p:spPr>
        <p:txBody>
          <a:bodyPr>
            <a:noAutofit/>
          </a:bodyPr>
          <a:lstStyle/>
          <a:p>
            <a:pPr algn="ctr"/>
            <a:r>
              <a:rPr lang="it-IT" sz="4800" b="1" dirty="0" smtClean="0">
                <a:solidFill>
                  <a:schemeClr val="tx1"/>
                </a:solidFill>
                <a:latin typeface="Candara" panose="020E0502030303020204" pitchFamily="34" charset="0"/>
                <a:cs typeface="Arial" panose="020B0604020202020204" pitchFamily="34" charset="0"/>
              </a:rPr>
              <a:t>METEORE</a:t>
            </a:r>
            <a:endParaRPr lang="it-IT" sz="4800" b="1" dirty="0">
              <a:solidFill>
                <a:schemeClr val="tx1"/>
              </a:solidFill>
              <a:latin typeface="Candara" panose="020E0502030303020204" pitchFamily="34" charset="0"/>
              <a:cs typeface="Arial" panose="020B0604020202020204" pitchFamily="34" charset="0"/>
            </a:endParaRPr>
          </a:p>
        </p:txBody>
      </p:sp>
      <p:sp>
        <p:nvSpPr>
          <p:cNvPr id="5" name="Sottotitolo 4"/>
          <p:cNvSpPr>
            <a:spLocks noGrp="1"/>
          </p:cNvSpPr>
          <p:nvPr>
            <p:ph type="subTitle" idx="1"/>
          </p:nvPr>
        </p:nvSpPr>
        <p:spPr>
          <a:xfrm>
            <a:off x="187569" y="1488830"/>
            <a:ext cx="8276493" cy="2977661"/>
          </a:xfrm>
          <a:solidFill>
            <a:schemeClr val="bg1"/>
          </a:solidFill>
        </p:spPr>
        <p:txBody>
          <a:bodyPr>
            <a:normAutofit lnSpcReduction="10000"/>
          </a:bodyPr>
          <a:lstStyle/>
          <a:p>
            <a:pPr algn="just"/>
            <a:r>
              <a:rPr lang="it-IT" b="1" dirty="0">
                <a:solidFill>
                  <a:schemeClr val="tx1"/>
                </a:solidFill>
                <a:latin typeface="Arial" panose="020B0604020202020204" pitchFamily="34" charset="0"/>
              </a:rPr>
              <a:t>Una meteora è un frammento di cometa o di asteroide (o di un altro corpo celeste), che entrando all'interno dell'atmosfera terrestre si incendia a causa </a:t>
            </a:r>
            <a:r>
              <a:rPr lang="it-IT" b="1" dirty="0" smtClean="0">
                <a:solidFill>
                  <a:schemeClr val="tx1"/>
                </a:solidFill>
                <a:latin typeface="Arial" panose="020B0604020202020204" pitchFamily="34" charset="0"/>
              </a:rPr>
              <a:t>dell'attrito, </a:t>
            </a:r>
            <a:r>
              <a:rPr lang="it-IT" b="1" dirty="0">
                <a:solidFill>
                  <a:schemeClr val="tx1"/>
                </a:solidFill>
                <a:latin typeface="Arial" panose="020B0604020202020204" pitchFamily="34" charset="0"/>
              </a:rPr>
              <a:t>è chiamata comunemente </a:t>
            </a:r>
            <a:r>
              <a:rPr lang="it-IT" b="1" dirty="0">
                <a:solidFill>
                  <a:schemeClr val="accent2">
                    <a:lumMod val="75000"/>
                  </a:schemeClr>
                </a:solidFill>
                <a:latin typeface="Arial" panose="020B0604020202020204" pitchFamily="34" charset="0"/>
              </a:rPr>
              <a:t>stella cadente</a:t>
            </a:r>
            <a:r>
              <a:rPr lang="it-IT" b="1" dirty="0" smtClean="0">
                <a:solidFill>
                  <a:schemeClr val="tx1"/>
                </a:solidFill>
                <a:latin typeface="Arial" panose="020B0604020202020204" pitchFamily="34" charset="0"/>
              </a:rPr>
              <a:t>.</a:t>
            </a:r>
          </a:p>
          <a:p>
            <a:pPr algn="just"/>
            <a:r>
              <a:rPr lang="it-IT" dirty="0" smtClean="0">
                <a:solidFill>
                  <a:schemeClr val="tx1"/>
                </a:solidFill>
                <a:latin typeface="Arial" panose="020B0604020202020204" pitchFamily="34" charset="0"/>
              </a:rPr>
              <a:t>A </a:t>
            </a:r>
            <a:r>
              <a:rPr lang="it-IT" dirty="0">
                <a:solidFill>
                  <a:schemeClr val="tx1"/>
                </a:solidFill>
                <a:latin typeface="Arial" panose="020B0604020202020204" pitchFamily="34" charset="0"/>
              </a:rPr>
              <a:t>una altezza di </a:t>
            </a:r>
            <a:r>
              <a:rPr lang="it-IT" dirty="0" smtClean="0">
                <a:solidFill>
                  <a:schemeClr val="tx1"/>
                </a:solidFill>
                <a:latin typeface="Arial" panose="020B0604020202020204" pitchFamily="34" charset="0"/>
              </a:rPr>
              <a:t>80-90 </a:t>
            </a:r>
            <a:r>
              <a:rPr lang="it-IT" dirty="0">
                <a:solidFill>
                  <a:schemeClr val="tx1"/>
                </a:solidFill>
                <a:latin typeface="Arial" panose="020B0604020202020204" pitchFamily="34" charset="0"/>
              </a:rPr>
              <a:t>km, la temperatura del corpo raggiunge i </a:t>
            </a:r>
            <a:r>
              <a:rPr lang="it-IT" dirty="0" smtClean="0">
                <a:solidFill>
                  <a:schemeClr val="tx1"/>
                </a:solidFill>
                <a:latin typeface="Arial" panose="020B0604020202020204" pitchFamily="34" charset="0"/>
              </a:rPr>
              <a:t>2200°C </a:t>
            </a:r>
            <a:r>
              <a:rPr lang="it-IT" dirty="0">
                <a:solidFill>
                  <a:schemeClr val="tx1"/>
                </a:solidFill>
                <a:latin typeface="Arial" panose="020B0604020202020204" pitchFamily="34" charset="0"/>
              </a:rPr>
              <a:t>e i suoi atomi iniziano a sublimare. Proseguendo nella sua caduta, si avvia un processo noto come ablazione: il meteoroide inizia a perdere progressivamente massa, lasciando dietro di sé gocce di materia </a:t>
            </a:r>
            <a:r>
              <a:rPr lang="it-IT" dirty="0" smtClean="0">
                <a:solidFill>
                  <a:schemeClr val="tx1"/>
                </a:solidFill>
                <a:latin typeface="Arial" panose="020B0604020202020204" pitchFamily="34" charset="0"/>
              </a:rPr>
              <a:t>fusa. </a:t>
            </a:r>
            <a:r>
              <a:rPr lang="it-IT" dirty="0">
                <a:solidFill>
                  <a:schemeClr val="tx1"/>
                </a:solidFill>
                <a:latin typeface="Arial" panose="020B0604020202020204" pitchFamily="34" charset="0"/>
              </a:rPr>
              <a:t>Dal suolo un osservatore vedrà quindi una scia luminosa: la meteora. Una meteora è composta di due parti: la testa e la scia. La testa della meteora contiene il meteoroide in progressivo disfacimento avvolto da </a:t>
            </a:r>
            <a:r>
              <a:rPr lang="it-IT" dirty="0" smtClean="0">
                <a:solidFill>
                  <a:schemeClr val="tx1"/>
                </a:solidFill>
                <a:latin typeface="Arial" panose="020B0604020202020204" pitchFamily="34" charset="0"/>
              </a:rPr>
              <a:t>gas ionizzati, </a:t>
            </a:r>
            <a:r>
              <a:rPr lang="it-IT" dirty="0">
                <a:solidFill>
                  <a:schemeClr val="tx1"/>
                </a:solidFill>
                <a:latin typeface="Arial" panose="020B0604020202020204" pitchFamily="34" charset="0"/>
              </a:rPr>
              <a:t>mentre la scia è una lunga colonna di plasma, visibile solo per qualche </a:t>
            </a:r>
            <a:r>
              <a:rPr lang="it-IT" dirty="0" smtClean="0">
                <a:solidFill>
                  <a:schemeClr val="tx1"/>
                </a:solidFill>
                <a:latin typeface="Arial" panose="020B0604020202020204" pitchFamily="34" charset="0"/>
              </a:rPr>
              <a:t>secondo.</a:t>
            </a:r>
            <a:endParaRPr lang="it-IT" dirty="0">
              <a:solidFill>
                <a:schemeClr val="tx1"/>
              </a:solidFill>
              <a:latin typeface="Arial" panose="020B0604020202020204" pitchFamily="34" charset="0"/>
            </a:endParaRP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2489" y="4466492"/>
            <a:ext cx="3174999" cy="2286000"/>
          </a:xfrm>
          <a:prstGeom prst="rect">
            <a:avLst/>
          </a:prstGeom>
        </p:spPr>
      </p:pic>
      <p:sp>
        <p:nvSpPr>
          <p:cNvPr id="7" name="Sottotitolo 4"/>
          <p:cNvSpPr txBox="1">
            <a:spLocks/>
          </p:cNvSpPr>
          <p:nvPr/>
        </p:nvSpPr>
        <p:spPr>
          <a:xfrm>
            <a:off x="187569" y="4571999"/>
            <a:ext cx="5414919" cy="2180493"/>
          </a:xfrm>
          <a:prstGeom prst="rect">
            <a:avLst/>
          </a:prstGeom>
          <a:solidFill>
            <a:schemeClr val="bg1"/>
          </a:solidFill>
        </p:spPr>
        <p:txBody>
          <a:bodyPr vert="horz" lIns="91440" tIns="45720" rIns="91440" bIns="45720" rtlCol="0" anchor="t">
            <a:normAutofit fontScale="92500" lnSpcReduction="2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
            <a:r>
              <a:rPr lang="it-IT" dirty="0" smtClean="0">
                <a:solidFill>
                  <a:schemeClr val="tx1"/>
                </a:solidFill>
                <a:latin typeface="Arial" panose="020B0604020202020204" pitchFamily="34" charset="0"/>
              </a:rPr>
              <a:t>Il meteoroide può essere anche formato da detriti spaziali generati dall'uomo durante le numerose spedizioni orbitali o da satelliti danneggiati da impatti con altri corpi, ma anche da parti dei serbatoi dei razzi o da semplice spazzatura.</a:t>
            </a:r>
          </a:p>
          <a:p>
            <a:pPr algn="just"/>
            <a:r>
              <a:rPr lang="it-IT" dirty="0" smtClean="0">
                <a:solidFill>
                  <a:schemeClr val="tx1"/>
                </a:solidFill>
                <a:latin typeface="Arial" panose="020B0604020202020204" pitchFamily="34" charset="0"/>
              </a:rPr>
              <a:t>Una meteora molto brillante viene chiamata </a:t>
            </a:r>
            <a:r>
              <a:rPr lang="it-IT" dirty="0" smtClean="0">
                <a:solidFill>
                  <a:srgbClr val="FF0000"/>
                </a:solidFill>
                <a:latin typeface="Arial" panose="020B0604020202020204" pitchFamily="34" charset="0"/>
              </a:rPr>
              <a:t>bolide</a:t>
            </a:r>
            <a:r>
              <a:rPr lang="it-IT" dirty="0" smtClean="0">
                <a:solidFill>
                  <a:schemeClr val="tx1"/>
                </a:solidFill>
                <a:latin typeface="Arial" panose="020B0604020202020204" pitchFamily="34" charset="0"/>
              </a:rPr>
              <a:t>, come il «Bolide di Lugo» del 19-1-93, esploso 30km sopra Lugo e di cui vediamo qui una foto.</a:t>
            </a:r>
          </a:p>
          <a:p>
            <a:pPr algn="just">
              <a:spcBef>
                <a:spcPts val="0"/>
              </a:spcBef>
            </a:pPr>
            <a:r>
              <a:rPr lang="it-IT" dirty="0" smtClean="0">
                <a:solidFill>
                  <a:schemeClr val="tx1"/>
                </a:solidFill>
                <a:latin typeface="Arial" panose="020B0604020202020204" pitchFamily="34" charset="0"/>
              </a:rPr>
              <a:t>(4-5m di diametro, c.a.100kg)</a:t>
            </a:r>
            <a:endParaRPr lang="it-IT" dirty="0">
              <a:solidFill>
                <a:schemeClr val="tx1"/>
              </a:solidFill>
              <a:latin typeface="Arial" panose="020B0604020202020204" pitchFamily="34" charset="0"/>
            </a:endParaRPr>
          </a:p>
        </p:txBody>
      </p:sp>
    </p:spTree>
    <p:extLst>
      <p:ext uri="{BB962C8B-B14F-4D97-AF65-F5344CB8AC3E}">
        <p14:creationId xmlns:p14="http://schemas.microsoft.com/office/powerpoint/2010/main" val="27544772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2870" y="475129"/>
            <a:ext cx="8361192" cy="875385"/>
          </a:xfrm>
          <a:solidFill>
            <a:schemeClr val="bg1"/>
          </a:solidFill>
          <a:ln w="76200">
            <a:solidFill>
              <a:schemeClr val="accent1"/>
            </a:solidFill>
          </a:ln>
          <a:effectLst>
            <a:softEdge rad="50800"/>
          </a:effectLst>
        </p:spPr>
        <p:txBody>
          <a:bodyPr>
            <a:noAutofit/>
          </a:bodyPr>
          <a:lstStyle/>
          <a:p>
            <a:pPr algn="ctr"/>
            <a:r>
              <a:rPr lang="it-IT" sz="4800" b="1" dirty="0" smtClean="0">
                <a:solidFill>
                  <a:schemeClr val="tx1"/>
                </a:solidFill>
                <a:latin typeface="Candara" panose="020E0502030303020204" pitchFamily="34" charset="0"/>
                <a:cs typeface="Arial" panose="020B0604020202020204" pitchFamily="34" charset="0"/>
              </a:rPr>
              <a:t>METEORITI</a:t>
            </a:r>
            <a:endParaRPr lang="it-IT" sz="4800" b="1" dirty="0">
              <a:solidFill>
                <a:schemeClr val="tx1"/>
              </a:solidFill>
              <a:latin typeface="Candara" panose="020E0502030303020204" pitchFamily="34" charset="0"/>
              <a:cs typeface="Arial" panose="020B0604020202020204" pitchFamily="34" charset="0"/>
            </a:endParaRPr>
          </a:p>
        </p:txBody>
      </p:sp>
      <p:sp>
        <p:nvSpPr>
          <p:cNvPr id="7" name="Rettangolo arrotondato 6"/>
          <p:cNvSpPr/>
          <p:nvPr/>
        </p:nvSpPr>
        <p:spPr>
          <a:xfrm>
            <a:off x="611065" y="2087961"/>
            <a:ext cx="6605523" cy="1021556"/>
          </a:xfrm>
          <a:prstGeom prst="roundRect">
            <a:avLst/>
          </a:prstGeom>
          <a:solidFill>
            <a:schemeClr val="accent1">
              <a:lumMod val="60000"/>
              <a:lumOff val="40000"/>
            </a:schemeClr>
          </a:solidFill>
          <a:ln>
            <a:solidFill>
              <a:srgbClr val="00B05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t>Il meteorite è ciò che rimane dopo l'ablazione atmosferica di un meteoroide (cioè "piccolo" asteroide) entrato in collisione con la Terra. In pratica è ciò che di esso raggiunge il </a:t>
            </a:r>
            <a:r>
              <a:rPr lang="it-IT" dirty="0" smtClean="0"/>
              <a:t>suolo.</a:t>
            </a:r>
            <a:endParaRPr lang="it-IT" dirty="0"/>
          </a:p>
        </p:txBody>
      </p:sp>
      <p:sp>
        <p:nvSpPr>
          <p:cNvPr id="8" name="Rettangolo 7"/>
          <p:cNvSpPr/>
          <p:nvPr/>
        </p:nvSpPr>
        <p:spPr>
          <a:xfrm>
            <a:off x="879230" y="1401544"/>
            <a:ext cx="5568461" cy="646331"/>
          </a:xfrm>
          <a:prstGeom prst="rect">
            <a:avLst/>
          </a:prstGeom>
        </p:spPr>
        <p:txBody>
          <a:bodyPr wrap="square">
            <a:spAutoFit/>
          </a:bodyPr>
          <a:lstStyle/>
          <a:p>
            <a:pPr algn="just"/>
            <a:r>
              <a:rPr lang="it-IT" dirty="0"/>
              <a:t>La maggior parte delle meteoriti si disintegrano in aria, e l'impatto con la superficie terrestre è raro.</a:t>
            </a:r>
          </a:p>
        </p:txBody>
      </p:sp>
      <p:sp>
        <p:nvSpPr>
          <p:cNvPr id="9" name="Rettangolo 8"/>
          <p:cNvSpPr/>
          <p:nvPr/>
        </p:nvSpPr>
        <p:spPr>
          <a:xfrm>
            <a:off x="208377" y="3287528"/>
            <a:ext cx="5981407" cy="3139321"/>
          </a:xfrm>
          <a:prstGeom prst="rect">
            <a:avLst/>
          </a:prstGeom>
          <a:solidFill>
            <a:schemeClr val="bg1"/>
          </a:solidFill>
        </p:spPr>
        <p:txBody>
          <a:bodyPr wrap="square">
            <a:spAutoFit/>
          </a:bodyPr>
          <a:lstStyle/>
          <a:p>
            <a:pPr algn="just"/>
            <a:r>
              <a:rPr lang="it-IT" dirty="0"/>
              <a:t>Ogni anno si stima che il numero di rocce che cadono sulla Terra delle dimensioni di una palla da baseball o più si aggiri sulle 500. Di queste ne vengono mediamente recuperate solo 5 o 6; gran parte delle rimanenti cadono negli oceani o comunque in zone in cui il terreno rende difficile un loro recupero. Le meteoriti più grosse possono colpire il terreno con forza considerevole, formando così un cratere meteoritico (o cratere da impatto</a:t>
            </a:r>
            <a:r>
              <a:rPr lang="it-IT" dirty="0" smtClean="0"/>
              <a:t>).</a:t>
            </a:r>
          </a:p>
          <a:p>
            <a:pPr algn="just"/>
            <a:r>
              <a:rPr lang="it-IT" dirty="0" smtClean="0"/>
              <a:t>I meteoriti sono tipicamente divisi in ferrosi e rocciosi in base alla loro composizione.</a:t>
            </a:r>
            <a:endParaRPr lang="it-IT" dirty="0"/>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6246" y="1349308"/>
            <a:ext cx="1606062" cy="1752068"/>
          </a:xfrm>
          <a:prstGeom prst="rect">
            <a:avLst/>
          </a:prstGeom>
          <a:effectLst>
            <a:softEdge rad="127000"/>
          </a:effectLst>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8316" y="2973168"/>
            <a:ext cx="2435684" cy="1826763"/>
          </a:xfrm>
          <a:prstGeom prst="rect">
            <a:avLst/>
          </a:prstGeom>
          <a:effectLst>
            <a:softEdge rad="101600"/>
          </a:effectLst>
        </p:spPr>
      </p:pic>
      <p:pic>
        <p:nvPicPr>
          <p:cNvPr id="12" name="Immagin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3895" y="4799931"/>
            <a:ext cx="3080105" cy="2058069"/>
          </a:xfrm>
          <a:prstGeom prst="rect">
            <a:avLst/>
          </a:prstGeom>
          <a:effectLst>
            <a:softEdge rad="101600"/>
          </a:effectLst>
        </p:spPr>
      </p:pic>
    </p:spTree>
    <p:extLst>
      <p:ext uri="{BB962C8B-B14F-4D97-AF65-F5344CB8AC3E}">
        <p14:creationId xmlns:p14="http://schemas.microsoft.com/office/powerpoint/2010/main" val="1642485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1661</TotalTime>
  <Words>650</Words>
  <Application>Microsoft Office PowerPoint</Application>
  <PresentationFormat>Presentazione su schermo (4:3)</PresentationFormat>
  <Paragraphs>25</Paragraphs>
  <Slides>4</Slides>
  <Notes>0</Notes>
  <HiddenSlides>0</HiddenSlides>
  <MMClips>0</MMClips>
  <ScaleCrop>false</ScaleCrop>
  <HeadingPairs>
    <vt:vector size="4" baseType="variant">
      <vt:variant>
        <vt:lpstr>Tema</vt:lpstr>
      </vt:variant>
      <vt:variant>
        <vt:i4>1</vt:i4>
      </vt:variant>
      <vt:variant>
        <vt:lpstr>Titoli diapositive</vt:lpstr>
      </vt:variant>
      <vt:variant>
        <vt:i4>4</vt:i4>
      </vt:variant>
    </vt:vector>
  </HeadingPairs>
  <TitlesOfParts>
    <vt:vector size="5" baseType="lpstr">
      <vt:lpstr>Sfaccettatura</vt:lpstr>
      <vt:lpstr>ASTEROIDI</vt:lpstr>
      <vt:lpstr>COMETE</vt:lpstr>
      <vt:lpstr>METEORE</vt:lpstr>
      <vt:lpstr>METEORITI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Oltre il sistema solare</dc:title>
  <dc:creator>Nero</dc:creator>
  <cp:lastModifiedBy>seven</cp:lastModifiedBy>
  <cp:revision>96</cp:revision>
  <dcterms:created xsi:type="dcterms:W3CDTF">2014-11-16T17:26:28Z</dcterms:created>
  <dcterms:modified xsi:type="dcterms:W3CDTF">2019-07-05T18:02:50Z</dcterms:modified>
</cp:coreProperties>
</file>