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68" r:id="rId4"/>
    <p:sldId id="262" r:id="rId5"/>
    <p:sldId id="263" r:id="rId6"/>
    <p:sldId id="264" r:id="rId7"/>
    <p:sldId id="265" r:id="rId8"/>
    <p:sldId id="266" r:id="rId9"/>
    <p:sldId id="269" r:id="rId10"/>
    <p:sldId id="270" r:id="rId11"/>
    <p:sldId id="275" r:id="rId12"/>
    <p:sldId id="271" r:id="rId13"/>
    <p:sldId id="258" r:id="rId14"/>
    <p:sldId id="259" r:id="rId15"/>
    <p:sldId id="260" r:id="rId16"/>
    <p:sldId id="261" r:id="rId17"/>
    <p:sldId id="274" r:id="rId18"/>
    <p:sldId id="273" r:id="rId1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autoTitleDeleted val="1"/>
    <c:plotArea>
      <c:layout/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cat>
            <c:strRef>
              <c:f>Foglio1!$A$2:$A$5</c:f>
              <c:strCache>
                <c:ptCount val="3"/>
                <c:pt idx="0">
                  <c:v>azoto</c:v>
                </c:pt>
                <c:pt idx="1">
                  <c:v>ossigeno</c:v>
                </c:pt>
                <c:pt idx="2">
                  <c:v>altri gas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0">
                  <c:v>0.78</c:v>
                </c:pt>
                <c:pt idx="1">
                  <c:v>0.21000000000000002</c:v>
                </c:pt>
                <c:pt idx="2">
                  <c:v>1.0000000000000002E-2</c:v>
                </c:pt>
              </c:numCache>
            </c:numRef>
          </c:val>
        </c:ser>
        <c:firstSliceAng val="0"/>
      </c:pieChart>
    </c:plotArea>
    <c:legend>
      <c:legendPos val="r"/>
      <c:legendEntry>
        <c:idx val="3"/>
        <c:delete val="1"/>
      </c:legendEntry>
      <c:layout/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6C74-CE46-4406-ACE5-B94E7ED915CB}" type="datetimeFigureOut">
              <a:rPr lang="it-IT" smtClean="0"/>
              <a:pPr/>
              <a:t>27/01/2015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B759-159B-4CAC-A35F-B989CD4AC93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6C74-CE46-4406-ACE5-B94E7ED915CB}" type="datetimeFigureOut">
              <a:rPr lang="it-IT" smtClean="0"/>
              <a:pPr/>
              <a:t>27/01/2015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B759-159B-4CAC-A35F-B989CD4AC93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6C74-CE46-4406-ACE5-B94E7ED915CB}" type="datetimeFigureOut">
              <a:rPr lang="it-IT" smtClean="0"/>
              <a:pPr/>
              <a:t>27/01/2015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B759-159B-4CAC-A35F-B989CD4AC93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6C74-CE46-4406-ACE5-B94E7ED915CB}" type="datetimeFigureOut">
              <a:rPr lang="it-IT" smtClean="0"/>
              <a:pPr/>
              <a:t>27/01/2015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B759-159B-4CAC-A35F-B989CD4AC93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6C74-CE46-4406-ACE5-B94E7ED915CB}" type="datetimeFigureOut">
              <a:rPr lang="it-IT" smtClean="0"/>
              <a:pPr/>
              <a:t>27/01/2015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B759-159B-4CAC-A35F-B989CD4AC93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6C74-CE46-4406-ACE5-B94E7ED915CB}" type="datetimeFigureOut">
              <a:rPr lang="it-IT" smtClean="0"/>
              <a:pPr/>
              <a:t>27/01/2015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B759-159B-4CAC-A35F-B989CD4AC93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6C74-CE46-4406-ACE5-B94E7ED915CB}" type="datetimeFigureOut">
              <a:rPr lang="it-IT" smtClean="0"/>
              <a:pPr/>
              <a:t>27/01/2015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B759-159B-4CAC-A35F-B989CD4AC93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6C74-CE46-4406-ACE5-B94E7ED915CB}" type="datetimeFigureOut">
              <a:rPr lang="it-IT" smtClean="0"/>
              <a:pPr/>
              <a:t>27/01/2015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B759-159B-4CAC-A35F-B989CD4AC93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6C74-CE46-4406-ACE5-B94E7ED915CB}" type="datetimeFigureOut">
              <a:rPr lang="it-IT" smtClean="0"/>
              <a:pPr/>
              <a:t>27/01/2015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B759-159B-4CAC-A35F-B989CD4AC93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6C74-CE46-4406-ACE5-B94E7ED915CB}" type="datetimeFigureOut">
              <a:rPr lang="it-IT" smtClean="0"/>
              <a:pPr/>
              <a:t>27/01/2015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B759-159B-4CAC-A35F-B989CD4AC93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6C74-CE46-4406-ACE5-B94E7ED915CB}" type="datetimeFigureOut">
              <a:rPr lang="it-IT" smtClean="0"/>
              <a:pPr/>
              <a:t>27/01/2015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B759-159B-4CAC-A35F-B989CD4AC93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86C74-CE46-4406-ACE5-B94E7ED915CB}" type="datetimeFigureOut">
              <a:rPr lang="it-IT" smtClean="0"/>
              <a:pPr/>
              <a:t>27/01/2015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BB759-159B-4CAC-A35F-B989CD4AC939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youtube.com/watch?v=D_ElsAGzT2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skuola.net/universita/media-file/ea4a444f897428884494c3831c701d71/preview/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9454" cy="6858000"/>
          </a:xfrm>
          <a:prstGeom prst="rect">
            <a:avLst/>
          </a:prstGeom>
          <a:noFill/>
        </p:spPr>
      </p:pic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0" y="2433638"/>
            <a:ext cx="9144000" cy="44958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8000" b="1" dirty="0" smtClean="0"/>
              <a:t>UN IMPORTANTE INVOLUCRO GASSOSO</a:t>
            </a:r>
            <a:endParaRPr lang="it-IT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60648"/>
            <a:ext cx="5976664" cy="1143000"/>
          </a:xfrm>
        </p:spPr>
        <p:txBody>
          <a:bodyPr>
            <a:normAutofit/>
          </a:bodyPr>
          <a:lstStyle/>
          <a:p>
            <a:pPr algn="l"/>
            <a:r>
              <a:rPr lang="it-IT" sz="5400" b="1" dirty="0" smtClean="0">
                <a:solidFill>
                  <a:srgbClr val="00B0F0"/>
                </a:solidFill>
              </a:rPr>
              <a:t>L’atmosfera</a:t>
            </a:r>
            <a:endParaRPr lang="it-IT" sz="5400" b="1" dirty="0">
              <a:solidFill>
                <a:srgbClr val="00B0F0"/>
              </a:solidFill>
            </a:endParaRPr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</p:nvPr>
        </p:nvGraphicFramePr>
        <p:xfrm>
          <a:off x="179512" y="1916832"/>
          <a:ext cx="8964488" cy="4285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ttangolo arrotondato 3"/>
          <p:cNvSpPr/>
          <p:nvPr/>
        </p:nvSpPr>
        <p:spPr>
          <a:xfrm>
            <a:off x="3563888" y="0"/>
            <a:ext cx="5580112" cy="1700808"/>
          </a:xfrm>
          <a:prstGeom prst="roundRect">
            <a:avLst/>
          </a:prstGeom>
          <a:solidFill>
            <a:srgbClr val="00B0F0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 smtClean="0"/>
              <a:t>è un miscuglio di gas: azoto, ossigeno, anidride carbonica e gas rari, misti a vapore acqueo e pulviscolo atmosferico</a:t>
            </a:r>
            <a:endParaRPr lang="it-IT" sz="2800" dirty="0"/>
          </a:p>
        </p:txBody>
      </p:sp>
      <p:sp>
        <p:nvSpPr>
          <p:cNvPr id="6" name="Nuvola 5"/>
          <p:cNvSpPr/>
          <p:nvPr/>
        </p:nvSpPr>
        <p:spPr>
          <a:xfrm>
            <a:off x="0" y="1556792"/>
            <a:ext cx="3275856" cy="216024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AZOTO: “privo di vita” </a:t>
            </a:r>
            <a:r>
              <a:rPr lang="it-IT" b="1" dirty="0" smtClean="0">
                <a:sym typeface="Wingdings" pitchFamily="2" charset="2"/>
              </a:rPr>
              <a:t> riduce gli effetti dell’ossigeno, altamente infiammabile</a:t>
            </a:r>
            <a:endParaRPr lang="it-IT" b="1" dirty="0"/>
          </a:p>
        </p:txBody>
      </p:sp>
      <p:sp>
        <p:nvSpPr>
          <p:cNvPr id="7" name="Nuvola 6"/>
          <p:cNvSpPr/>
          <p:nvPr/>
        </p:nvSpPr>
        <p:spPr>
          <a:xfrm>
            <a:off x="323528" y="4221088"/>
            <a:ext cx="3275856" cy="2160240"/>
          </a:xfrm>
          <a:prstGeom prst="cloud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OSSIGENO: indispensabile per vivere. Prodotto dalla fotosintesi clorofilliana.</a:t>
            </a:r>
            <a:endParaRPr lang="it-IT" b="1" dirty="0"/>
          </a:p>
        </p:txBody>
      </p:sp>
      <p:sp>
        <p:nvSpPr>
          <p:cNvPr id="8" name="Nuvola 7"/>
          <p:cNvSpPr/>
          <p:nvPr/>
        </p:nvSpPr>
        <p:spPr>
          <a:xfrm>
            <a:off x="3707904" y="4149080"/>
            <a:ext cx="3888432" cy="2448272"/>
          </a:xfrm>
          <a:prstGeom prst="cloud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ANIDRIDE CARBONICA 0,04% prodotta dagli esseri viventi e utilizzata dalle piante per svolgere la fotosintesi clorofilliana.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4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pPr algn="r"/>
            <a:r>
              <a:rPr lang="it-IT" b="1" dirty="0" smtClean="0">
                <a:solidFill>
                  <a:srgbClr val="00B0F0"/>
                </a:solidFill>
              </a:rPr>
              <a:t>L’atmosfera …</a:t>
            </a:r>
            <a:endParaRPr lang="it-IT" dirty="0"/>
          </a:p>
        </p:txBody>
      </p:sp>
      <p:pic>
        <p:nvPicPr>
          <p:cNvPr id="1026" name="Picture 2" descr="http://www.tecnologiaericerca.com/wp-content/uploads/2012/03/33573838D67C1FAE9B7F3BB95F2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5076055" cy="3804772"/>
          </a:xfrm>
          <a:prstGeom prst="rect">
            <a:avLst/>
          </a:prstGeom>
          <a:noFill/>
        </p:spPr>
      </p:pic>
      <p:sp>
        <p:nvSpPr>
          <p:cNvPr id="5" name="CasellaDiTesto 4"/>
          <p:cNvSpPr txBox="1"/>
          <p:nvPr/>
        </p:nvSpPr>
        <p:spPr>
          <a:xfrm>
            <a:off x="4860032" y="1052736"/>
            <a:ext cx="428396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Arial" pitchFamily="34" charset="0"/>
              <a:buChar char="•"/>
            </a:pPr>
            <a:r>
              <a:rPr lang="it-IT" sz="2600" i="1" dirty="0" smtClean="0">
                <a:solidFill>
                  <a:srgbClr val="002060"/>
                </a:solidFill>
              </a:rPr>
              <a:t> PERMETTE LA VITA grazie all’ossigeno e all’anidride carbonica</a:t>
            </a:r>
          </a:p>
          <a:p>
            <a:pPr algn="r">
              <a:buFont typeface="Arial" pitchFamily="34" charset="0"/>
              <a:buChar char="•"/>
            </a:pPr>
            <a:r>
              <a:rPr lang="it-IT" sz="2600" i="1" dirty="0" smtClean="0">
                <a:solidFill>
                  <a:srgbClr val="002060"/>
                </a:solidFill>
              </a:rPr>
              <a:t>PROTEGGE LA VITA dalle radiazioni ultraviolette del Sole</a:t>
            </a:r>
          </a:p>
          <a:p>
            <a:pPr algn="r">
              <a:buFont typeface="Arial" pitchFamily="34" charset="0"/>
              <a:buChar char="•"/>
            </a:pPr>
            <a:r>
              <a:rPr lang="it-IT" sz="2600" i="1" dirty="0" smtClean="0">
                <a:solidFill>
                  <a:srgbClr val="002060"/>
                </a:solidFill>
              </a:rPr>
              <a:t>FA DA SCUDO alle meteore disintegrandole</a:t>
            </a:r>
          </a:p>
          <a:p>
            <a:pPr algn="r">
              <a:buFont typeface="Arial" pitchFamily="34" charset="0"/>
              <a:buChar char="•"/>
            </a:pPr>
            <a:r>
              <a:rPr lang="it-IT" sz="2600" i="1" dirty="0" smtClean="0">
                <a:solidFill>
                  <a:srgbClr val="002060"/>
                </a:solidFill>
              </a:rPr>
              <a:t>PERMETTE le comunicazioni delle onde radio</a:t>
            </a:r>
          </a:p>
          <a:p>
            <a:pPr algn="r">
              <a:buFont typeface="Arial" pitchFamily="34" charset="0"/>
              <a:buChar char="•"/>
            </a:pPr>
            <a:r>
              <a:rPr lang="it-IT" sz="2600" i="1" dirty="0" smtClean="0">
                <a:solidFill>
                  <a:srgbClr val="002060"/>
                </a:solidFill>
              </a:rPr>
              <a:t>MANTIENE E DISTRIBUISCE il calore sulla Terra, evitando forti escursioni termiche</a:t>
            </a:r>
          </a:p>
          <a:p>
            <a:pPr algn="r">
              <a:buFont typeface="Arial" pitchFamily="34" charset="0"/>
              <a:buChar char="•"/>
            </a:pPr>
            <a:endParaRPr lang="it-IT" sz="2600" i="1" dirty="0">
              <a:solidFill>
                <a:srgbClr val="002060"/>
              </a:solidFill>
            </a:endParaRPr>
          </a:p>
        </p:txBody>
      </p:sp>
      <p:pic>
        <p:nvPicPr>
          <p:cNvPr id="1028" name="Picture 4" descr="http://zmianynaziemi.pl/sites/default/files/termosfe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13868"/>
            <a:ext cx="5076056" cy="3344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643313" y="0"/>
            <a:ext cx="5500687" cy="1357313"/>
          </a:xfrm>
        </p:spPr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EFFETTO SERRA: </a:t>
            </a:r>
            <a:b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che cos’è</a:t>
            </a:r>
            <a:endParaRPr lang="it-IT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0963" name="AutoShape 2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0964" name="AutoShape 4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arrotondato 7"/>
          <p:cNvSpPr/>
          <p:nvPr/>
        </p:nvSpPr>
        <p:spPr>
          <a:xfrm>
            <a:off x="3714750" y="1714500"/>
            <a:ext cx="5357813" cy="19288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3600" b="1" dirty="0"/>
              <a:t>CHE COS’È?</a:t>
            </a:r>
            <a:endParaRPr lang="it-IT" sz="3600" b="1" dirty="0">
              <a:hlinkClick r:id="rId2"/>
            </a:endParaRPr>
          </a:p>
          <a:p>
            <a:pPr algn="ctr">
              <a:defRPr/>
            </a:pPr>
            <a:r>
              <a:rPr lang="it-IT" sz="2400" b="1" dirty="0">
                <a:hlinkClick r:id="rId2"/>
              </a:rPr>
              <a:t>http://www.youtube.com/</a:t>
            </a:r>
            <a:r>
              <a:rPr lang="it-IT" sz="2400" b="1" dirty="0" err="1">
                <a:hlinkClick r:id="rId2"/>
              </a:rPr>
              <a:t>watch</a:t>
            </a:r>
            <a:r>
              <a:rPr lang="it-IT" sz="2400" b="1" dirty="0">
                <a:hlinkClick r:id="rId2"/>
              </a:rPr>
              <a:t>?v=D_ElsAGzT2A</a:t>
            </a:r>
            <a:endParaRPr lang="it-IT" sz="2400" b="1" dirty="0"/>
          </a:p>
        </p:txBody>
      </p:sp>
      <p:pic>
        <p:nvPicPr>
          <p:cNvPr id="56322" name="Picture 2" descr="http://www.saicosamangi.info/img/vegan-ambien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1470" y="-71462"/>
            <a:ext cx="3857620" cy="1631299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40967" name="irc_mi" descr="http://www.milanopost.info/wp-content/uploads/2013/05/effetto-serr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717032"/>
            <a:ext cx="4833214" cy="2983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9" name="Picture 9" descr="https://encrypted-tbn2.gstatic.com/images?q=tbn:ANd9GcQzAZuI-W0d9vFR3ybv9CMnw0ndMNIIZ0Mvr53CtdE8yJxQBWYa-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4000504"/>
            <a:ext cx="3333773" cy="2500330"/>
          </a:xfrm>
          <a:prstGeom prst="ellipse">
            <a:avLst/>
          </a:prstGeom>
          <a:noFill/>
        </p:spPr>
      </p:pic>
      <p:sp>
        <p:nvSpPr>
          <p:cNvPr id="11" name="Nuvola 10"/>
          <p:cNvSpPr/>
          <p:nvPr/>
        </p:nvSpPr>
        <p:spPr>
          <a:xfrm>
            <a:off x="0" y="1428750"/>
            <a:ext cx="3857625" cy="2428875"/>
          </a:xfrm>
          <a:prstGeom prst="cloud">
            <a:avLst/>
          </a:prstGeom>
          <a:solidFill>
            <a:srgbClr val="EEB5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800" b="1" dirty="0" smtClean="0"/>
              <a:t>SURRISCALDA-MENTO </a:t>
            </a:r>
            <a:r>
              <a:rPr lang="it-IT" sz="2800" b="1" dirty="0"/>
              <a:t>DEL PIANETA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1357313"/>
          </a:xfrm>
        </p:spPr>
        <p:txBody>
          <a:bodyPr>
            <a:noAutofit/>
          </a:bodyPr>
          <a:lstStyle/>
          <a:p>
            <a:pPr algn="r" eaLnBrk="1" hangingPunct="1">
              <a:defRPr/>
            </a:pPr>
            <a:r>
              <a:rPr lang="it-IT" sz="6000" b="1" dirty="0" smtClean="0">
                <a:solidFill>
                  <a:schemeClr val="accent2">
                    <a:lumMod val="75000"/>
                  </a:schemeClr>
                </a:solidFill>
              </a:rPr>
              <a:t>EFFETTO SERRA: le cause</a:t>
            </a:r>
            <a:endParaRPr lang="it-IT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1987" name="AutoShape 2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1988" name="AutoShape 4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63490" name="Picture 2" descr="http://media.ecoblog.it/g/gas/gas_ser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571625"/>
            <a:ext cx="2743200" cy="2286000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</p:pic>
      <p:sp>
        <p:nvSpPr>
          <p:cNvPr id="10" name="Segnaposto contenuto 2"/>
          <p:cNvSpPr>
            <a:spLocks noGrp="1"/>
          </p:cNvSpPr>
          <p:nvPr>
            <p:ph sz="quarter" idx="1"/>
          </p:nvPr>
        </p:nvSpPr>
        <p:spPr>
          <a:xfrm>
            <a:off x="2786063" y="1714500"/>
            <a:ext cx="6357937" cy="1000125"/>
          </a:xfrm>
        </p:spPr>
        <p:txBody>
          <a:bodyPr>
            <a:noAutofit/>
          </a:bodyPr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it-IT" sz="2400" dirty="0" smtClean="0"/>
              <a:t>	I </a:t>
            </a:r>
            <a:r>
              <a:rPr lang="it-IT" sz="2400" b="1" i="1" dirty="0" smtClean="0">
                <a:solidFill>
                  <a:schemeClr val="accent1">
                    <a:lumMod val="75000"/>
                  </a:schemeClr>
                </a:solidFill>
              </a:rPr>
              <a:t>GAS SERRA </a:t>
            </a:r>
            <a:r>
              <a:rPr lang="it-IT" sz="2400" dirty="0" smtClean="0"/>
              <a:t>sono quei gas presenti in atmosfera che sono trasparenti alla radiazione solare in entrata sulla Terra ma riescono a trattenere la radiazione infrarossa emessa dalla superficie terrestre.</a:t>
            </a:r>
            <a:endParaRPr lang="it-IT" sz="2400" dirty="0"/>
          </a:p>
        </p:txBody>
      </p:sp>
      <p:sp>
        <p:nvSpPr>
          <p:cNvPr id="41991" name="AutoShape 4" descr="data:image/jpeg;base64,/9j/4AAQSkZJRgABAQAAAQABAAD/2wCEAAkGBxQTEhUUExQWFhUXGB4bGRgYGCEfHxsfIx8gHxwhIhsfHyggIB8lGx0dIjEiJikrLi4wICA1ODMsNygtLisBCgoKDg0OGxAQGzckICQ0LCw0LzQ0OCw0NC80LCwsLCwsNCwsLywsLCwsLCwsLCwsLCwsLCwsLCwsLCwsLCwsLP/AABEIALABHwMBIgACEQEDEQH/xAAcAAACAwEBAQEAAAAAAAAAAAAFBgIDBAcBAAj/xABEEAACAQIEBAQDBgQEBAYCAwABAhEDIQAEEjEFQVFhBhMicTKBkSNCobHB8BRS0fEHFWLhJDNDchZTgoOSosLSNWOy/8QAGQEAAwEBAQAAAAAAAAAAAAAAAQIDAAQF/8QAKREAAgICAgIDAAEDBQAAAAAAAAECERIhAzFBURMiYYFxobEjMkKR8P/aAAwDAQACEQMRAD8AceJZqqKsCsY1TAOwk2j6DGjLV60+qqb30g+2Mmf0Gq9jMnnA36kfLEqCEEkKTLXube08rY53GVl/rRznOcbzIzFVDXqXquARUaAdRERO0EH+2Hrw7xGsjBGqM8j4yZEwLQST88ZOCcDy+aSotaVrUKtRQygAsuoskyDPpYX3vY3wucSzGay4CuoAn0tIAYDmLztG+2L+KYYuN0drpMxUExMYnTaRywE8MZxny9NqvxEC4M7jFfG8yabr5VTSWmRAI9433H44DdKyGH2cTdxSu66dLCdXPppO/sYwslqlKqo82o0tsXaInuT3xdULawKjPJ2JAG3KJsdzEd+uBniWn6GqK11+IGPSeTD+nb3iSlbOiEK7OiE4z1Q5NiQPzwJ8L5t3pkVDqIsSMEM8xEQTHPFLOZxalQPzdeqrSrSCJA1EXkg36bfjgTm+IZ4GaaI6xceYQx+ZgA43Zv1sCDcbAG1v3fFy8KLiQSJ7x/XEspN/UrSSti7mfF1ekB5tJkLWAL/rF+W3XE8p4vqEv5g0KgEnzJIJEiwFwdt/lgjn+DVPhkOvIHmeeF7McBpzLIVNoidhf8+WEc5p9FFGDQZynixXKBXfU/3ZmN979L4MDOtMF/UItN/pjnuY4K8+irMAgalg9vUByFseUeCZqk2qkyOGIBlzOmIMi2oDkJBFr40ea9PbNLhXg6dlc25MMRji/CPEubPGEVszWNM5lgU8xtES0DTMRtAjDnwbP5uk58+kzrMKUvF423PXHKMjmSvEPMH3MwzCZvDNvHbfFc7Ejx1Z+jv4+3PFOZqiqpXzHQnYqdJHzH64SaXiR2Sm2hPVcgGZFx6SDFjz/vgrl+MU3YhDYfeI33+lxzxlzIT4JIwvnczls0KbZl6qldV52J23N8PPDXYrLEmdh0wh8fybmpTrC4ACmPckHv8AXDnwqtqQDnGG86GneCYTNTFVTNxirOuQhMxH76YXv4qpMlhbcR+73GNaIxi2HmzTdcZuIZ1woIJ+K5GMa54giQIIkwcRz+amkSDYxPYexw1pjKLTQfoZiQOduvbEK1Qg7mMYOC1gyStu2NdcGJHIwe+NfsSSabRB8y3U4qGbfqcVspxWbGAMOY0fxjxGq+Pf4t/5jjOFbtiipmkBCll1HlONRjXUzjR8R+WKqmeePiOMWc4hTp2Z1noLnAp+Phv+XBA3BP8ATAbSGUW+gvVzr82OB7Ztiw3xdl6xcA6QJBJ584wN4qzIwIiD/TE20FR3QT8SZl6eYYqqlTFishjFzyIPKx9wcbOF8Sd1tQVV6Md43iBA3tNze1saM5kddWo50sgItzEAAxveRtiHEPLpILgNYrO+/MASZUkGQN8H7J3ehrTSVbBql04nTlVCV6DlgJ+KmRB5XIYD2AwF8f8ACwcuayAJ5ZmDYNttNtXbmBgvxfOA53LP/JQrkb3sojuL9OmFXxJwcnJ+auhdJ9IJ3mwAv7x74bJWGKfYd/wx4jWaj5VSmIT4NySvcxuCcZPHXFamWzAJCiBKnVcqdiZU6Qre84aP8P6X/CqR6TAle8CZwP8AGPDKLu1bMsQqIEsxEAzFhvJaLg7/AEnJWhsq5Ghep+Ln0nW1OrJEwvL4tQZBcpzty5bYnxHi5rZeGSCjKdSsIZQJYMsA6dN5AOxwnLmqKsD5bikpKqoq+oExM6gLQDykR3w5cIyvDiUC1GRyoIU1nMAcmBJEiSNJn8cSt2r2W0lodPCGaR6Z0gAzMdcFszTBZZG/fCX/AIZUYVyrMUJJUN91dR0jrtg7xbP6MxTE9TG9h/c4u+jna/1NBTiNFQoMAQbRA+X540LUUKOkYxcXXzaDQNVpi/L2vOBuRUeXJqEFdwYv+H5YFbtASUo7YdqLqgjlsYwPzlEwdSg9Ra47Ht0xfl6hYCDy/fLE8zMFSdxY/hgsVKnQEFSkR6qZB9vlimjlaUWYg+36e2KK8NJ1mx7fh++WKalEi4IiNpE45XJ3tI6VH0wnlsqoafMt3+X7+WOD5Jj/ABife+3G/MeZcd5H547PlSGIBYKfoexxxbhif8YgO4qiZPRsPFqtIKVPbOt0+B0D6lU0yAY0MYHymPwwMq+HnQMtKvqVpMNYg92G/wCETzwVoh00ixXo3Llvvi+nUX7wM7wMQSTH2gHTSvUrCi7MiggaLQdouJOOj5DKaVUTcWPfHO89xNPOVxIZWUMfYki/yGOicJzvmoDFjjp4+lsjzXQJ4/xAqoDEAAkkkiIFzOFHMcZqMxamsU0Mi0yI59p+kjDh4k4AmaZVqMyRJDL7fsYRON8Er5Jh5RarSe8qpPaCADFpvifKpfwNxY0bTxSuY0kWuCVgmL7bD2/rijO8eDgqkgKfUe9rjfneMCDmgrGGKhTTltzDAyNhcQ34YkgHnalMDdwORF7A9zPXliOc0uy2MfQ7eEKqhoDlgb3M73EHpGGPjGZKU7GLi/zEY5tw6r5ddNJJVn9JjaTtG8SD+xh28WZwLlzTtrqQqyQIJIvuP3GOqPJlFyWjm5OP7owV89UkjXE/v9/LFVSs6teq0He5t+zgDnOLEUkamxJHpgD1HlMe4/HBHh/DnQOHBqVqihbzopjcamj4tiQOg+YXJfQXBLsh4i4k1NFOtvUdIvbv7WOAq8RZkfyyquFmR94RMiRMj99MFfEeQPleU0ssWYDn7coP5YVaNNkYBl1BV9IjSTP8wtb2/HE5zdlOOKouzCmoBUYg1p9CX9Y523mZviryxSUkEmVDsbg23GnmQLYjlVqK/qUyAShmQCbmbT12xCrmmbSpUllkGViR25zacT7KHS8iBC6dggH4DATxfxDylTaSefYf74OZNhsNowleOZGYTUPSUtOwM/746p2o6OWKuex+z9bMVHqAK9NdRUnTMCYBEjTqIg31C/KMZqHDailQYVjaXJYsdze08+eLH45mdTqlaixFQqFqJpm5EBwxUkWAkLOPKmfqmQ7lJEafLUAnckB5n5GMFyT7Zoxa6Qtf4rZUIch6jqasVJjTb0g7XAxHx6AYyikooCswES7NNyTO0D6nA3/E6kQuV9bH7RtJLFuS9TaOn+2DXGeELVyoq2FVKerVBuACSpI57we+Cpq9BUKSsb/B/CjQy6q1QvYerb92xDjVQGoPtDoCwYne/wAjbrjD/hp4i/iaTUXEVKVoP3l2mPe2J8SpqteoGgiZEnlEn2gk4EpNRBhfI7F+vwTKvVbXqZjBYy1+kwIn3xZS8O5fTUNNXV2pstmN94kHqTzwLzviX7TTSy5iQA7Am4vsvXucNGTymZaiamjy2MeWipLTI9TFid+g2HXbEVdlpaRZ/hyQ+XYg3mD+I5YVshnlbieYWsQrkkKW6jkDysoww/4UOPIqLphg3qBmZv1HfA7jPg9c7mK1SmfKGoeogsHbmQPTEdZvjovRJOptsd+GOdKoGEgSTuN+WAHjKjUp0S9MLY/adNJ5x254zf4eZupqrUGOs03ZQ0RYEj9Pxwe8YkJlajACwMz39M7bjVI9sBSsziozVeSXhnMq+XVg4JjeelsUcR46uk6TL7BdLdYna/W0488EZZP4fUQCdpIvsJxSeJortphPVA1KVVgNgWIgRBiDtHK2M267oGKzehYzNSqAQyMqm86DAm+8RP0xmyeYcn0uNuew367f2x0NqlLMKQQpBtM7HbfkRhE8QcCamYVtE2FWLMLEA95kfI45eThktpl+PlT00MHAOD06iJVZmlhMLIHsbdR2xwzIVNOap2n7RQO97fnj9I8Ny4pU1pgAwvxRv1NsfmOhUPmKTAYMDaNxHS2+LRgorRNTcmz9K1+Gq0EWAJuPpebG/wC74EU+DOQSjq2g6WSCDIiQP0+XXG6rxYUyab/C8MCNlvLKTM8iZHXHubzUOldL06m8fe5Ak7g6Yj2Yc7CeMuzRySpCVx/hdRW1qpenUAJKzYif3f8ATDX4G4irUQpcTsQTBBi9sEqelx5qQAw9SkA6vxgHqP74V/GNOnSr5V6a+WDq1aABLemAY3MTHzxk3HsZ1P6nQTTmDa2APHdQAAuCTt1tNvkfxweoQFEGxvgVm85TViS8sZCC23Pt7nDzTx9EOPT9ivnMmKoK1ArA/wA36E/pgNnfCm5DsLAXIIgWG0HlzOGernaUEl5qGLLsDfnse5wOXMn/AE7X9Mfr7cscM1XTO2LvwAMvwupl/KLrrVa6v5iNICixmYYRM/I743eLCVzoLsNAgrad1JHeAefYY25moxSoQbaGkAbwDN+Qj8sR4nwxaxQ6H8wU0IZRcDTFztEzvh07gwV9jDRqaPWdBFN5QTAJNhF9gbx2weyfFb6HgsATKzpI6/Oe+EziOTzFB1XMhlp6rVUgjeRO+k6bdLYsd5qeZRIJ9Wr1EBiTYReCDe2MuSfHo0oRmOWYqhydJVmgX1D09BBP7nlgdmcgJDVYaB6dzc3MACJNsJfCMzaooaC5B97gGD1F8O3hziwao2X1anVRpJ6Bb/PYfLFlyZSxkTwwVozjg7VbikKYn4mPqPX0jb59cY87wB9DanGgCSxBGkCxw11anNmKoonUbbDoP1whcY4gcy5IYeSY0rq/Eja5H5YM1FK2aDk3SHPhD6gCBvcXwJ8b8MFSmurk289sb/DNNAo0vIBscCvH2Z+0pUw4UGWbvyFvrhpTuFk8f9WkNPFuCUFLBVepmnLVBobS1ybsZChBt6t4tjNleEZikk5jyShA9E6gWm1mAGojmsb4Y3r5am9TVUUPYuJGo2kSNzC7DkMQptSrtHmKVi1PUCT1JG/yxRwRNTkl+HNP8RqUplz61CsxUEciF2MCR+PfD1wvgFKpSTUxdWpwRMRIuYWLwec4B/4vELQo221iI/7f6Y0ZDICrQyxSFqhAywAdhAJJG5Nx7b4XFZbKt3xprQI/w8yLUuK5ymG1JSUqG6ywIt2vMcxh8z/DadUN5qg6k0sZi0yRPKecfPlhO8EqV4nnFJJ0IpaRfUQpj3kna20Yvr5YPBdanrkifx3Fv98GUklsXFyl2EqnEsuB5VJkpUxuFAlhcFdIvcRfex2xso+IqKx6vkLx2taRbCo/Bqasqsp1N8ALRO3P97jGzh/CdK2UnmSCI2m0D93xL5Zf8Y0O+KHllXAKnl8ZrLTnys1R82NoYGGI+v49sF/8zamCrCmNBgRFot/XAbN1RRzuTrurCHNF7XioIQ7XGuBI6jGKvmzUmoXHqMgDcSfpsTgz5KVmjxpsvynE9PE6QohV88HzPfYEe8Gev5s/i6ialGpSA1Pp1CeZ+6B89/cdcJoygfiWQ0EAjzGex+Fbr0+/YfPDP4nzyNVVVMldyDYdvefyGApvC5Ba+6SLfAbh8sB0g33Ftp7ERgRm6vls9OzaSw1Em9zAtv8A3xPgdYpWzS00IJo+bC7a7/iSAbde+A5yFRyr6SdexmCZWdgAdv1wvJK4rFBjH7ts3NXJPpjcT1kfjt+xjWmaDoUbS6kgw/0tzBwHbhjow1zfaGv9N4vzxvHBGDBS0TEw0wJ35dD/ALRiMXO9Iq1Guw5w3OlNQX/l6bAsDHz3iPfH51vM47xlsgoqMqmVQEloHSw339tvpjhNSCP0x1QcmvsRajejs2YyzgK4DX2blflcc7i3fHhr1dJUFiPkDPUDr22wdzFYGjTDMFssu0AHn13nC3nfFVNDCsXOw0qAp+ZG0cx0xKUJJ7Y8ZJro35T+ICnSSqi8swhd7nn9MB/EWaU0k1VC7echBKmLA2DTb1RsL49yNfNZtCx1eXTM2UdthaY+gwbbggOVzF9SVKe5iUYepCsX+ILY9B0wqu9dfobS2+xlzWZ0ZSmRquonmb7/AN8KlSkxHmBBpgXIm03H0Eb7/LBHh/EPNyGVZ1LBkubbj/cT3ti/JZtWXypEAaSGIBPWx3HfFZQU5bJRk4rSANV0dSyIWAgEg3Q9xFhPP8cbqPEKLJpencDcRy2xQfsWIM6h8LhwDG+5Nx+GMldqTMXZkmJJ1gSb20q0ho6Ai2w3wmO/30U7CuS4oAumC6kGQdhPT36YHcE44a+Wosfs2UaQdV/SSskxF4BIuMZa1KlTpVMzrby1Q2VrhtlmLQzGLwRhV8M8coolOlUNVLwXBGkSxM72FxNsauTGjVC7Oj/5y0MGhgbEW/WxwErZSgy2p6IgzTJF56bY3ZzgLIhcVNWm5kAT7EE9sBadRhcyAe/1xLkc1qQ0FF7iZqnhxkcVaLqwvZrEE7XANhJ3xifXRcV3psG8yShsCdviUG35jB7zzBIG53sP3vjTTrhgdXqnddx9OVsKuSnYzj4FJuKZiv5rNVYLN0BIABIUgKLRyg415Wl5JYUiBbZ/iBiTE7xt88FczwHL1AwDGnI+4SO4lZgicCczwKsqlUZKtydRYBjJIIg22jnyw7nn5AoqOh38NHWgYQARqAHLUS31vfCN4k4ga+Zq6beXYGeQIB5cy2GfwTn3CeS6FKgEAEWMbEHY94xzd3h6iSFYmNR95P5Y6JbikiMVU22d1zPhdGrGoWYk8zp5k2gjlPzxlqeFYVVRxC7Fk1ETA3DCwlr9+2Mv/i6rqqALTOioy3U3hjH3umCKeJxA10wBYmGjb8OXXGfxWxVLnS0JPj3hb0qK6zqkNA06Ysv+pusYc/B1amMvRuA7KdIMAkibAWn039hhZ8eZwVqSrl6bSAwIJG3pgzJ6H6498OZKtUSFqIjaNPlvOrUACxsNtxIP0JnAjUZfUpJ58aydM18Dza0uM5qkwvWXWpHMry+lvdTthwr1FZdOm5MC3SJ+XLHG/HOZqZHPZetT0lloh1iSGXU1jIG4398PVCpXZgUzKuWkqq1BJldcBdXX0RyMcrijnron8av/AHBLjOYoPTZC6GpTJkaoIIvB/wDTywAzPiIDKVP4ck1PgIgzbdlvOrTt3IOKctwfXmq4qsdSVA29mIbQGnyyZKkAzHLuRjoeGirZw07FF9FwJ/5imBpv8ItIi2EyleiiUFps2+KeOrVyNYqBNNUdHJuWBDKRe8QN72xfwF6WdylOu6ilWgSU3fSCpjqJF52t1xTxHJj/ACip6AdOV0lgwiQGn07yIF+/bHn+HmWU5LLMq/aAVIbQpmaiLsIbSNVzIIAO4tg7qpCNruOjylOXz+VrFZWpSqU+f/MEsB2JX8iMH+LVaYq0kd6eqpemkwWI3I6jnf8ATGHxVTIyLVmAXyqlKsADMGm4LRYbrq5YX/GWbBzvCnmQQD6ejMI/PBSSXQLt2MHB+JrTzXEAwAFOlTcdSNH/AOwjAXJ8eFOnSVULPA+8SLnkIkif1PbDJn6lP+LpKwmpWpFIizgMHj5AMb9cDcnk8vWzjplYRqRKPNMnkDzYDcEe09sLJSvQVJVbMtDiVbUWalrYW1EsOXSLWP44m/GK9wqIp+8SCT0H3he3PG3iXhyhTWKrPHmwqgEGodPqI9ZMBWax6HH1TheWVyWdjDqwM7lpk7mIljHPkMDGXl/4DnF7oEHxUaSNS0w0MDCm5i/qJ3vjksgmI6Y6XncmtSvmgHcqpchhAuFJFtgCJ97xjmtPf6Y3G3tMeWOqOk5XLJmDd21FSYN4UHYHrB2vy74OU/CmVFA11JqMpQkVIgRGoaRB26z+uLF4YtLKZUgetUDlrjzA9nTbkoBntynGbNZqmiaVFUq0h9J+7BHM9bWvviOSi6fbK4OSuPQwUeHtSl6NeUb1BGFgP32H4Yz5stDEqEUn7Ty4IYTYm/tfvBwMynGwq+UssrWCkgb2kHcf3xorZ2qIVm5AHce9uxJHuDg5xa1ZN8covZm4RnAcpTphr0nqKJN9KmFPaQZx9SkKDJIm5MTz+tzhX8KxUqZpdTGK1h2Jb+nXljYeOUg7IQzKmzi/0EzHvheRysaKSQWz1BHUK4Wouw3DAdmEWHQyMYBwdQAKLhf/AOuqQp5bP8JJHcHtj3iPEfLNJU3qP0EhYJYx3OkY1GoGkH1e/wCO29sTyaW+hlHegH4w4dVoZUlgAHcJuJ5t16rhQpqun1ae3f8AD5YbPHWYb+HRCTp8yQDeIVhY3MX/AKYB1cp8IIOkglelrfgR+GOiDWOhHd7OhZPxCuldXpmI9Mr2uDI6bYI1zWcKJQU2F2UgiJ5nkY5e+KqufoVaKqoWoYAEr8MRMzcHeMR/yQU6RdXanV0zEgL1AII6dZw+T67JUu+jTmitTTSDLERUI5KNgD3J3gY8r+H6JpemUfkwJ2O8ibi3PAbJcaqLIagXLR61HeL8j9Rg/keKUnFwZkjYyO2nf6TfGWE+9szyj0LObyr0j6zInfbr++WPaWWdzNNC1r7W/QYZeM01NOVuVNwb2IgyfeOWAGQrU0qguJEcibHbYb+xxGXClL8KLkuNmRM0adRQVZXDc7QYMYwcRyOXqOWdfWdyJE9yNpwT/wASX+wy5X4jXUAg3PpJG3ywLCVar6QAtrlpgH6ThpxcaUQRkpbYdyFbLUq+Y8/dqjlF1E6ialQERIA2mZMSPbFmZ4/kRmFoCkVWAxfXpMFdREkwRBEQ1+RwgceouM9mCP8Az35/6yR+GLOIZp3gGmpOiAxcsZGzSR2Ija2Ky4/yxIv9O3ZPI5Vkmh5bo/3hDQeR/fXEhwKgZ1IdLgHciDewIIa39IxzjwfnlqaLqauk6psVvYb3iItG43vE+L+ORl6miiisvNi7C+8CB3Pv88HJdY7J/G/YP/xdyY/jqKKWI/hbFmJNjUPxGSdueI+PcoF4bw91ZtR31HYhB8MAc+d/fGbxDxqpmsxSrvTCqqeWYbVAOqWMqD975QcYfEfiJa2SymXBJeiTqsAsaRpg8+888F3krKpVGgrUZ6OZ4fDymZp02NjB1wAZMn7wuOY2OCXC+IO9bMrPkrQqaSRUK6116GAtJcjqRva+wD/N6WvhTkz5VJEqXJ0lGjn/AKQGtinMcURczmjJKGtUYaTM+r0mZiLnCSVbQ8ZNrbCuXzVIf5vRg+su1NiegKme5GKOH8bq5ejRGWJGldTEj4phjMn4YRRaJv1wDTPoGzBKuDVDaTEmWaRz2I54vr8b+yRKRJLIdbEdz6QIkH+o6Xzc/CBUaphGvxGpVo5g1KobUI0g7eoTE7A9NvpivM5w+bk/Nj/h5VIA+FNBUW3M8++F2lR1AsVJ39x+pH4/jjQMo3oekxfTJCtcRN+0dQIPWMFLxZuvA71vEvnZ7IVnRV8tagEXEGw635SOuMvC+NmnmswacL/EV3Ja9heIM7+r6fgqZeqPQKpugYDkREmPrzwU4Pw1MwpnNCk3mE0wVJJO1yCIH+22A1NurN9Euhr4jnalbM0VFQ1CFMqQYVZB1zMybW5aYwEr5xstSzAqfEW00oM33LDYbc+R/Gn/ADspmVplVSoIotVYarbE2POxm8jbuJzuaNapLHU4MEmDYdhtJ5Ymoy7Y6p6Rt4HxIkVmeoy6qTK0w0nSQgJYE6ZJgjafaVOluO2D65QapY6W0NAWb2sNoA2EYCZdZYRvP9MVT1oVxpneHy1JspQau+hBl1XSSApJ5aiLbCT8+WBWZ8Nu7A0wDSNkXWrBgLn4TEGOfXCH4r4o9eoKWo+VS9KLyEc+k9/2A+Wzdag2ujVqUTPq0MQATz0zBB7g9OmJuEJdjJ8kFpjH4npeXxPK+WCNS5d1Bg3ZrLOxA2w58d4vRFUksjEEhgouCDB7GDcxznHP+I8U86vQqtGulToodGx0OTI5D0xbkcdGyfgvLKosSYBvXM3CMZHK7t/9eow7VrFE26alI594dzopjiFUEQxlfcl9P54F5GhFMvrIYC4vO9uU7fn2xYlZaKVEYavNHpE3s8j+knvgfR4iyvq1Sw+JeRHSMJT3Q/8AUO5bPrXzVKoVK06SJIEnTFm5zH6C+N1Hiepq8L9mWYqVsdMkC949j3wF4TlQ5ZUqBQ62kEQxtBIkwJ+dp64nklcVyhYE0g0hIYOBJaNpv+HthJRTuvAVfk08RDVqcaiyq0ISwsdhPvaSTzJxpGQ8zJ0SosrstQgzp6c+cHv+GM2UzFEjzXIVRqEAXPQMBYm35b4B/wCY1CzeUdAYk8rdyTt3/XBim9egN0dD8E1VDuG/6ZhZ2g9b7jkNrnc4P8TzXnNEgLtdoBO8mT+BxxxM/UVpWoxaQSzHczO3Tbufwx0nwZmKOeQjV5VZfjQIl/8AUp0zFtuWKYvHEnKk8g5V4lQpKET7Rh6pXvznpPTpgXnUquS7LCi6yAgHzJE8j1wvrmlTi1anrLKqGkDJvpg8rb6hyw08bTK0MqlaoFFVoKiSWJMTAnpudhgSi5Knr8MpKO+7MOSzxUHXUU2IKqdRbsYkQOsyMZ8zWH8jDltHMfnfGrgHGaJoV6qKgancalEnVYQRy1Y316IqCiwgCqFLe53EH52wabXZslYseMuIJUGSRBAWqDBEWGnmbYK+I85RFRRrh3GqdxAty2/XGb/Esjz8gv8ArP010/0wB8W0I4gUphR6AAALfDq7DFJLTsWO2qPeLk/5hUAUOXrugRtmlyIv3gThzXw666ScqxIQ0xFRT6P5YYgR/vhLzSMeLb2XO/T7axw4f4hZ+vQWkqOA1QsN7j4huDAEPtH5Xa3sFXSFXxPnKKEpQTy6oY6yv3f/AIkg/U4VvtP5C82axPPnH1nEqdRajlAGLGTq1Eknf5/P8MQ4xmyjeWADpsZEye/zJwHbZVOKRGqrUTBAIPQyV9jg5w7Kq6zRZ2PP0ElefORB6g4DZdoQVrgGVgAxPvtvyxHKVC0VKRCOpv8A1jaMZSaA0n0GFWmgL1FJiSFcD1Ex920f3wMzdZqg1kADoBYAbXHTkO+J8Rzilh5rFmPMfCoIja/bblMDbH2ccUAuzmAQJkbiOw6c98aUr6Q1JXZlymZZV2I6TunW38vOPnjUuVYAywlmksvPoQdo9sU5XOecxOmGCjYi8AAGLdzN7nkMaMlmE16aTMGWSVM6T/NHQnuOfKJwVKuxaTLKeScoxB+EiZMBj2M/FjPmc2R6aVi06mXn1jvf4uWwx7m88ass5ELuvL+/7OKKPEFqsBp0kC3Of2JwJd2FerKcrAkD1rPqTpHTvM4OZHi6hKgCsZMhrgr1B0Hsd7bHA3P5xUCsZqOybsSYv332NrYooVNS60OliYPTtb8j74EZNbA0noYONcOD5dczT1n0/agkHTfSrAwDBYRBn8MCqFDQhq2JgEEif3vifDs0BqpsGlgRoA1AgtqtyEdR9DfBCoqmgyAMCxWBoMRbmB2wJ76G49XYFy1WouoyYIJPfv7xzxiAIv0warUyquCpgCRY9Y3Itc/kMCNXYYCvyFpIY83XRq1kKjUDPIysn8T/AGnA9q070yCTseVrgiNjt8+2NXFSA0xyi/sMZMzn/KRHpxqJJmO/9P1xJKy0nS2ZjSCuChKoTz3XsRsex54e+KePGNFaNKkq5jTDuNtlEwdiQiW3tuOallM55gNVkE2DBAVE6p5G376YHtXNMFgPvTHS/XFE29EXGPfg9zFQ6rhmZrsx2n+nblj4ZdZtuec4uLAvMekdT/t+4xVluIEvp0qATIIFxb3uO2BvwNaXZ8szKBlg87Bvbvg//nYBoVlpDXRs8HSWEHSD8zynYe2BprEIW307jbe0e464+yp1VKRHpLQZABMHlFwbcowj3thpdIxZmoarvUYBFZi1pgTeFHO37GPCViwIQfMnuTzPPoMaCnqiCQgO/wBT/bEKNTV6goWbRh8hcaZjCbWkWO3scX5Sq1JxUpuUqL6lIsRiWZzuh9OkSN7c+eJtS1MsDcSDOwiYnDWwYp6IZTMFKgqIxD3mRJBO57i84J8R8/MBqtZpKIoE/eExysIJnAVq+oalXTBiZwX4PmWPpKl9Q0xp2vY9JnnyvhZNraAkrKM9WKsVEgMFkbixkR++Zw48A8Q6k8mqseXdCAQY5HvMkk4U83S0lJpuApALFW2teT/qtiji3EZq+kBQFVTDGG0gCb/v64Ed9AlXkcPG+dWtmMnUWdFO7kiI9YJs0dPywO8RVUbPecpbytIGojnpI574w8N4pARnclV5djNokCBv2ww1smtUDWxUG4UKGHvM+2BKcrpmUUlaCXEMlR/ia8UdTmrUYyeYYxIm8tER2+aFVzWuiNQIYORG084B7EgYe/EnDqq5mr5dPXrqMwGsBgZkxeCDEwQduWF4+Hj8Jy9YyJsFJBt97mbCR3xR8iVoEYvsU8hRYVAxMXI3vdTHtPXFGeyjM5IEyT0HPvjoeUyDPTXTQrPA9LNTp6ifu+orE+5x5lOA5ld8q5jcOEIAvceoDrg/J5FrVHP1B8k04OrVNr25/pifDMsQjEqe0LIMg8x3jnh/XwjX1SaFUSebU7Ht6jYcr4rq+GXaxyz+bzukm1zGs9jPfrhXyroZR8iBxTJOzwqMYTYAmwi/5Yv4zl3MelthuD79N+uHw+Enqb5eqClt0AmY5tciPyxCt4bFNQ9RqlASZNTRJvEAeYCeUC5MjBXIbHsQ+DZd1d5Ur6GHqBAvtePzxDh2WPnmzcxIB3/tfDunhh6wFTLFXp7DlG1iC5vB2JEX7YpbwhmydBRTsbPJjYGzdufeMB8iXYcBYrUfsG3HquPlv7RGBXDbVFInY/kcPy+BcwynTTUR/qknkRGvbER4MrI2k01YwSaZqBSFvf497c+mCpqgNW0/QkcUpkNHQD8RP64u4cn2THnqtb2m+HxPBrkQMshsCSKhMcoJ17T0xTmPBVcQUy0nUBA6D/ueT0t3wvyxaoKjuxRyy6nInbvvfacbKVH/AFECRHqP764OZjwlUkfYeWdQAPTvGuCOvtiVLwg5BZS4/wDbIm+8BiRvH1wr5Y+yiT9Gd6QGUrxuSnObBha/vPywrvlzaMOreD8wTtVF99DQPkMQoeGs0Ug0LXtAvy5yfy9xgLkS3Zmr8AvNZUlzqB+G156fhfAnjOXJChB1t7Afphr/APDWaYStNdSCNwIAvc8/TBi2La/hN4DNUULaZSI7Ez2iB1wIzS2GVyTQo8Fpny2QiW1ggGd7DltzxCqpPpYiAbg7T/XDLlPD9Kox8thaSB5bnULG0bi4HUTjVT8JU/VfY86VUTYch3kfLbG+SNi00qFSnTLTEc+eMGXpMHUxHqIB9t/nhpz/AABFOlYM9A4g9CCpjbeYxTSydPY+UDtJZ94sfUvthvkSRnFtoxVaOoEG45if6XxPKKytT0kAjaNxy6E40twf0SKiEgm4dRzHQz3+eKn4ToPqaZtGsH9bYW1VFPPRnqU3hoNiLkTt/bGPLqVIg22vfBY8NcsHCtH+kmQI9vfbviFXI1AAGR45gSJMHqOY/vhlJdCu+6APE/8AnH3xoBYBbkW9/wB2wXbg0qSyRYfFYzbv3viNbhRgiJIAkCbcumG+SLExkm2A1AEg2m98N3hXi1Naa03qKsFjBMcyfiNvlhdzeUJMmF2AkRY2mfnfGZ8oVJgqYEtJtPbrjSUZqmLuJ0bi3iGnlnCEMQRqLCDpEwCR398ZV4zTrAupW0g6yoj5E898Kxr1GyhEyANJ2kAEab9NjvjBS4axDElRoJBBN7fLCfHFrYbaeh4q5PLOEZ1pkloDLsTfmLHb64WKviGvqYK0CTA0iw5DbpgXU1Km5HqDaf8A/J/Aj6Y9zqxUa4MmZFgZvIHKxw8eNedgcmNPizP16XEMxUDMPtnAMzYMQIBsIAgdsDczxfMuoLV65m5vYWtt79hgh41qg5+urbLXYgTv6jN454y5XMUmLeYXppEinTBGo/8AdJ7SYxWQkej6nxHMrTDDOaelMb29I2sLCb/rj3O8dzrR/wAUWG50mI7GQJ25dcYsy9CRo8xUsdIM6r7ybDbkDglwenRdiarrTQAAeYWcnsEABYxbkB0wrtdB7KczxPiRWXqVoWGktG+3uZUW37Ylkk4iXDgZpfiOoK039R3ABkxOHLK8aylFR/DUmeqo9L1rAxFxuR/2gDbA+pxqnXYjOV6gU/8ATHpUmJuVB9r/AKxgZMKj/wBC1R41mvO0JVrVGDEgAST6tRMGYJPa2NmaqZ1quX/jGqCDKMyra6Kxk84gGb7dTjT4g4hla1DyaFNWq6lhwukIBudUCxvaT+GI5urUzNKiml1qUi3rtpIdwwMTqIAVeX6YVydehox2Ba/EK+XZQldxrRS3TYgW9jY4zLxjMLAFaqFPQn1cvc8/bBrKcIVQ5eWqIyqhaCmkA6pBa+oEQBdYOKmqaCaVMq9KzFXMBGk/BBLDmfnfGU/C2Fx8sxZXM56URHqjUDoCk3F5gg9zP9sX5ngudRpqU64epI1SfUJFpm+0RO3scTzWb+ydFNNdTTcuxHKRCbjr0EDFdXiNVgQ1fUsFQBqAMmxI8q4+h9sHKTBii7ItoVjVzjU9MBaYcs0jsr6RyIgkdwcEQ2Yq6xVzVRKKn/zPUYO2/pEz+xgYy3006gpkjq0i3qgBAR9ZnriujlSzBiVAG46mJlgYEg264RyfuhsV6NtHg+Yqs1ShUcqB6XqOQ2mOpIkX32PzxkHEc1l4SlmCTUtCNJ3m8rZp6E8+t7HrLqVGqFlW+2oAXhY8yOlu22I18whr+YS7BIAUqOQuAQTzsP8AbGi2FxTCeaocSoBV/iDpdSxVallGxLbBRffrOKM74tzoqhmqgmApClSotHKbkEn9LYnR4lSM+b5sWEBSbdJ0gAb/AKHBIV8npRUVRPxFt4jmWuAOk4XOXlWBwV6AOS47mpYLWYW20A9OQ5XPLbHv+aZisUpuxYFrLtLFSsn8Sbblp54L8Hz9HK12cMpp3VwLgGJUjnAJg8jJ6YFcSOhVqlm81wSw2s51aZiQTMkjkQOuM5X2Mo0Z8xxWpTdfJf1aXX5N8TX5lrjoFXtjRl/EmYBVVqSebVFAuY332PM9TgN621ToOpuZvPboB35exxGmjhtNgwMFtUjnIkWI9sPiq2I3sY38WZihTek4HmzuQLAySZBibja3PGzhXiOi6lqsq6i+qSTA5fuf1Gfx9MU1pZkK6CRTemQKlLmQD95P9LfpjBxDLpTAanVSsjEdVbbZqc/iCRhHCMvH8jJtDrkeO0Hpu4TUwj06QzmegAPv8sUniGVYy+WqoSLTRN5NjAB6b4SVrGPRC8iIYRYybsbxjb/mlRKnmGtNRI0cwpB5g2gGfnOFXGkwuToYPNyVSIRk3sabXJv/ACmedv6YiBSALDL1QBcSkD3HP99cV5fjzVGDlKfxXAgFrAGCW3hucc8FM5xs01lss6j7xD877Msj6xv9EcdlFLQJzeZoVdIeiVIFgyn6DnFsZKCZUt5ZokOJ5KI54I5rjOVqgkK7sRImfT2PqJm9gDimhlUcFwhIaDdZfcx6vuX5A/1wKpbtBu+jNmMhkoYpUXVf06VJ522J5bi2M6cPyegMau4+HypI53i1tp2uOuCGf4Tr9K0VpsDZtIVr2mVuwN5nGU5DKU0mpU8xp0+SsiCep+JRIF+eKRkn1ZOSaPaPBMs+kLUUllEDTDR3AacfZvgOVpN9q6g3GkTPa0kjGduLtUAp09GXp7fZj1E7XbfcRP8ATGOlwyXZS32iSWbYAfdIOxnpGGeu2L34MLLT1N9mVWbTJgdSZ/D3wXHCsowUrV02uINj0k4xZfK+n7wBsYvflf5Tvi3M8PaAylWlQYC79QR/MN8M3+gp+hi8Y+Gc3VzldloVGQ1WZW0zaSbdjhdbg2Zpxqy9ZWg3NIkMTygiBsb4f/EmSpNmq01QDrMjSe830nGJOG0m/wCsOkX2/wDjjsfHvv8Asca5KXQmHhFf7MihUkHnS2+QF+e+Nb5TMXFShXNIQTpVgNtvVN55+8YZ24RSmGqqBysTJ9oxeOBqAIqxOwi5PTe30xvi/TfKIfEMmGemtKnXAgay4Ykmf+21vlj4cIqetjSr6ROnVSYnsDK6e57Y6NkOCSdyefpcz9CsYJpw2ruXqwNrG3uQL4m4rux/k/DkrjMmxTbkAoH52NtgMaqmYzIMhQto+JSZt3vy5W+uOn1OAkgwoN+dMXn3nGceGXJsqj/21+mwwHCPkb5Wctriu16ilh7ATuJn64qSjWEAKBy+IfqbY64/A9IhqaN/7J//ABMb4H5zgWr/AKVJQP5abAntBB7YOKMuSzmFSlWJkiLHeAOQ52nEafDnkbD/ANY/ScdPPh2Y/wCWOmqm1ufvjTQ8LqIGrLgg/wDlN0xq16B8iOVJk3NgASJ2MC4iZMXkTc9LY11aVefUfTIt5iEx1BnffkBjptXw30ehB6UyPpIxXS8M31HyzPKN/wDfC42H5Ec0GVvASfXYuy3WSQWIttHPed9saq+RZmTUqMBeVqoDuZ9R6m+0XOOkVPD76iVKgTeFX8BtywOHBszsayACT6suhtvuZFsLSvYynaEErVDEDmTs6SAeU6gOnIDFX8JV9Wo2P+sXv2Y7e/IYfTwao9/NpEm5+xETy2TH1HgVdRP2J9qajbuUHTafpg40DMTaWShGGkwQx1aZPMC4HQg3397Y9pK+YJYUqzgAw2jVfYco5kk9Yw41+BVnQk6dpJYgKe/++M+X4Y1EwCsg+rQ3O8EbSs/p1wmHkf5PCFduDuKgNSlUCWuUYLPIXAi9og8ximrpZPWdCA8hADWklRfYdt/q8f5fWcEfbkD+WpTiZkWLdp+WMFDLuGLMte7EnS1O5IFyY/d+eNjb0bP2LNdAE1F1ZSCqqWUmTzJFwNzB9sU5bMIoEoCmnS2knU53W/yG2GTOUQbLTeZ3dqfbmFF7c974keDtVILZUMRtpqUgbf8Aa37tgY+Bsq2L9R6QgktIMMIK8rXKyPod+WPA1GzajLC9pA6g+kEGed+uGyl4U9ZLUKwM/wAxM7SNSsYti/M+D6IdTWAooWgFy4liPh1MsAWn354DjQfkQjUMijOAfSGYwxsu2xtyJX9nF68PRJBmqeQXUg33jTJEdxjpI8BU7TJgyIadh6ZsPqML/iLJ/wALXpgip5IqeW7LLNqcBlJQC4IsNyfVzwHGZlODNfhjh9ILPpRtiAgBH4SR3k74Xs/x8/x/lqai0lqKgUgA7w8g33J5g7bRh94b4bWoitSzGpIhTpt+m3Q/hjlmfozxGurVBIqv6zb1SeQPU7CcHjhp2v5BKab0x2z6LUkQ5vMhiDMxzt9Y2wMbwpQUNVeqUphZZmgn/wCNzMxtglwzNmpmXpVnWjUZQ1HWuk1Ad2Ujct8UcptscZPHVY0UfKltXoVmaPiBbuZ9yL4WPG0/Y75E9AjKcEpVw7ZapL01+HRoNwSD6pm/tgfUd1ckkj0gBSBBVRYWN4vvg74Q4u713KIlM1EWQTOqCEFyIFyIEddzfG7j/hCs81JAbmFI39h+74ZRlYrlHyKmVYuxU/F/KCANuvX8vy0hYTUsS0FlDdQCGAJ3ve+J5bgbkFWqKSAQJBlfn8/98Vpwt2VgtUQukdDYWv2xnBgzR1DjHAg1eo5rKJedJQWnuRfGXMeHkCEoUdrHSSFkczYE/LBTilANmGA8wmdrxI/9URfEE4SZvNuWo/Prjvo89OhZfI2GlMsZv6nJ/QYo4lxJqCqBRoywN0iLdwZ2jGrjXDq9F20UqlSmWkN5jCAdxCsLb8sZaPCK9VJbK1IMFftKgsecM8jC2iqXn/3+SHCeK5isJXSigxJqH57vMYK1TVX4szR0no7n5TMD54Hjw7VCgDKVBH8zn89U/nijK8CqM1qNRYG5eqb9ImMC/I2i7KeJhrKtVZVE+oF/yK/rj7/xUAWVWJAMWc3/APrzxClQrsCpp6QDfUSLi25GIVuAqTq8qkTzmq0fQDGboZRiX1OOjQGPnHV0JMf3xcueWoPUWT/vkkj5bfPGQoRA8pYj7obbp8OCHDuGVaqswogQLFw5k9It3vhbS87C4pIzVeKpTbQKkgAXLBAJ5aW6Dpi6vx5UKxUFRTudYX89x3x832gANDKmIPq1ggxtIN798Zs5kTUBVsvlytiD5j79vUPbBun7AoL0bF8RJ5ZYlQQ0aQ6EnlOr4R/bH2S46lZtPoWN9VVDy+YGMnD+GJs9LL045iq5J+pIF+pGN3+XUdI8ugrtIn7VAPrrJONd9i4o0ZniNJH06DU2OpHUrcfLbHtDMLVMFGpruC7IQe0Bp5dOkTiDcMW+vJlZn/riPzGMed4MdEUcrD76zmUJA3jSO+18a6/oFRQYpVNGlVWnUkkDS3MXuIj+2JV+MVqZAeiqiTdmgWueX8oPbCvwnKstamj5epF97g9Z09xhprZHWVBy2yPpswJOggXj8fzwvj6mwV7NFbNVXX4LMselkPXcROAWbyzU2gFxUAMqFXmu3xbEf2th3y2TphQDl12E+gH8hGFXxZwmm1VdFGLD4PTBkwYFM/WcK0uzcbTddGfhtJdUUc7VVDdotpbmDtM9exnlgrXoGP8A+Rqj5/Lptj3hfhBFWX82TcjUhG0fyjbE6vDAh0+TWfvKA/IAARjV7NSb0U1KBBOrOali2qpBn20mcVUTTYQc2hYbHzB7fyjmcWDgykaf4evz+LTY9YwFz3h6qbCi3aB7bwwwNedDqN+RmpPSUDVVVz2K9PxHvi7PnL5mg9GqZSoOX4EHkQb4Vcv4arAQaTgARYxPymb40rw+sjCaLRG+trbWidzga8f3Bh+iLxDiGe4ZVagmYYJMofiVl5QpkA2gjGXP+MM5UZmNUgvTFNmRVUsu4uEMESb7iTG+HTxG6VaXl+Q9XSbTScX5wQZH+++EupwKpbRlnHP78fip/PDfnYaXYS4H44zOWyqJSiKPoYFQSAT6TMbG4PcDrgE/FFJZn1ktW802WdUEfSG27YIZbw3XX1DLVCCCGUOLg7i4vESO8Y9bwvVgTla+mTBBA591kT32jGsySM2Y8XVGKEkwlTWAEUc50zc6ZJYLtJxZX8REVfMrA1mKjS5IuORGoGO4EAGbDGWt4brAn/hMwec7iJ/0p+GLstwCuUKvlcxpBOgwZDbkfB8LDtAPucBqxlosyvFa9euyZZAtSsQWCEwAo7bAbne/fHRuEZEZdBSDuxkl3NEyT9dgOWFHwcj5SowqZHMhnCkOFLQDyPpsOcb9cdAcVPiWmxBGxIBv2H+2Cic2xczPD0FVmD1QCNvLi53tgfleFBV062F7aVI+c98ODZiqNsvMDcnpjPUrV7RQH/1/pjUC2f/Z"/>
          <p:cNvSpPr>
            <a:spLocks noChangeAspect="1" noChangeArrowheads="1"/>
          </p:cNvSpPr>
          <p:nvPr/>
        </p:nvSpPr>
        <p:spPr bwMode="auto">
          <a:xfrm>
            <a:off x="155575" y="-2065338"/>
            <a:ext cx="7019925" cy="43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1992" name="AutoShape 6" descr="data:image/jpeg;base64,/9j/4AAQSkZJRgABAQAAAQABAAD/2wCEAAkGBxQTEhUUExQWFhUXGB4bGRgYGCEfHxsfIx8gHxwhIhsfHyggIB8lGx0dIjEiJikrLi4wICA1ODMsNygtLisBCgoKDg0OGxAQGzckICQ0LCw0LzQ0OCw0NC80LCwsLCwsNCwsLywsLCwsLCwsLCwsLCwsLCwsLCwsLCwsLCwsLP/AABEIALABHwMBIgACEQEDEQH/xAAcAAACAwEBAQEAAAAAAAAAAAAFBgIDBAcBAAj/xABEEAACAQIEBAQDBgQEBAYCAwABAhEDIQAEEjEFQVFhBhMicTKBkSNCobHB8BRS0fEHFWLhJDNDchZTgoOSosLSNWOy/8QAGQEAAwEBAQAAAAAAAAAAAAAAAQIDAAQF/8QAKREAAgICAgIDAAEDBQAAAAAAAAECERIhAzFBURMiYYFxobEjMkKR8P/aAAwDAQACEQMRAD8AceJZqqKsCsY1TAOwk2j6DGjLV60+qqb30g+2Mmf0Gq9jMnnA36kfLEqCEEkKTLXube08rY53GVl/rRznOcbzIzFVDXqXquARUaAdRERO0EH+2Hrw7xGsjBGqM8j4yZEwLQST88ZOCcDy+aSotaVrUKtRQygAsuoskyDPpYX3vY3wucSzGay4CuoAn0tIAYDmLztG+2L+KYYuN0drpMxUExMYnTaRywE8MZxny9NqvxEC4M7jFfG8yabr5VTSWmRAI9433H44DdKyGH2cTdxSu66dLCdXPppO/sYwslqlKqo82o0tsXaInuT3xdULawKjPJ2JAG3KJsdzEd+uBniWn6GqK11+IGPSeTD+nb3iSlbOiEK7OiE4z1Q5NiQPzwJ8L5t3pkVDqIsSMEM8xEQTHPFLOZxalQPzdeqrSrSCJA1EXkg36bfjgTm+IZ4GaaI6xceYQx+ZgA43Zv1sCDcbAG1v3fFy8KLiQSJ7x/XEspN/UrSSti7mfF1ekB5tJkLWAL/rF+W3XE8p4vqEv5g0KgEnzJIJEiwFwdt/lgjn+DVPhkOvIHmeeF7McBpzLIVNoidhf8+WEc5p9FFGDQZynixXKBXfU/3ZmN979L4MDOtMF/UItN/pjnuY4K8+irMAgalg9vUByFseUeCZqk2qkyOGIBlzOmIMi2oDkJBFr40ea9PbNLhXg6dlc25MMRji/CPEubPGEVszWNM5lgU8xtES0DTMRtAjDnwbP5uk58+kzrMKUvF423PXHKMjmSvEPMH3MwzCZvDNvHbfFc7Ejx1Z+jv4+3PFOZqiqpXzHQnYqdJHzH64SaXiR2Sm2hPVcgGZFx6SDFjz/vgrl+MU3YhDYfeI33+lxzxlzIT4JIwvnczls0KbZl6qldV52J23N8PPDXYrLEmdh0wh8fybmpTrC4ACmPckHv8AXDnwqtqQDnGG86GneCYTNTFVTNxirOuQhMxH76YXv4qpMlhbcR+73GNaIxi2HmzTdcZuIZ1woIJ+K5GMa54giQIIkwcRz+amkSDYxPYexw1pjKLTQfoZiQOduvbEK1Qg7mMYOC1gyStu2NdcGJHIwe+NfsSSabRB8y3U4qGbfqcVspxWbGAMOY0fxjxGq+Pf4t/5jjOFbtiipmkBCll1HlONRjXUzjR8R+WKqmeePiOMWc4hTp2Z1noLnAp+Phv+XBA3BP8ATAbSGUW+gvVzr82OB7Ztiw3xdl6xcA6QJBJ584wN4qzIwIiD/TE20FR3QT8SZl6eYYqqlTFishjFzyIPKx9wcbOF8Sd1tQVV6Md43iBA3tNze1saM5kddWo50sgItzEAAxveRtiHEPLpILgNYrO+/MASZUkGQN8H7J3ehrTSVbBql04nTlVCV6DlgJ+KmRB5XIYD2AwF8f8ACwcuayAJ5ZmDYNttNtXbmBgvxfOA53LP/JQrkb3sojuL9OmFXxJwcnJ+auhdJ9IJ3mwAv7x74bJWGKfYd/wx4jWaj5VSmIT4NySvcxuCcZPHXFamWzAJCiBKnVcqdiZU6Qre84aP8P6X/CqR6TAle8CZwP8AGPDKLu1bMsQqIEsxEAzFhvJaLg7/AEnJWhsq5Ghep+Ln0nW1OrJEwvL4tQZBcpzty5bYnxHi5rZeGSCjKdSsIZQJYMsA6dN5AOxwnLmqKsD5bikpKqoq+oExM6gLQDykR3w5cIyvDiUC1GRyoIU1nMAcmBJEiSNJn8cSt2r2W0lodPCGaR6Z0gAzMdcFszTBZZG/fCX/AIZUYVyrMUJJUN91dR0jrtg7xbP6MxTE9TG9h/c4u+jna/1NBTiNFQoMAQbRA+X540LUUKOkYxcXXzaDQNVpi/L2vOBuRUeXJqEFdwYv+H5YFbtASUo7YdqLqgjlsYwPzlEwdSg9Ra47Ht0xfl6hYCDy/fLE8zMFSdxY/hgsVKnQEFSkR6qZB9vlimjlaUWYg+36e2KK8NJ1mx7fh++WKalEi4IiNpE45XJ3tI6VH0wnlsqoafMt3+X7+WOD5Jj/ABife+3G/MeZcd5H547PlSGIBYKfoexxxbhif8YgO4qiZPRsPFqtIKVPbOt0+B0D6lU0yAY0MYHymPwwMq+HnQMtKvqVpMNYg92G/wCETzwVoh00ixXo3Llvvi+nUX7wM7wMQSTH2gHTSvUrCi7MiggaLQdouJOOj5DKaVUTcWPfHO89xNPOVxIZWUMfYki/yGOicJzvmoDFjjp4+lsjzXQJ4/xAqoDEAAkkkiIFzOFHMcZqMxamsU0Mi0yI59p+kjDh4k4AmaZVqMyRJDL7fsYRON8Er5Jh5RarSe8qpPaCADFpvifKpfwNxY0bTxSuY0kWuCVgmL7bD2/rijO8eDgqkgKfUe9rjfneMCDmgrGGKhTTltzDAyNhcQ34YkgHnalMDdwORF7A9zPXliOc0uy2MfQ7eEKqhoDlgb3M73EHpGGPjGZKU7GLi/zEY5tw6r5ddNJJVn9JjaTtG8SD+xh28WZwLlzTtrqQqyQIJIvuP3GOqPJlFyWjm5OP7owV89UkjXE/v9/LFVSs6teq0He5t+zgDnOLEUkamxJHpgD1HlMe4/HBHh/DnQOHBqVqihbzopjcamj4tiQOg+YXJfQXBLsh4i4k1NFOtvUdIvbv7WOAq8RZkfyyquFmR94RMiRMj99MFfEeQPleU0ssWYDn7coP5YVaNNkYBl1BV9IjSTP8wtb2/HE5zdlOOKouzCmoBUYg1p9CX9Y523mZviryxSUkEmVDsbg23GnmQLYjlVqK/qUyAShmQCbmbT12xCrmmbSpUllkGViR25zacT7KHS8iBC6dggH4DATxfxDylTaSefYf74OZNhsNowleOZGYTUPSUtOwM/746p2o6OWKuex+z9bMVHqAK9NdRUnTMCYBEjTqIg31C/KMZqHDailQYVjaXJYsdze08+eLH45mdTqlaixFQqFqJpm5EBwxUkWAkLOPKmfqmQ7lJEafLUAnckB5n5GMFyT7Zoxa6Qtf4rZUIch6jqasVJjTb0g7XAxHx6AYyikooCswES7NNyTO0D6nA3/E6kQuV9bH7RtJLFuS9TaOn+2DXGeELVyoq2FVKerVBuACSpI57we+Cpq9BUKSsb/B/CjQy6q1QvYerb92xDjVQGoPtDoCwYne/wAjbrjD/hp4i/iaTUXEVKVoP3l2mPe2J8SpqteoGgiZEnlEn2gk4EpNRBhfI7F+vwTKvVbXqZjBYy1+kwIn3xZS8O5fTUNNXV2pstmN94kHqTzwLzviX7TTSy5iQA7Am4vsvXucNGTymZaiamjy2MeWipLTI9TFid+g2HXbEVdlpaRZ/hyQ+XYg3mD+I5YVshnlbieYWsQrkkKW6jkDysoww/4UOPIqLphg3qBmZv1HfA7jPg9c7mK1SmfKGoeogsHbmQPTEdZvjovRJOptsd+GOdKoGEgSTuN+WAHjKjUp0S9MLY/adNJ5x254zf4eZupqrUGOs03ZQ0RYEj9Pxwe8YkJlajACwMz39M7bjVI9sBSsziozVeSXhnMq+XVg4JjeelsUcR46uk6TL7BdLdYna/W0488EZZP4fUQCdpIvsJxSeJortphPVA1KVVgNgWIgRBiDtHK2M267oGKzehYzNSqAQyMqm86DAm+8RP0xmyeYcn0uNuew367f2x0NqlLMKQQpBtM7HbfkRhE8QcCamYVtE2FWLMLEA95kfI45eThktpl+PlT00MHAOD06iJVZmlhMLIHsbdR2xwzIVNOap2n7RQO97fnj9I8Ny4pU1pgAwvxRv1NsfmOhUPmKTAYMDaNxHS2+LRgorRNTcmz9K1+Gq0EWAJuPpebG/wC74EU+DOQSjq2g6WSCDIiQP0+XXG6rxYUyab/C8MCNlvLKTM8iZHXHubzUOldL06m8fe5Ak7g6Yj2Yc7CeMuzRySpCVx/hdRW1qpenUAJKzYif3f8ATDX4G4irUQpcTsQTBBi9sEqelx5qQAw9SkA6vxgHqP74V/GNOnSr5V6a+WDq1aABLemAY3MTHzxk3HsZ1P6nQTTmDa2APHdQAAuCTt1tNvkfxweoQFEGxvgVm85TViS8sZCC23Pt7nDzTx9EOPT9ivnMmKoK1ArA/wA36E/pgNnfCm5DsLAXIIgWG0HlzOGernaUEl5qGLLsDfnse5wOXMn/AE7X9Mfr7cscM1XTO2LvwAMvwupl/KLrrVa6v5iNICixmYYRM/I743eLCVzoLsNAgrad1JHeAefYY25moxSoQbaGkAbwDN+Qj8sR4nwxaxQ6H8wU0IZRcDTFztEzvh07gwV9jDRqaPWdBFN5QTAJNhF9gbx2weyfFb6HgsATKzpI6/Oe+EziOTzFB1XMhlp6rVUgjeRO+k6bdLYsd5qeZRIJ9Wr1EBiTYReCDe2MuSfHo0oRmOWYqhydJVmgX1D09BBP7nlgdmcgJDVYaB6dzc3MACJNsJfCMzaooaC5B97gGD1F8O3hziwao2X1anVRpJ6Bb/PYfLFlyZSxkTwwVozjg7VbikKYn4mPqPX0jb59cY87wB9DanGgCSxBGkCxw11anNmKoonUbbDoP1whcY4gcy5IYeSY0rq/Eja5H5YM1FK2aDk3SHPhD6gCBvcXwJ8b8MFSmurk289sb/DNNAo0vIBscCvH2Z+0pUw4UGWbvyFvrhpTuFk8f9WkNPFuCUFLBVepmnLVBobS1ybsZChBt6t4tjNleEZikk5jyShA9E6gWm1mAGojmsb4Y3r5am9TVUUPYuJGo2kSNzC7DkMQptSrtHmKVi1PUCT1JG/yxRwRNTkl+HNP8RqUplz61CsxUEciF2MCR+PfD1wvgFKpSTUxdWpwRMRIuYWLwec4B/4vELQo221iI/7f6Y0ZDICrQyxSFqhAywAdhAJJG5Nx7b4XFZbKt3xprQI/w8yLUuK5ymG1JSUqG6ywIt2vMcxh8z/DadUN5qg6k0sZi0yRPKecfPlhO8EqV4nnFJJ0IpaRfUQpj3kna20Yvr5YPBdanrkifx3Fv98GUklsXFyl2EqnEsuB5VJkpUxuFAlhcFdIvcRfex2xso+IqKx6vkLx2taRbCo/Bqasqsp1N8ALRO3P97jGzh/CdK2UnmSCI2m0D93xL5Zf8Y0O+KHllXAKnl8ZrLTnys1R82NoYGGI+v49sF/8zamCrCmNBgRFot/XAbN1RRzuTrurCHNF7XioIQ7XGuBI6jGKvmzUmoXHqMgDcSfpsTgz5KVmjxpsvynE9PE6QohV88HzPfYEe8Gev5s/i6ialGpSA1Pp1CeZ+6B89/cdcJoygfiWQ0EAjzGex+Fbr0+/YfPDP4nzyNVVVMldyDYdvefyGApvC5Ba+6SLfAbh8sB0g33Ftp7ERgRm6vls9OzaSw1Em9zAtv8A3xPgdYpWzS00IJo+bC7a7/iSAbde+A5yFRyr6SdexmCZWdgAdv1wvJK4rFBjH7ts3NXJPpjcT1kfjt+xjWmaDoUbS6kgw/0tzBwHbhjow1zfaGv9N4vzxvHBGDBS0TEw0wJ35dD/ALRiMXO9Iq1Guw5w3OlNQX/l6bAsDHz3iPfH51vM47xlsgoqMqmVQEloHSw339tvpjhNSCP0x1QcmvsRajejs2YyzgK4DX2blflcc7i3fHhr1dJUFiPkDPUDr22wdzFYGjTDMFssu0AHn13nC3nfFVNDCsXOw0qAp+ZG0cx0xKUJJ7Y8ZJro35T+ICnSSqi8swhd7nn9MB/EWaU0k1VC7echBKmLA2DTb1RsL49yNfNZtCx1eXTM2UdthaY+gwbbggOVzF9SVKe5iUYepCsX+ILY9B0wqu9dfobS2+xlzWZ0ZSmRquonmb7/AN8KlSkxHmBBpgXIm03H0Eb7/LBHh/EPNyGVZ1LBkubbj/cT3ti/JZtWXypEAaSGIBPWx3HfFZQU5bJRk4rSANV0dSyIWAgEg3Q9xFhPP8cbqPEKLJpencDcRy2xQfsWIM6h8LhwDG+5Nx+GMldqTMXZkmJJ1gSb20q0ho6Ai2w3wmO/30U7CuS4oAumC6kGQdhPT36YHcE44a+Wosfs2UaQdV/SSskxF4BIuMZa1KlTpVMzrby1Q2VrhtlmLQzGLwRhV8M8coolOlUNVLwXBGkSxM72FxNsauTGjVC7Oj/5y0MGhgbEW/WxwErZSgy2p6IgzTJF56bY3ZzgLIhcVNWm5kAT7EE9sBadRhcyAe/1xLkc1qQ0FF7iZqnhxkcVaLqwvZrEE7XANhJ3xifXRcV3psG8yShsCdviUG35jB7zzBIG53sP3vjTTrhgdXqnddx9OVsKuSnYzj4FJuKZiv5rNVYLN0BIABIUgKLRyg415Wl5JYUiBbZ/iBiTE7xt88FczwHL1AwDGnI+4SO4lZgicCczwKsqlUZKtydRYBjJIIg22jnyw7nn5AoqOh38NHWgYQARqAHLUS31vfCN4k4ga+Zq6beXYGeQIB5cy2GfwTn3CeS6FKgEAEWMbEHY94xzd3h6iSFYmNR95P5Y6JbikiMVU22d1zPhdGrGoWYk8zp5k2gjlPzxlqeFYVVRxC7Fk1ETA3DCwlr9+2Mv/i6rqqALTOioy3U3hjH3umCKeJxA10wBYmGjb8OXXGfxWxVLnS0JPj3hb0qK6zqkNA06Ysv+pusYc/B1amMvRuA7KdIMAkibAWn039hhZ8eZwVqSrl6bSAwIJG3pgzJ6H6498OZKtUSFqIjaNPlvOrUACxsNtxIP0JnAjUZfUpJ58aydM18Dza0uM5qkwvWXWpHMry+lvdTthwr1FZdOm5MC3SJ+XLHG/HOZqZHPZetT0lloh1iSGXU1jIG4398PVCpXZgUzKuWkqq1BJldcBdXX0RyMcrijnron8av/AHBLjOYoPTZC6GpTJkaoIIvB/wDTywAzPiIDKVP4ck1PgIgzbdlvOrTt3IOKctwfXmq4qsdSVA29mIbQGnyyZKkAzHLuRjoeGirZw07FF9FwJ/5imBpv8ItIi2EyleiiUFps2+KeOrVyNYqBNNUdHJuWBDKRe8QN72xfwF6WdylOu6ilWgSU3fSCpjqJF52t1xTxHJj/ACip6AdOV0lgwiQGn07yIF+/bHn+HmWU5LLMq/aAVIbQpmaiLsIbSNVzIIAO4tg7qpCNruOjylOXz+VrFZWpSqU+f/MEsB2JX8iMH+LVaYq0kd6eqpemkwWI3I6jnf8ATGHxVTIyLVmAXyqlKsADMGm4LRYbrq5YX/GWbBzvCnmQQD6ejMI/PBSSXQLt2MHB+JrTzXEAwAFOlTcdSNH/AOwjAXJ8eFOnSVULPA+8SLnkIkif1PbDJn6lP+LpKwmpWpFIizgMHj5AMb9cDcnk8vWzjplYRqRKPNMnkDzYDcEe09sLJSvQVJVbMtDiVbUWalrYW1EsOXSLWP44m/GK9wqIp+8SCT0H3he3PG3iXhyhTWKrPHmwqgEGodPqI9ZMBWax6HH1TheWVyWdjDqwM7lpk7mIljHPkMDGXl/4DnF7oEHxUaSNS0w0MDCm5i/qJ3vjksgmI6Y6XncmtSvmgHcqpchhAuFJFtgCJ97xjmtPf6Y3G3tMeWOqOk5XLJmDd21FSYN4UHYHrB2vy74OU/CmVFA11JqMpQkVIgRGoaRB26z+uLF4YtLKZUgetUDlrjzA9nTbkoBntynGbNZqmiaVFUq0h9J+7BHM9bWvviOSi6fbK4OSuPQwUeHtSl6NeUb1BGFgP32H4Yz5stDEqEUn7Ty4IYTYm/tfvBwMynGwq+UssrWCkgb2kHcf3xorZ2qIVm5AHce9uxJHuDg5xa1ZN8covZm4RnAcpTphr0nqKJN9KmFPaQZx9SkKDJIm5MTz+tzhX8KxUqZpdTGK1h2Jb+nXljYeOUg7IQzKmzi/0EzHvheRysaKSQWz1BHUK4Wouw3DAdmEWHQyMYBwdQAKLhf/AOuqQp5bP8JJHcHtj3iPEfLNJU3qP0EhYJYx3OkY1GoGkH1e/wCO29sTyaW+hlHegH4w4dVoZUlgAHcJuJ5t16rhQpqun1ae3f8AD5YbPHWYb+HRCTp8yQDeIVhY3MX/AKYB1cp8IIOkglelrfgR+GOiDWOhHd7OhZPxCuldXpmI9Mr2uDI6bYI1zWcKJQU2F2UgiJ5nkY5e+KqufoVaKqoWoYAEr8MRMzcHeMR/yQU6RdXanV0zEgL1AII6dZw+T67JUu+jTmitTTSDLERUI5KNgD3J3gY8r+H6JpemUfkwJ2O8ibi3PAbJcaqLIagXLR61HeL8j9Rg/keKUnFwZkjYyO2nf6TfGWE+9szyj0LObyr0j6zInfbr++WPaWWdzNNC1r7W/QYZeM01NOVuVNwb2IgyfeOWAGQrU0qguJEcibHbYb+xxGXClL8KLkuNmRM0adRQVZXDc7QYMYwcRyOXqOWdfWdyJE9yNpwT/wASX+wy5X4jXUAg3PpJG3ywLCVar6QAtrlpgH6ThpxcaUQRkpbYdyFbLUq+Y8/dqjlF1E6ialQERIA2mZMSPbFmZ4/kRmFoCkVWAxfXpMFdREkwRBEQ1+RwgceouM9mCP8Az35/6yR+GLOIZp3gGmpOiAxcsZGzSR2Ija2Ky4/yxIv9O3ZPI5Vkmh5bo/3hDQeR/fXEhwKgZ1IdLgHciDewIIa39IxzjwfnlqaLqauk6psVvYb3iItG43vE+L+ORl6miiisvNi7C+8CB3Pv88HJdY7J/G/YP/xdyY/jqKKWI/hbFmJNjUPxGSdueI+PcoF4bw91ZtR31HYhB8MAc+d/fGbxDxqpmsxSrvTCqqeWYbVAOqWMqD975QcYfEfiJa2SymXBJeiTqsAsaRpg8+888F3krKpVGgrUZ6OZ4fDymZp02NjB1wAZMn7wuOY2OCXC+IO9bMrPkrQqaSRUK6116GAtJcjqRva+wD/N6WvhTkz5VJEqXJ0lGjn/AKQGtinMcURczmjJKGtUYaTM+r0mZiLnCSVbQ8ZNrbCuXzVIf5vRg+su1NiegKme5GKOH8bq5ejRGWJGldTEj4phjMn4YRRaJv1wDTPoGzBKuDVDaTEmWaRz2I54vr8b+yRKRJLIdbEdz6QIkH+o6Xzc/CBUaphGvxGpVo5g1KobUI0g7eoTE7A9NvpivM5w+bk/Nj/h5VIA+FNBUW3M8++F2lR1AsVJ39x+pH4/jjQMo3oekxfTJCtcRN+0dQIPWMFLxZuvA71vEvnZ7IVnRV8tagEXEGw635SOuMvC+NmnmswacL/EV3Ja9heIM7+r6fgqZeqPQKpugYDkREmPrzwU4Pw1MwpnNCk3mE0wVJJO1yCIH+22A1NurN9Euhr4jnalbM0VFQ1CFMqQYVZB1zMybW5aYwEr5xstSzAqfEW00oM33LDYbc+R/Gn/ADspmVplVSoIotVYarbE2POxm8jbuJzuaNapLHU4MEmDYdhtJ5Ymoy7Y6p6Rt4HxIkVmeoy6qTK0w0nSQgJYE6ZJgjafaVOluO2D65QapY6W0NAWb2sNoA2EYCZdZYRvP9MVT1oVxpneHy1JspQau+hBl1XSSApJ5aiLbCT8+WBWZ8Nu7A0wDSNkXWrBgLn4TEGOfXCH4r4o9eoKWo+VS9KLyEc+k9/2A+Wzdag2ujVqUTPq0MQATz0zBB7g9OmJuEJdjJ8kFpjH4npeXxPK+WCNS5d1Bg3ZrLOxA2w58d4vRFUksjEEhgouCDB7GDcxznHP+I8U86vQqtGulToodGx0OTI5D0xbkcdGyfgvLKosSYBvXM3CMZHK7t/9eow7VrFE26alI594dzopjiFUEQxlfcl9P54F5GhFMvrIYC4vO9uU7fn2xYlZaKVEYavNHpE3s8j+knvgfR4iyvq1Sw+JeRHSMJT3Q/8AUO5bPrXzVKoVK06SJIEnTFm5zH6C+N1Hiepq8L9mWYqVsdMkC949j3wF4TlQ5ZUqBQ62kEQxtBIkwJ+dp64nklcVyhYE0g0hIYOBJaNpv+HthJRTuvAVfk08RDVqcaiyq0ISwsdhPvaSTzJxpGQ8zJ0SosrstQgzp6c+cHv+GM2UzFEjzXIVRqEAXPQMBYm35b4B/wCY1CzeUdAYk8rdyTt3/XBim9egN0dD8E1VDuG/6ZhZ2g9b7jkNrnc4P8TzXnNEgLtdoBO8mT+BxxxM/UVpWoxaQSzHczO3Tbufwx0nwZmKOeQjV5VZfjQIl/8AUp0zFtuWKYvHEnKk8g5V4lQpKET7Rh6pXvznpPTpgXnUquS7LCi6yAgHzJE8j1wvrmlTi1anrLKqGkDJvpg8rb6hyw08bTK0MqlaoFFVoKiSWJMTAnpudhgSi5Knr8MpKO+7MOSzxUHXUU2IKqdRbsYkQOsyMZ8zWH8jDltHMfnfGrgHGaJoV6qKgancalEnVYQRy1Y316IqCiwgCqFLe53EH52wabXZslYseMuIJUGSRBAWqDBEWGnmbYK+I85RFRRrh3GqdxAty2/XGb/Esjz8gv8ArP010/0wB8W0I4gUphR6AAALfDq7DFJLTsWO2qPeLk/5hUAUOXrugRtmlyIv3gThzXw666ScqxIQ0xFRT6P5YYgR/vhLzSMeLb2XO/T7axw4f4hZ+vQWkqOA1QsN7j4huDAEPtH5Xa3sFXSFXxPnKKEpQTy6oY6yv3f/AIkg/U4VvtP5C82axPPnH1nEqdRajlAGLGTq1Eknf5/P8MQ4xmyjeWADpsZEye/zJwHbZVOKRGqrUTBAIPQyV9jg5w7Kq6zRZ2PP0ElefORB6g4DZdoQVrgGVgAxPvtvyxHKVC0VKRCOpv8A1jaMZSaA0n0GFWmgL1FJiSFcD1Ex920f3wMzdZqg1kADoBYAbXHTkO+J8Rzilh5rFmPMfCoIja/bblMDbH2ccUAuzmAQJkbiOw6c98aUr6Q1JXZlymZZV2I6TunW38vOPnjUuVYAywlmksvPoQdo9sU5XOecxOmGCjYi8AAGLdzN7nkMaMlmE16aTMGWSVM6T/NHQnuOfKJwVKuxaTLKeScoxB+EiZMBj2M/FjPmc2R6aVi06mXn1jvf4uWwx7m88ass5ELuvL+/7OKKPEFqsBp0kC3Of2JwJd2FerKcrAkD1rPqTpHTvM4OZHi6hKgCsZMhrgr1B0Hsd7bHA3P5xUCsZqOybsSYv332NrYooVNS60OliYPTtb8j74EZNbA0noYONcOD5dczT1n0/agkHTfSrAwDBYRBn8MCqFDQhq2JgEEif3vifDs0BqpsGlgRoA1AgtqtyEdR9DfBCoqmgyAMCxWBoMRbmB2wJ76G49XYFy1WouoyYIJPfv7xzxiAIv0warUyquCpgCRY9Y3Itc/kMCNXYYCvyFpIY83XRq1kKjUDPIysn8T/AGnA9q070yCTseVrgiNjt8+2NXFSA0xyi/sMZMzn/KRHpxqJJmO/9P1xJKy0nS2ZjSCuChKoTz3XsRsex54e+KePGNFaNKkq5jTDuNtlEwdiQiW3tuOallM55gNVkE2DBAVE6p5G376YHtXNMFgPvTHS/XFE29EXGPfg9zFQ6rhmZrsx2n+nblj4ZdZtuec4uLAvMekdT/t+4xVluIEvp0qATIIFxb3uO2BvwNaXZ8szKBlg87Bvbvg//nYBoVlpDXRs8HSWEHSD8zynYe2BprEIW307jbe0e464+yp1VKRHpLQZABMHlFwbcowj3thpdIxZmoarvUYBFZi1pgTeFHO37GPCViwIQfMnuTzPPoMaCnqiCQgO/wBT/bEKNTV6goWbRh8hcaZjCbWkWO3scX5Sq1JxUpuUqL6lIsRiWZzuh9OkSN7c+eJtS1MsDcSDOwiYnDWwYp6IZTMFKgqIxD3mRJBO57i84J8R8/MBqtZpKIoE/eExysIJnAVq+oalXTBiZwX4PmWPpKl9Q0xp2vY9JnnyvhZNraAkrKM9WKsVEgMFkbixkR++Zw48A8Q6k8mqseXdCAQY5HvMkk4U83S0lJpuApALFW2teT/qtiji3EZq+kBQFVTDGG0gCb/v64Ed9AlXkcPG+dWtmMnUWdFO7kiI9YJs0dPywO8RVUbPecpbytIGojnpI574w8N4pARnclV5djNokCBv2ww1smtUDWxUG4UKGHvM+2BKcrpmUUlaCXEMlR/ia8UdTmrUYyeYYxIm8tER2+aFVzWuiNQIYORG084B7EgYe/EnDqq5mr5dPXrqMwGsBgZkxeCDEwQduWF4+Hj8Jy9YyJsFJBt97mbCR3xR8iVoEYvsU8hRYVAxMXI3vdTHtPXFGeyjM5IEyT0HPvjoeUyDPTXTQrPA9LNTp6ifu+orE+5x5lOA5ld8q5jcOEIAvceoDrg/J5FrVHP1B8k04OrVNr25/pifDMsQjEqe0LIMg8x3jnh/XwjX1SaFUSebU7Ht6jYcr4rq+GXaxyz+bzukm1zGs9jPfrhXyroZR8iBxTJOzwqMYTYAmwi/5Yv4zl3MelthuD79N+uHw+Enqb5eqClt0AmY5tciPyxCt4bFNQ9RqlASZNTRJvEAeYCeUC5MjBXIbHsQ+DZd1d5Ur6GHqBAvtePzxDh2WPnmzcxIB3/tfDunhh6wFTLFXp7DlG1iC5vB2JEX7YpbwhmydBRTsbPJjYGzdufeMB8iXYcBYrUfsG3HquPlv7RGBXDbVFInY/kcPy+BcwynTTUR/qknkRGvbER4MrI2k01YwSaZqBSFvf497c+mCpqgNW0/QkcUpkNHQD8RP64u4cn2THnqtb2m+HxPBrkQMshsCSKhMcoJ17T0xTmPBVcQUy0nUBA6D/ueT0t3wvyxaoKjuxRyy6nInbvvfacbKVH/AFECRHqP764OZjwlUkfYeWdQAPTvGuCOvtiVLwg5BZS4/wDbIm+8BiRvH1wr5Y+yiT9Gd6QGUrxuSnObBha/vPywrvlzaMOreD8wTtVF99DQPkMQoeGs0Ug0LXtAvy5yfy9xgLkS3Zmr8AvNZUlzqB+G156fhfAnjOXJChB1t7Afphr/APDWaYStNdSCNwIAvc8/TBi2La/hN4DNUULaZSI7Ez2iB1wIzS2GVyTQo8Fpny2QiW1ggGd7DltzxCqpPpYiAbg7T/XDLlPD9Kox8thaSB5bnULG0bi4HUTjVT8JU/VfY86VUTYch3kfLbG+SNi00qFSnTLTEc+eMGXpMHUxHqIB9t/nhpz/AABFOlYM9A4g9CCpjbeYxTSydPY+UDtJZ94sfUvthvkSRnFtoxVaOoEG45if6XxPKKytT0kAjaNxy6E40twf0SKiEgm4dRzHQz3+eKn4ToPqaZtGsH9bYW1VFPPRnqU3hoNiLkTt/bGPLqVIg22vfBY8NcsHCtH+kmQI9vfbviFXI1AAGR45gSJMHqOY/vhlJdCu+6APE/8AnH3xoBYBbkW9/wB2wXbg0qSyRYfFYzbv3viNbhRgiJIAkCbcumG+SLExkm2A1AEg2m98N3hXi1Naa03qKsFjBMcyfiNvlhdzeUJMmF2AkRY2mfnfGZ8oVJgqYEtJtPbrjSUZqmLuJ0bi3iGnlnCEMQRqLCDpEwCR398ZV4zTrAupW0g6yoj5E898Kxr1GyhEyANJ2kAEab9NjvjBS4axDElRoJBBN7fLCfHFrYbaeh4q5PLOEZ1pkloDLsTfmLHb64WKviGvqYK0CTA0iw5DbpgXU1Km5HqDaf8A/J/Aj6Y9zqxUa4MmZFgZvIHKxw8eNedgcmNPizP16XEMxUDMPtnAMzYMQIBsIAgdsDczxfMuoLV65m5vYWtt79hgh41qg5+urbLXYgTv6jN454y5XMUmLeYXppEinTBGo/8AdJ7SYxWQkej6nxHMrTDDOaelMb29I2sLCb/rj3O8dzrR/wAUWG50mI7GQJ25dcYsy9CRo8xUsdIM6r7ybDbkDglwenRdiarrTQAAeYWcnsEABYxbkB0wrtdB7KczxPiRWXqVoWGktG+3uZUW37Ylkk4iXDgZpfiOoK039R3ABkxOHLK8aylFR/DUmeqo9L1rAxFxuR/2gDbA+pxqnXYjOV6gU/8ATHpUmJuVB9r/AKxgZMKj/wBC1R41mvO0JVrVGDEgAST6tRMGYJPa2NmaqZ1quX/jGqCDKMyra6Kxk84gGb7dTjT4g4hla1DyaFNWq6lhwukIBudUCxvaT+GI5urUzNKiml1qUi3rtpIdwwMTqIAVeX6YVydehox2Ba/EK+XZQldxrRS3TYgW9jY4zLxjMLAFaqFPQn1cvc8/bBrKcIVQ5eWqIyqhaCmkA6pBa+oEQBdYOKmqaCaVMq9KzFXMBGk/BBLDmfnfGU/C2Fx8sxZXM56URHqjUDoCk3F5gg9zP9sX5ngudRpqU64epI1SfUJFpm+0RO3scTzWb+ydFNNdTTcuxHKRCbjr0EDFdXiNVgQ1fUsFQBqAMmxI8q4+h9sHKTBii7ItoVjVzjU9MBaYcs0jsr6RyIgkdwcEQ2Yq6xVzVRKKn/zPUYO2/pEz+xgYy3006gpkjq0i3qgBAR9ZnriujlSzBiVAG46mJlgYEg264RyfuhsV6NtHg+Yqs1ShUcqB6XqOQ2mOpIkX32PzxkHEc1l4SlmCTUtCNJ3m8rZp6E8+t7HrLqVGqFlW+2oAXhY8yOlu22I18whr+YS7BIAUqOQuAQTzsP8AbGi2FxTCeaocSoBV/iDpdSxVallGxLbBRffrOKM74tzoqhmqgmApClSotHKbkEn9LYnR4lSM+b5sWEBSbdJ0gAb/AKHBIV8npRUVRPxFt4jmWuAOk4XOXlWBwV6AOS47mpYLWYW20A9OQ5XPLbHv+aZisUpuxYFrLtLFSsn8Sbblp54L8Hz9HK12cMpp3VwLgGJUjnAJg8jJ6YFcSOhVqlm81wSw2s51aZiQTMkjkQOuM5X2Mo0Z8xxWpTdfJf1aXX5N8TX5lrjoFXtjRl/EmYBVVqSebVFAuY332PM9TgN621ToOpuZvPboB35exxGmjhtNgwMFtUjnIkWI9sPiq2I3sY38WZihTek4HmzuQLAySZBibja3PGzhXiOi6lqsq6i+qSTA5fuf1Gfx9MU1pZkK6CRTemQKlLmQD95P9LfpjBxDLpTAanVSsjEdVbbZqc/iCRhHCMvH8jJtDrkeO0Hpu4TUwj06QzmegAPv8sUniGVYy+WqoSLTRN5NjAB6b4SVrGPRC8iIYRYybsbxjb/mlRKnmGtNRI0cwpB5g2gGfnOFXGkwuToYPNyVSIRk3sabXJv/ACmedv6YiBSALDL1QBcSkD3HP99cV5fjzVGDlKfxXAgFrAGCW3hucc8FM5xs01lss6j7xD877Msj6xv9EcdlFLQJzeZoVdIeiVIFgyn6DnFsZKCZUt5ZokOJ5KI54I5rjOVqgkK7sRImfT2PqJm9gDimhlUcFwhIaDdZfcx6vuX5A/1wKpbtBu+jNmMhkoYpUXVf06VJ522J5bi2M6cPyegMau4+HypI53i1tp2uOuCGf4Tr9K0VpsDZtIVr2mVuwN5nGU5DKU0mpU8xp0+SsiCep+JRIF+eKRkn1ZOSaPaPBMs+kLUUllEDTDR3AacfZvgOVpN9q6g3GkTPa0kjGduLtUAp09GXp7fZj1E7XbfcRP8ATGOlwyXZS32iSWbYAfdIOxnpGGeu2L34MLLT1N9mVWbTJgdSZ/D3wXHCsowUrV02uINj0k4xZfK+n7wBsYvflf5Tvi3M8PaAylWlQYC79QR/MN8M3+gp+hi8Y+Gc3VzldloVGQ1WZW0zaSbdjhdbg2Zpxqy9ZWg3NIkMTygiBsb4f/EmSpNmq01QDrMjSe830nGJOG0m/wCsOkX2/wDjjsfHvv8Asca5KXQmHhFf7MihUkHnS2+QF+e+Nb5TMXFShXNIQTpVgNtvVN55+8YZ24RSmGqqBysTJ9oxeOBqAIqxOwi5PTe30xvi/TfKIfEMmGemtKnXAgay4Ykmf+21vlj4cIqetjSr6ROnVSYnsDK6e57Y6NkOCSdyefpcz9CsYJpw2ruXqwNrG3uQL4m4rux/k/DkrjMmxTbkAoH52NtgMaqmYzIMhQto+JSZt3vy5W+uOn1OAkgwoN+dMXn3nGceGXJsqj/21+mwwHCPkb5Wctriu16ilh7ATuJn64qSjWEAKBy+IfqbY64/A9IhqaN/7J//ABMb4H5zgWr/AKVJQP5abAntBB7YOKMuSzmFSlWJkiLHeAOQ52nEafDnkbD/ANY/ScdPPh2Y/wCWOmqm1ufvjTQ8LqIGrLgg/wDlN0xq16B8iOVJk3NgASJ2MC4iZMXkTc9LY11aVefUfTIt5iEx1BnffkBjptXw30ehB6UyPpIxXS8M31HyzPKN/wDfC42H5Ec0GVvASfXYuy3WSQWIttHPed9saq+RZmTUqMBeVqoDuZ9R6m+0XOOkVPD76iVKgTeFX8BtywOHBszsayACT6suhtvuZFsLSvYynaEErVDEDmTs6SAeU6gOnIDFX8JV9Wo2P+sXv2Y7e/IYfTwao9/NpEm5+xETy2TH1HgVdRP2J9qajbuUHTafpg40DMTaWShGGkwQx1aZPMC4HQg3397Y9pK+YJYUqzgAw2jVfYco5kk9Yw41+BVnQk6dpJYgKe/++M+X4Y1EwCsg+rQ3O8EbSs/p1wmHkf5PCFduDuKgNSlUCWuUYLPIXAi9og8ximrpZPWdCA8hADWklRfYdt/q8f5fWcEfbkD+WpTiZkWLdp+WMFDLuGLMte7EnS1O5IFyY/d+eNjb0bP2LNdAE1F1ZSCqqWUmTzJFwNzB9sU5bMIoEoCmnS2knU53W/yG2GTOUQbLTeZ3dqfbmFF7c974keDtVILZUMRtpqUgbf8Aa37tgY+Bsq2L9R6QgktIMMIK8rXKyPod+WPA1GzajLC9pA6g+kEGed+uGyl4U9ZLUKwM/wAxM7SNSsYti/M+D6IdTWAooWgFy4liPh1MsAWn354DjQfkQjUMijOAfSGYwxsu2xtyJX9nF68PRJBmqeQXUg33jTJEdxjpI8BU7TJgyIadh6ZsPqML/iLJ/wALXpgip5IqeW7LLNqcBlJQC4IsNyfVzwHGZlODNfhjh9ILPpRtiAgBH4SR3k74Xs/x8/x/lqai0lqKgUgA7w8g33J5g7bRh94b4bWoitSzGpIhTpt+m3Q/hjlmfozxGurVBIqv6zb1SeQPU7CcHjhp2v5BKab0x2z6LUkQ5vMhiDMxzt9Y2wMbwpQUNVeqUphZZmgn/wCNzMxtglwzNmpmXpVnWjUZQ1HWuk1Ad2Ujct8UcptscZPHVY0UfKltXoVmaPiBbuZ9yL4WPG0/Y75E9AjKcEpVw7ZapL01+HRoNwSD6pm/tgfUd1ckkj0gBSBBVRYWN4vvg74Q4u713KIlM1EWQTOqCEFyIFyIEddzfG7j/hCs81JAbmFI39h+74ZRlYrlHyKmVYuxU/F/KCANuvX8vy0hYTUsS0FlDdQCGAJ3ve+J5bgbkFWqKSAQJBlfn8/98Vpwt2VgtUQukdDYWv2xnBgzR1DjHAg1eo5rKJedJQWnuRfGXMeHkCEoUdrHSSFkczYE/LBTilANmGA8wmdrxI/9URfEE4SZvNuWo/Prjvo89OhZfI2GlMsZv6nJ/QYo4lxJqCqBRoywN0iLdwZ2jGrjXDq9F20UqlSmWkN5jCAdxCsLb8sZaPCK9VJbK1IMFftKgsecM8jC2iqXn/3+SHCeK5isJXSigxJqH57vMYK1TVX4szR0no7n5TMD54Hjw7VCgDKVBH8zn89U/nijK8CqM1qNRYG5eqb9ImMC/I2i7KeJhrKtVZVE+oF/yK/rj7/xUAWVWJAMWc3/APrzxClQrsCpp6QDfUSLi25GIVuAqTq8qkTzmq0fQDGboZRiX1OOjQGPnHV0JMf3xcueWoPUWT/vkkj5bfPGQoRA8pYj7obbp8OCHDuGVaqswogQLFw5k9It3vhbS87C4pIzVeKpTbQKkgAXLBAJ5aW6Dpi6vx5UKxUFRTudYX89x3x832gANDKmIPq1ggxtIN798Zs5kTUBVsvlytiD5j79vUPbBun7AoL0bF8RJ5ZYlQQ0aQ6EnlOr4R/bH2S46lZtPoWN9VVDy+YGMnD+GJs9LL045iq5J+pIF+pGN3+XUdI8ugrtIn7VAPrrJONd9i4o0ZniNJH06DU2OpHUrcfLbHtDMLVMFGpruC7IQe0Bp5dOkTiDcMW+vJlZn/riPzGMed4MdEUcrD76zmUJA3jSO+18a6/oFRQYpVNGlVWnUkkDS3MXuIj+2JV+MVqZAeiqiTdmgWueX8oPbCvwnKstamj5epF97g9Z09xhprZHWVBy2yPpswJOggXj8fzwvj6mwV7NFbNVXX4LMselkPXcROAWbyzU2gFxUAMqFXmu3xbEf2th3y2TphQDl12E+gH8hGFXxZwmm1VdFGLD4PTBkwYFM/WcK0uzcbTddGfhtJdUUc7VVDdotpbmDtM9exnlgrXoGP8A+Rqj5/Lptj3hfhBFWX82TcjUhG0fyjbE6vDAh0+TWfvKA/IAARjV7NSb0U1KBBOrOali2qpBn20mcVUTTYQc2hYbHzB7fyjmcWDgykaf4evz+LTY9YwFz3h6qbCi3aB7bwwwNedDqN+RmpPSUDVVVz2K9PxHvi7PnL5mg9GqZSoOX4EHkQb4Vcv4arAQaTgARYxPymb40rw+sjCaLRG+trbWidzga8f3Bh+iLxDiGe4ZVagmYYJMofiVl5QpkA2gjGXP+MM5UZmNUgvTFNmRVUsu4uEMESb7iTG+HTxG6VaXl+Q9XSbTScX5wQZH+++EupwKpbRlnHP78fip/PDfnYaXYS4H44zOWyqJSiKPoYFQSAT6TMbG4PcDrgE/FFJZn1ktW802WdUEfSG27YIZbw3XX1DLVCCCGUOLg7i4vESO8Y9bwvVgTla+mTBBA591kT32jGsySM2Y8XVGKEkwlTWAEUc50zc6ZJYLtJxZX8REVfMrA1mKjS5IuORGoGO4EAGbDGWt4brAn/hMwec7iJ/0p+GLstwCuUKvlcxpBOgwZDbkfB8LDtAPucBqxlosyvFa9euyZZAtSsQWCEwAo7bAbne/fHRuEZEZdBSDuxkl3NEyT9dgOWFHwcj5SowqZHMhnCkOFLQDyPpsOcb9cdAcVPiWmxBGxIBv2H+2Cic2xczPD0FVmD1QCNvLi53tgfleFBV062F7aVI+c98ODZiqNsvMDcnpjPUrV7RQH/1/pjUC2f/Z"/>
          <p:cNvSpPr>
            <a:spLocks noChangeAspect="1" noChangeArrowheads="1"/>
          </p:cNvSpPr>
          <p:nvPr/>
        </p:nvSpPr>
        <p:spPr bwMode="auto">
          <a:xfrm>
            <a:off x="155575" y="-2065338"/>
            <a:ext cx="7019925" cy="43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41993" name="Picture 8" descr="http://www.tuttitemi.altervista.org/Storia/StoriaM/Immagini/citta_ner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3" y="4214813"/>
            <a:ext cx="4019550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Nuvola 13"/>
          <p:cNvSpPr/>
          <p:nvPr/>
        </p:nvSpPr>
        <p:spPr>
          <a:xfrm>
            <a:off x="2928938" y="3857625"/>
            <a:ext cx="2579166" cy="2163663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b="1" dirty="0"/>
              <a:t>RIVOLUZIONE INDUSTRIALE</a:t>
            </a:r>
          </a:p>
        </p:txBody>
      </p:sp>
      <p:sp>
        <p:nvSpPr>
          <p:cNvPr id="15" name="Freccia in giù 14"/>
          <p:cNvSpPr/>
          <p:nvPr/>
        </p:nvSpPr>
        <p:spPr>
          <a:xfrm>
            <a:off x="928688" y="4000500"/>
            <a:ext cx="928687" cy="1214438"/>
          </a:xfrm>
          <a:prstGeom prst="downArrow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6" name="Rettangolo arrotondato 15"/>
          <p:cNvSpPr/>
          <p:nvPr/>
        </p:nvSpPr>
        <p:spPr>
          <a:xfrm>
            <a:off x="71438" y="5286375"/>
            <a:ext cx="2714625" cy="1500188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b="1" dirty="0"/>
              <a:t>Anidride carbonica</a:t>
            </a:r>
          </a:p>
          <a:p>
            <a:pPr algn="ctr">
              <a:defRPr/>
            </a:pPr>
            <a:r>
              <a:rPr lang="it-IT" b="1" dirty="0"/>
              <a:t>Metano</a:t>
            </a:r>
          </a:p>
          <a:p>
            <a:pPr algn="ctr">
              <a:defRPr/>
            </a:pPr>
            <a:r>
              <a:rPr lang="it-IT" dirty="0"/>
              <a:t>Clorofluorocarburi</a:t>
            </a:r>
          </a:p>
          <a:p>
            <a:pPr algn="ctr">
              <a:defRPr/>
            </a:pPr>
            <a:r>
              <a:rPr lang="it-IT" dirty="0"/>
              <a:t>Protossido di azoto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0" descr="http://www.3bmeteo.com/images/newarticles/w250/532c5fe2971d7d2401ba558be9710e48_influenza_mon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29000"/>
            <a:ext cx="2360613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252536" y="0"/>
            <a:ext cx="9396537" cy="1357313"/>
          </a:xfrm>
        </p:spPr>
        <p:txBody>
          <a:bodyPr>
            <a:noAutofit/>
          </a:bodyPr>
          <a:lstStyle/>
          <a:p>
            <a:pPr algn="r" eaLnBrk="1" hangingPunct="1">
              <a:defRPr/>
            </a:pPr>
            <a:r>
              <a:rPr lang="it-IT" sz="5400" b="1" dirty="0" smtClean="0">
                <a:solidFill>
                  <a:schemeClr val="accent2">
                    <a:lumMod val="75000"/>
                  </a:schemeClr>
                </a:solidFill>
              </a:rPr>
              <a:t>EFFETTO SERRA:le conseguenze</a:t>
            </a:r>
            <a:endParaRPr lang="it-IT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012" name="AutoShape 2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3013" name="AutoShape 4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" name="Nuvola 9"/>
          <p:cNvSpPr/>
          <p:nvPr/>
        </p:nvSpPr>
        <p:spPr>
          <a:xfrm>
            <a:off x="0" y="1643063"/>
            <a:ext cx="2857500" cy="17145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b="1" dirty="0"/>
              <a:t>Aumento temperatura terrestre</a:t>
            </a:r>
          </a:p>
        </p:txBody>
      </p:sp>
      <p:sp>
        <p:nvSpPr>
          <p:cNvPr id="12" name="Nuvola 11"/>
          <p:cNvSpPr/>
          <p:nvPr/>
        </p:nvSpPr>
        <p:spPr>
          <a:xfrm>
            <a:off x="3786188" y="1643063"/>
            <a:ext cx="2286000" cy="17145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b="1" dirty="0"/>
              <a:t>Fusione ghiacciai</a:t>
            </a:r>
          </a:p>
        </p:txBody>
      </p:sp>
      <p:sp>
        <p:nvSpPr>
          <p:cNvPr id="15" name="Nuvola 14"/>
          <p:cNvSpPr/>
          <p:nvPr/>
        </p:nvSpPr>
        <p:spPr>
          <a:xfrm>
            <a:off x="2428875" y="3429000"/>
            <a:ext cx="2286000" cy="1714500"/>
          </a:xfrm>
          <a:prstGeom prst="cloud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b="1" dirty="0"/>
              <a:t>Nubifragi uragani alluvioni</a:t>
            </a:r>
          </a:p>
        </p:txBody>
      </p:sp>
      <p:sp>
        <p:nvSpPr>
          <p:cNvPr id="17" name="Nuvola 16"/>
          <p:cNvSpPr/>
          <p:nvPr/>
        </p:nvSpPr>
        <p:spPr>
          <a:xfrm>
            <a:off x="5429250" y="3429000"/>
            <a:ext cx="3429000" cy="1714500"/>
          </a:xfrm>
          <a:prstGeom prst="cloud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b="1" dirty="0"/>
              <a:t>Sconvolgimento ecosistemi</a:t>
            </a:r>
          </a:p>
        </p:txBody>
      </p:sp>
      <p:pic>
        <p:nvPicPr>
          <p:cNvPr id="64514" name="Picture 2" descr="http://www.adnkronos.com/IGN/Assets/Imgs/00_prometeo/scioglimento_ghiacci_web--400x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1500174"/>
            <a:ext cx="2381240" cy="1785930"/>
          </a:xfrm>
          <a:prstGeom prst="ellipse">
            <a:avLst/>
          </a:prstGeom>
          <a:noFill/>
        </p:spPr>
      </p:pic>
      <p:pic>
        <p:nvPicPr>
          <p:cNvPr id="64516" name="Picture 4" descr="https://encrypted-tbn0.gstatic.com/images?q=tbn:ANd9GcRFfzO5WKrlqepqEtintiNkIMhKzYBfbWJ9z-AeilcCSus8Uo2Dc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5214950"/>
            <a:ext cx="2592606" cy="1604947"/>
          </a:xfrm>
          <a:prstGeom prst="roundRect">
            <a:avLst/>
          </a:prstGeom>
          <a:noFill/>
        </p:spPr>
      </p:pic>
      <p:pic>
        <p:nvPicPr>
          <p:cNvPr id="43023" name="Picture 15" descr="https://encrypted-tbn3.gstatic.com/images?q=tbn:ANd9GcTloY7MZdO7a9Dc1fQ4krh4d-FlBfK8CUVDrM93saLQBMJjkTJ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75" y="5214938"/>
            <a:ext cx="176530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0"/>
      <p:bldP spid="12" grpId="0" animBg="1" autoUpdateAnimBg="0"/>
      <p:bldP spid="15" grpId="0" animBg="1" autoUpdateAnimBg="0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80528" y="0"/>
            <a:ext cx="9324529" cy="1357313"/>
          </a:xfrm>
        </p:spPr>
        <p:txBody>
          <a:bodyPr>
            <a:noAutofit/>
          </a:bodyPr>
          <a:lstStyle/>
          <a:p>
            <a:pPr algn="r" eaLnBrk="1" hangingPunct="1">
              <a:defRPr/>
            </a:pPr>
            <a:r>
              <a:rPr lang="it-IT" sz="4800" b="1" dirty="0" smtClean="0">
                <a:solidFill>
                  <a:schemeClr val="accent2">
                    <a:lumMod val="75000"/>
                  </a:schemeClr>
                </a:solidFill>
              </a:rPr>
              <a:t>EFFETTO SERRA:i rischi per il futuro</a:t>
            </a:r>
            <a:endParaRPr lang="it-IT" sz="4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4035" name="AutoShape 2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4036" name="AutoShape 4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arrotondato 7"/>
          <p:cNvSpPr/>
          <p:nvPr/>
        </p:nvSpPr>
        <p:spPr>
          <a:xfrm>
            <a:off x="2071688" y="1643063"/>
            <a:ext cx="5572125" cy="1714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b="1" dirty="0"/>
              <a:t>Si prevede in questo secolo un aumento della temperatura da 1,5° a 5° C.</a:t>
            </a:r>
          </a:p>
          <a:p>
            <a:pPr algn="ctr">
              <a:defRPr/>
            </a:pPr>
            <a:r>
              <a:rPr lang="it-IT" sz="2400" b="1" dirty="0"/>
              <a:t>UN VERO DISASTRO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285750" y="3929063"/>
            <a:ext cx="1643063" cy="1285875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/>
              <a:t>Ulteriore ritiro ghiacciai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2000250" y="4786313"/>
            <a:ext cx="2357438" cy="1571625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/>
              <a:t>Aumento livello del mare</a:t>
            </a:r>
          </a:p>
          <a:p>
            <a:pPr algn="ctr">
              <a:defRPr/>
            </a:pPr>
            <a:r>
              <a:rPr lang="it-IT" sz="2000" b="1" dirty="0"/>
              <a:t>(9-98 cm)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4572000" y="4000500"/>
            <a:ext cx="1643063" cy="1000125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/>
              <a:t>Avanzata dei deserti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7500938" y="4071938"/>
            <a:ext cx="1643062" cy="928687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/>
              <a:t>Aumento malattie</a:t>
            </a:r>
          </a:p>
        </p:txBody>
      </p:sp>
      <p:sp>
        <p:nvSpPr>
          <p:cNvPr id="13" name="Rettangolo arrotondato 12"/>
          <p:cNvSpPr/>
          <p:nvPr/>
        </p:nvSpPr>
        <p:spPr>
          <a:xfrm>
            <a:off x="5857875" y="5214938"/>
            <a:ext cx="2071688" cy="1285875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/>
              <a:t>Diminuzione disponibilità acqua</a:t>
            </a:r>
          </a:p>
        </p:txBody>
      </p:sp>
      <p:cxnSp>
        <p:nvCxnSpPr>
          <p:cNvPr id="16" name="Connettore 2 15"/>
          <p:cNvCxnSpPr/>
          <p:nvPr/>
        </p:nvCxnSpPr>
        <p:spPr>
          <a:xfrm rot="5400000">
            <a:off x="1214438" y="3143250"/>
            <a:ext cx="785812" cy="64293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/>
          <p:nvPr/>
        </p:nvCxnSpPr>
        <p:spPr>
          <a:xfrm rot="5400000">
            <a:off x="2750344" y="3964781"/>
            <a:ext cx="1285875" cy="21431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endCxn id="11" idx="0"/>
          </p:cNvCxnSpPr>
          <p:nvPr/>
        </p:nvCxnSpPr>
        <p:spPr>
          <a:xfrm rot="16200000" flipH="1">
            <a:off x="5089526" y="3697287"/>
            <a:ext cx="571500" cy="3492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 rot="16200000" flipH="1">
            <a:off x="5857875" y="4143375"/>
            <a:ext cx="1714500" cy="28575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 rot="16200000" flipH="1">
            <a:off x="7715251" y="3214687"/>
            <a:ext cx="785812" cy="78581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rc_mi" descr="http://upload.wikimedia.org/wikipedia/it/2/2a/ProtocolloKyot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1438" y="1571625"/>
            <a:ext cx="1663701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Immagine 11" descr="File:Kyoto Protocol participation map 200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83050" y="1571625"/>
            <a:ext cx="5060950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643313" y="0"/>
            <a:ext cx="5500687" cy="1357313"/>
          </a:xfrm>
        </p:spPr>
        <p:txBody>
          <a:bodyPr>
            <a:noAutofit/>
          </a:bodyPr>
          <a:lstStyle/>
          <a:p>
            <a:pPr algn="r" eaLnBrk="1" hangingPunct="1">
              <a:defRPr/>
            </a:pPr>
            <a:r>
              <a:rPr lang="it-IT" sz="4200" b="1" dirty="0" smtClean="0">
                <a:solidFill>
                  <a:schemeClr val="accent2">
                    <a:lumMod val="75000"/>
                  </a:schemeClr>
                </a:solidFill>
              </a:rPr>
              <a:t>EFFETTO SERRA: </a:t>
            </a:r>
            <a:br>
              <a:rPr lang="it-IT" sz="4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it-IT" sz="4200" b="1" dirty="0" smtClean="0">
                <a:solidFill>
                  <a:schemeClr val="accent2">
                    <a:lumMod val="75000"/>
                  </a:schemeClr>
                </a:solidFill>
              </a:rPr>
              <a:t>qualche rimedio MA …</a:t>
            </a:r>
            <a:endParaRPr lang="it-IT" sz="4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5061" name="AutoShape 2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5062" name="AutoShape 4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45063" name="irc_mi" descr="http://4.bp.blogspot.com/-1zSIdg4kHQo/UL8TEwKImYI/AAAAAAAAEWg/VISYUcaf9iw/s1600/kyo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25" y="1571625"/>
            <a:ext cx="2500313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Freccia a sinistra 12"/>
          <p:cNvSpPr/>
          <p:nvPr/>
        </p:nvSpPr>
        <p:spPr>
          <a:xfrm rot="18674341" flipV="1">
            <a:off x="2509778" y="3253161"/>
            <a:ext cx="2224501" cy="7177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4" name="Nuvola 13"/>
          <p:cNvSpPr/>
          <p:nvPr/>
        </p:nvSpPr>
        <p:spPr>
          <a:xfrm>
            <a:off x="611560" y="4293096"/>
            <a:ext cx="2572891" cy="164534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/>
              <a:t>USA circa 36% emissioni C02</a:t>
            </a:r>
          </a:p>
        </p:txBody>
      </p:sp>
      <p:sp>
        <p:nvSpPr>
          <p:cNvPr id="15" name="Rettangolo arrotondato 14"/>
          <p:cNvSpPr/>
          <p:nvPr/>
        </p:nvSpPr>
        <p:spPr>
          <a:xfrm>
            <a:off x="3563888" y="4071938"/>
            <a:ext cx="5580112" cy="2165374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/>
              <a:t>Il trattato prevede l’obbligo di operare una riduzione delle emissioni di elementi d’inquinamento.</a:t>
            </a:r>
          </a:p>
          <a:p>
            <a:pPr algn="ctr">
              <a:defRPr/>
            </a:pPr>
            <a:endParaRPr lang="it-IT" sz="2000" b="1" dirty="0"/>
          </a:p>
          <a:p>
            <a:pPr algn="ctr">
              <a:defRPr/>
            </a:pPr>
            <a:r>
              <a:rPr lang="it-IT" sz="2000" b="1" dirty="0"/>
              <a:t>È stato esteso fino al 2020.</a:t>
            </a:r>
          </a:p>
        </p:txBody>
      </p:sp>
      <p:sp>
        <p:nvSpPr>
          <p:cNvPr id="16" name="Ovale 15"/>
          <p:cNvSpPr/>
          <p:nvPr/>
        </p:nvSpPr>
        <p:spPr>
          <a:xfrm>
            <a:off x="285750" y="285750"/>
            <a:ext cx="3638178" cy="10550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b="1" dirty="0"/>
              <a:t>Dal 1997 al 2005 per entrare in vigore</a:t>
            </a:r>
          </a:p>
        </p:txBody>
      </p:sp>
      <p:sp>
        <p:nvSpPr>
          <p:cNvPr id="45068" name="AutoShape 2" descr="data:image/jpeg;base64,/9j/4AAQSkZJRgABAQAAAQABAAD/2wCEAAkGBhQSEBUUEhQVFBUVFRQVFBQVFA8UFRQVFBQVFRQQFBQXHCYeFxkjGRQUHy8gIycpLCwsFR4xNTAqNSYrLCkBCQoKDgwOGg8PGiwkHyQpLCkpKSkpKSwpKSwsLCkpKSksKSwpLCwpLCopKSkpKSkpKSwpLCksLCwsKSksLCwsLP/AABEIAMYA/wMBIgACEQEDEQH/xAAcAAABBQEBAQAAAAAAAAAAAAADAAECBAUGBwj/xAA9EAABAwIEAwYFAQYEBwAAAAABAAIRAyEEBRIxQVFhBhMicYGRMqGx0fDBByNCYnLxM1KS4RQVJDRDU6L/xAAaAQACAwEBAAAAAAAAAAAAAAAAAQIDBQQG/8QAKxEAAgIBBAEDAwMFAAAAAAAAAAECEQMEEiExQRMiUQUjgRSh4TJDUnGR/9oADAMBAAIRAxEAPwD0OtTQmMVKt2gMtAaBqvc3A6wpjHOjUQD5Ei3qoLJF8Wcbi+6LppKPdKpgM5a8GbGSA25J9laxeO7oBz6bg08bH3Cs2PorU41ZJtFPXwTXsIcJBGyfCZzRe2Q9ojcEwR6FZeddq6Ybpou1PMRAkIUHYPJGjgM/pNDy1oIDSQJiR0lZeHrmm7U31BuCORHFdFnuVOkO8R1CSToHi4xdc+6muqk0c0XRHE928y1vdniJlvpyVc0dJBNxyBRXMUHMVe3wXKY1WhqGoLPqUrrYwoGx47fZU8ZRg3WXkWyVGrGW+Fma+kgPw0hWi0ynBSUqHFmBiMKRsqy6Wthw4LGxmDi49V0QyWKUaKiZOkrSAySdJADLSybs7XxRIoUy4D4nGGsE7AvdaTwAuVUwlDXUa2Y1OAnzXr+T9kDiKNKHClSAdpptABN47x8cSPeJVeTIoK2WY8bm6RwFXsDWZAqVaDCR4Q51S/CxDI9dll5n2ar4caqjPD/7GFtRn+psgesL1LO+xWKosLaNRlWmb91UE6TxNMn4T1ELif8AmtfDOIMsIs4GIvwcCLqMM8J9E54JQ5OQSWjmzGuiqxobqJD2jYOmQ4DgCOAsCCs5XFAk0J0kAMmTlJADJlJMgD6Dw+KaXd1QvU41Hnw2HNbuX5M8/wDcEPM+ENnSAOnFcPlWZGg/UGtdIiHe69LybHitRbUAjVw5RZW+hHH0jMjmeTtlhuXtAENAPRPmWViszSdxt9lYa5EoG9064LlR5P2m1NruaQAWANgACw2891hOK7v9omXxWDwBDmi95kWM/JcS+mumLuJwTW2TQ5zB8OBOoOEHVJ22I6qi5qOWpi1OgsquapHBnjYbomlWsUBaL2HpZcOrzPElR26bFHI3ZQqU2tBiZHGfkq1YzdXatEm8fRALem/X6LN9bfH3dmiltfC4M5+HUHUVpCjZV3MUNxKl4M8WPMKNeiCFbdRuidyOSmpFqXByeMw2kqsujxuCMcxwKwK9LSYXZCe5FElQNJJJWEQ+BqaarDycN/OF79lGc0mtLRY0mS64PgbYulpI9F8/YdgL2gmAXNBPIEgE+0r3KrmGDw00qZh1R4Ia1j3lwMkkaGkkW+S4dYrSRoaJcs2avaGnVYCw72vokT/mAJLfUBeVdvg7vjI8L7tfBgxwnmOS9NqZfhTNRzAKhgwQBeN9pWHmWWMxAAfMB0NAPEmPVcWKahKzuyY98KPH69F4b4mkA3HoR91TXc/tJxFOmaeFpAfu4LjDWnaBIGxO58weK4Za+OW6NmNmgoSpCSSSVhUJJJMgBFMnTIA9hfTv+XXpXZikG4RjeInV5kz+q85YBInab+S77skwGlULQQ3VAnjA3hdmXwYmn8m9QZKtMbCjhacBSf1VT5Z2I8+7a5hUe/SSNINgFyTgus7TZeKXic9pc+QGtgwJ3PVcs4K7CntOTUNOQBzEItVkhQcxWtFKZXLVKs+WDmDG3DzUiEzW/RcmqxqeNnVp8myaBcj6FVcTSIdY8bRyVk0SJHBRuBMeqyMcfViknyjSlLY7a4YE7TJQ336I7YhN3UlV5lsk0y7C90Uyk9kJMR6tMoDWqKZeuyk94aXNcbTI8uSysww4IkLexWHDxex5rFxFMtMbhduNp8rspncXXgxUkbE0oKCulEBl6tkuKfUZRqUHtaXUmgg4bvnNc3w1A14cC0EiY6ryldN2U7X18I17aUOHxaXTbYGPcKjNByXHZ1abKoS56PUnBwpjvXF7jxLQ0N4wG3+pWFmOZEkMpOLHA2eN2/zem6xaPa+tinQ6Gn/K2ZjqTuuiwuEHdk7WMm0i1/VZyxuMqfZq+opRvweSZhRe2o4VJLidRLtRLtV9cm5mQq66HtZiQcTpcJDWBpE7G5AB6AgLGFFh2cW/1Nke4+y2aMFu2V0ytuy5/wDDDx/IQT7b/JVXtIsQQeRBH1SoQySSSAEmhOmQB7XgKep4Bj1lej5PQNOi1vOTbqvOssP71u+9o3XqDLNA5AXO668sfufgycD+1S+S02qACSdvkuS7V9pwWhlIkHdx2tyVbtbnB1CmxxAF3EGJPouUc6VOGK+SGXM17UNVqEmSSVKlgXOIAvP5HmhKzgswdTNuYKeZTUft9lOLY5fc6JZllDqIBP8AFw4rPIV3MMxfWdqe6eA6DkqkIxKaj73yPK4OT2dAXNUAEdzUJzUZIbouIY57WmDgzB23TPpeG9pNrornS2Pml/w9hyO6xP0jxct83waf6hT48UVab9J2RzTkqDcPJJiwkiVZ7uLqnWyjuXzXJ0aRy2v4KjqW6pmnc2/Oa06jhH3VGrTJ+DckADmSYhcuPlna67RmOxIDb78vJU68OaV3eb9gGsoAl724jSLFrTQc4CSwVB8NpEuNyNrri6+XvpnQ9rmO5OBBvtvwWj7KuL5KlHInUlwYeOo2VGjhnPMNBPM8B5k2C2sxb3fCZ4HZZ9XFOcIJtyFh7Log+LIS7ItwrWnxOBPGJDR5ncnor+S4qiK5dVaDSbTqS0ixEfDHMke5Cyyj4Bre9p6rjW2QQCCJG6sTInb9kn5dXGkmvSqjW4OIc7U1oJDfCCHECwtJhWMTmOJqu/6OmTQpfG6u3uXYg8Q3UPDAB9r8l1uWZaGtL2NY1zhL4aPEYgOI52F1X7W5g2nl9XxOa809IBBkOeQ0iedyktPGM9xY9TOUdh45j8R3lV7zbU4mN4k2HsqzWKQbCmGpECAaid87mT0N/qkAopWBWqtgqCNXCCmISZOkgD2WlULXBwsQZHou2o9q2vaAwQ4N8WrnHBcQmWxkxbzAxZXjDYquXuJ5mUCU6YqxRpUVN27GKSSYFJxAeE0KYShVUBABRrM3j8CJpRzLI2M8vZcGqnKMo7Hz8fJfiSad/wDTNIU6DSTG44q8/BhwEeE8Z29EDDMuVzZNZDJhk12vDL4YpKaTHNPgLILzaN46o9U3VSo2Nje9v1K8+rk+Tag6VFcYcuJ1DyVvs3gZxLZaC1h1ODzDbfDJjneOiDTxEtnjxTYfHNa/xXputUbwjbVHGOSvhd8l2PbuVnT9pq+gRRqii6qNPd1HiphqoMD904/4VS8jh04rlO0+CdScxrnl5a1rS43MNJv5LpMs7J4Km/vqL6gaBqFJzw+lrF2vAI3G4uuN7Y53++c0xHd+GDvcyCOBuD5LpitzpHbk9uNtnMZrX1uJG2w9OKolE81CVoJUqRlXY2lQaEWFCoIv7/dMR7r2dxffYShVbu5jQ/8Aq2J9Hg+65T9rWPLW0aA4k1XeQljZ9S/2RP2U5nqpVKBN2O1s8n/EPRw/+lyf7SMTrzGq0bM0MPQNaCQPNxcrnL2kEuTnWXv7fdSTwolUlg5cosNvdDe5PTPhCBD1RY+SrK4VTITQDJJ0yBHsiaU8Jlu2ebGSKdRTsBkxTpiotjJtKkhtU1VITJMdBlWMfWbYAXFyQqZKiSuPLp45MkZvwWxyOMXEs9+AJImdh907HnTcbk22VWnpnxT6K74XNlvlBN1ja3DHFFqCfL5ZoaaTm7b6KVeOf5yQqrS6GgbxqPIclLEO+32VavWO0ETc/SFw4Mbm6XZ2uSim2CrAtJBFuhVQOvy63+as1KwjaPKECrXkRt7X81rww/5Q/KKFkrqX4MnsxinhwYKrtLwXgfwggkvpGdiLG24KxO0+ad5iiQZDDpEbEg+Ij5qpUx76LqrGGAS5vzPDZZwU1jSlZ3eq5QUTROJ/lMcLcEwcq1BxNuHSx9EZnqfNSorLFMqagxTBURm72AzDuMwpAmG1T3U8tZ8IPk4NjzWVmmK73E16p/8AJVqO9NR0j2hAa4iCDBBBB5EGQVGnz53Ur4oQnFCe5TeUJ5SAE8o1C4CruKPh/hHqmwCvVaqLlWS1ArC6SAEmUiFGExHsqYqcJi1bNnmiKZThRhFjIFMQplqYhFjIBTUQFJVsGRKiVIhRKgNAnJUHw7zsrAwssLpFuHNWaWXju9Vp+SzNXrMUE4PlmhptJkyNSRTxjwG9bLOqPndamOaxotEnfjH2WZUA+6r+mRW1yL9YtslEHXA0gjfYj9UA6dJkmTMAcFdwWANR+1puo53l3dOERDhYcRFl1+pBT9K+e/4IrHPb6lcHnXaLDltdxizocDztf5rMlegZlkDq9IANMz4HRx5HoVxGNy6pRdpqscx3JwI9jsfRRk1fDOrG248kKZuna+Cr2Xdnq1WCG6Wn+N8tHpxPotfF5G2lhy2dRs8uiLjaByifdVOcVwW0zHpOkIkodNiIEAPqsotdATObySaz5fkoAiShuCMQolqBAC2VPDi3qVFxU6B380wDNKHiG7IoKhXFvVIZWTFSTFMie06VGEbSm0rXs8vYLSlpRdCWhOx7gBamLUcsUS1Kx7gGlKEUtUSFFjsEQokIpCgQojQXACSR0n2V92ppAI8AMgfq4rPwOLNOoHW5GeR3WlXzSmXm5IFwOBPJec+o6fJLLuhG1R6H6dnhHHtk6I5o5hY46YsIMfF0hYmBy01XRFlf7qriXSBDZHQALo6GX92AGiLQOg4yoLK9Hh2J+5/sX7Fqsu5r2r9yjgsm0wGkaR8Vrk+aNjMlYYLmh0c1q06cWCjXNlmrJK918mhSrbXBztaiGzHsPos59WXlpaIAm99+S269AG535dVlYtpBPQK+ErCSRk47dc72g/wneX6hblR0hYWe1PCR9V3Y+0c2Q5gFSlPUcOH6pl3nMOEpSASCAECkQmSlAAHNT0xBU9A/CU2mP7lMQQHio1fhRAEOubJDKySdMVIie46UtKJCULVPJ2D0p9KmGp4QFgi1R0oxCg5qBpgHNQyEYtUC1IsTBEIbgjlqG5qVEkV3hWMqwxdVbAkAyfIITmroMjrNpUdW73EwOI4SeQXBrcrxYW1/o0NFi9XKkW8uADzpB/pjr8R5LXoUS4yduCzsnouJc4zc+62qQIH+y8jJ2z1cqXCK9cwdtlm4/FtaCXeyv4hsSsTGWEuaCTIuOdgnHvkguSnQxQc4TwMrNzNxdq08VquYdNxcKhWpw1dEavgkznKjNIvwXN5xXk+q6LNqukFcdjnanX4bLTwq3Zx5WVn1hzHumYFKE0rsOcRUePLbafKLpyok3CBklEqYCjCABmn5p2tuirqOyvY5mIp99We5jDVFJjW6QXmJd4ne1lGUlFWycMbm6Ry6FX2Xpec/s8oaT3DqjHgTDnB7ekiAY9V5nipa91N4hzTBjayjjyKfRPLglj/qApFPCYq4oPdoTwknWxR5EaE8J0kqAiQoEIhTEIAE5qgWoxCiQiiSYEtQntVghCcEmTQBzF0uT5Q4NDXCLy79GqXZTKw5xqPbIHwTtPErebTvMneY4Lzf1XVf2o/k9D9NwOP3X+CJDWCyjh6sqda9h69AkwgWAWB5NdgsXSlZGLwwJk8NgtXHV4Cyar7XUl2ONma/EnXpgXWbmuLDR8grrrSdz+WXN5zihF1141bJT45MDOsXJK5yo+6vZhXklZjDMrYxRpGfKVsmVFOUyuIiScLHoJ9iP0lJDqV9LhygyPMoGHSQsO+3lb7IqAGIXdYOhTNXB0w/VRwYFTFvD5otqnx6WcC/VExMxyXClUsSzT8MgHeCY9QouO4sxz2eD17tJ2jp913jalqkubAN6dN0Njo54HovKcbiDUqOqOu5255wInzsq1Gs42LiQBABJIA5DkERLHiWMnmzvKMmKkmIVhzHuwTqIThbR5IkkkkgQlFSSSAiVAqZQyUiSIOQwCSANzYeqIVo9mqLHYlusgASRPFw2Cryz2RcvgvxR3yUTrsFhu6oMYYkNv57lT7rlxVyrR4m54BNSpgXO5/LLw2WTnNtnroJRikio3Cx6pnUgFaq1Q3dY2Z5gdmqp0ixWwOYVBCxMZU57ckfGYuy53MMy3AKcFu6LlUVyQzDMA0Ljc0xmolXswxBcb7LnsbVWrgxUcmXJfBn4uqgU0nukpMfC00qRzhCU0qDC4mw+ak+jU/yj/UgY6q1fEXdIH1TYmpUaLjTPH/dNhWGNiZ+iYD06uk9DY78NirXfDmEGgzdriPIl1uWxhaODy9g3a0ngbn5FRbSGkVmvB2v5An6KFYEC4PstqrYLPrpJjaMqmBMj6H6oyfTCZTICUSpJFAHuIKeUIOThy2TydBgVJBDlLWgQVMoa1EvSAk5yGSk5yGSgkkOSmp1dLgRcgggdQhucpYNze9brMNkTCryOotl2NPcj1BuJGkOO5At6TCzsVmWmSqOKzZoHh2XN47NdRXgZycpOj2eONLk2MbnAPFZGMzTkVl1cRxJ9FUxFSdvVSjjsk8kY9BsZmvP+6wcZjo6n6J8djABAuefJYlestnTaRVukZ+bUNuoj4zF6isXG15siYvEqgu5wSfBGF1yKUkkkyQfDcVeaA5v9lRwfxRzCtUXQY6quRNEehH5yQH1iARAHkFerUp81TqtSTGzPbTGq4mwWlQHI/oqLm3lWqVXnv1sffipsijSefD7KliSrbTLVTxCgiTKZCZSeoq0rEmKdMUAe0a0+tJJbB5YkHp9aSSAG1Jw5JJICD3qBqJkkMmiDnITnwUyShInHsmczdxupGnYHmkkvP8A1LDCFSiqbNrR5JSbTZVe3cnh+WWRjswLrCw5fdJJR0EItttFupk0kkZFeqs3F14SSWpIoguTKc6UkklSdYydJJIAuGdDh5qziTF0klF9k49Bg+0oVV8j8lJJQGZ5N0VuySSsIFrD1bKFcpklHyS8FWoopJKxERJJJJgf/9k="/>
          <p:cNvSpPr>
            <a:spLocks noChangeAspect="1" noChangeArrowheads="1"/>
          </p:cNvSpPr>
          <p:nvPr/>
        </p:nvSpPr>
        <p:spPr bwMode="auto">
          <a:xfrm>
            <a:off x="155575" y="-1279525"/>
            <a:ext cx="3429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b="1" i="1" dirty="0">
                <a:solidFill>
                  <a:srgbClr val="00B050"/>
                </a:solidFill>
              </a:rPr>
              <a:t>Una scomoda </a:t>
            </a:r>
            <a:r>
              <a:rPr lang="it-IT" b="1" i="1" dirty="0" smtClean="0">
                <a:solidFill>
                  <a:srgbClr val="00B050"/>
                </a:solidFill>
              </a:rPr>
              <a:t>verità</a:t>
            </a:r>
            <a:r>
              <a:rPr lang="it-IT" sz="1400" b="1" i="1" dirty="0" smtClean="0">
                <a:solidFill>
                  <a:srgbClr val="00B050"/>
                </a:solidFill>
              </a:rPr>
              <a:t/>
            </a:r>
            <a:br>
              <a:rPr lang="it-IT" sz="1400" b="1" i="1" dirty="0" smtClean="0">
                <a:solidFill>
                  <a:srgbClr val="00B050"/>
                </a:solidFill>
              </a:rPr>
            </a:br>
            <a:r>
              <a:rPr lang="it-IT" sz="2200" dirty="0"/>
              <a:t>Documentario del </a:t>
            </a:r>
            <a:r>
              <a:rPr lang="it-IT" sz="2200" dirty="0" smtClean="0"/>
              <a:t>2006 sul problema mondiale del riscaldamento globale.</a:t>
            </a:r>
            <a:r>
              <a:rPr lang="it-IT" sz="1400" dirty="0"/>
              <a:t/>
            </a:r>
            <a:br>
              <a:rPr lang="it-IT" sz="1400" dirty="0"/>
            </a:br>
            <a:endParaRPr lang="it-IT" sz="1400" dirty="0">
              <a:solidFill>
                <a:srgbClr val="00B050"/>
              </a:solidFill>
            </a:endParaRPr>
          </a:p>
        </p:txBody>
      </p:sp>
      <p:pic>
        <p:nvPicPr>
          <p:cNvPr id="25602" name="Picture 2" descr="http://4.bp.blogspot.com/-YC2cpijTxC0/URkPIFB4jxI/AAAAAAAAAnA/Afoz8t1gdGA/s1600/Scomoda+Verit%C3%A0,+una-bugia-rassicuran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7"/>
            <a:ext cx="6069385" cy="4438173"/>
          </a:xfrm>
          <a:prstGeom prst="rect">
            <a:avLst/>
          </a:prstGeom>
          <a:noFill/>
        </p:spPr>
      </p:pic>
      <p:sp>
        <p:nvSpPr>
          <p:cNvPr id="7" name="Rettangolo arrotondato 6"/>
          <p:cNvSpPr/>
          <p:nvPr/>
        </p:nvSpPr>
        <p:spPr>
          <a:xfrm>
            <a:off x="3779912" y="5373216"/>
            <a:ext cx="5364088" cy="14847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Le </a:t>
            </a:r>
            <a:r>
              <a:rPr lang="it-IT" dirty="0"/>
              <a:t>basi scientifiche su cui lo studio e la presentazione di Gore si fondano - cioè che il riscaldamento globale è un fenomeno reale e grave, e dovuto in massima parte alle attività umane - sono confermate da molteplici ricerche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10" name="Rettangolo arrotondato 9"/>
          <p:cNvSpPr/>
          <p:nvPr/>
        </p:nvSpPr>
        <p:spPr>
          <a:xfrm>
            <a:off x="0" y="5417840"/>
            <a:ext cx="3635896" cy="1440160"/>
          </a:xfrm>
          <a:prstGeom prst="roundRect">
            <a:avLst/>
          </a:prstGeom>
          <a:solidFill>
            <a:srgbClr val="00B05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Il </a:t>
            </a:r>
            <a:r>
              <a:rPr lang="it-IT" dirty="0"/>
              <a:t>dipartimento dell'istruzione Britannica ha deciso che ogni scuola del Regno Unito riceverà una copia del film. </a:t>
            </a:r>
          </a:p>
        </p:txBody>
      </p:sp>
      <p:pic>
        <p:nvPicPr>
          <p:cNvPr id="12" name="Picture 4" descr="http://images.movieplayer.it/2003/12/18/al-gore-in-una-scena-del-documentario-una-scomoda-verita-357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1052736"/>
            <a:ext cx="2286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ttangolo arrotondato 12"/>
          <p:cNvSpPr/>
          <p:nvPr/>
        </p:nvSpPr>
        <p:spPr>
          <a:xfrm>
            <a:off x="6084168" y="2996952"/>
            <a:ext cx="3059832" cy="223224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i="1" dirty="0" smtClean="0"/>
              <a:t>AL </a:t>
            </a:r>
            <a:r>
              <a:rPr lang="it-IT" sz="1600" b="1" i="1" dirty="0"/>
              <a:t>GORE </a:t>
            </a:r>
            <a:r>
              <a:rPr lang="it-IT" sz="1600" dirty="0" smtClean="0"/>
              <a:t>è </a:t>
            </a:r>
            <a:r>
              <a:rPr lang="it-IT" sz="1600" dirty="0"/>
              <a:t>un politico </a:t>
            </a:r>
            <a:r>
              <a:rPr lang="it-IT" sz="1600" dirty="0" smtClean="0"/>
              <a:t>e ambientalista statunitense</a:t>
            </a:r>
            <a:r>
              <a:rPr lang="it-IT" sz="1600" dirty="0"/>
              <a:t>. </a:t>
            </a:r>
          </a:p>
          <a:p>
            <a:pPr algn="ctr"/>
            <a:r>
              <a:rPr lang="it-IT" sz="1600" dirty="0"/>
              <a:t>È stato il 45º Vicepresidente degli Stati Uniti d'America </a:t>
            </a:r>
            <a:r>
              <a:rPr lang="it-IT" sz="1600" dirty="0" smtClean="0"/>
              <a:t> ed </a:t>
            </a:r>
            <a:r>
              <a:rPr lang="it-IT" sz="1600" dirty="0"/>
              <a:t>è stato insignito del Premio Nobel per la </a:t>
            </a:r>
            <a:r>
              <a:rPr lang="it-IT" sz="1600" dirty="0" smtClean="0"/>
              <a:t>pace nel </a:t>
            </a:r>
            <a:r>
              <a:rPr lang="it-IT" sz="1600" dirty="0"/>
              <a:t>2007 per il suo impegno in difesa dell'ambiente</a:t>
            </a:r>
            <a:r>
              <a:rPr lang="it-IT" sz="1600" dirty="0" smtClean="0"/>
              <a:t>.</a:t>
            </a:r>
            <a:endParaRPr lang="it-IT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5"/>
          <p:cNvSpPr/>
          <p:nvPr/>
        </p:nvSpPr>
        <p:spPr>
          <a:xfrm>
            <a:off x="0" y="5733256"/>
            <a:ext cx="9144000" cy="90872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/>
              <a:t>Le future generazioni potrebbero chiedersi “Cosa fecero i nostri genitori? Perché non si svegliarono quando ne ebbero l’occasione?” Dobbiamo ascoltare quella loro domanda. Ora! 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0" y="4221088"/>
            <a:ext cx="914400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>
                <a:solidFill>
                  <a:schemeClr val="bg1"/>
                </a:solidFill>
              </a:rPr>
              <a:t>Quello che diamo per scontato potrebbe non essere qui per i nostri figli. </a:t>
            </a:r>
            <a:endParaRPr lang="it-IT" sz="2000" b="1" dirty="0">
              <a:solidFill>
                <a:schemeClr val="bg1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5436096" y="1772816"/>
            <a:ext cx="3707904" cy="2088232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/>
              <a:t> Incoraggia tutti quelli che conosci a vedere questo film </a:t>
            </a:r>
            <a:br>
              <a:rPr lang="it-IT" sz="2000" b="1" dirty="0"/>
            </a:br>
            <a:r>
              <a:rPr lang="it-IT" sz="2000" b="1" dirty="0" smtClean="0"/>
              <a:t>Impara </a:t>
            </a:r>
            <a:r>
              <a:rPr lang="it-IT" sz="2000" b="1" dirty="0"/>
              <a:t>più cose possibili sulla crisi climatica </a:t>
            </a:r>
            <a:br>
              <a:rPr lang="it-IT" sz="2000" b="1" dirty="0"/>
            </a:br>
            <a:r>
              <a:rPr lang="it-IT" sz="2000" b="1" dirty="0" smtClean="0"/>
              <a:t>Poi </a:t>
            </a:r>
            <a:r>
              <a:rPr lang="it-IT" sz="2000" b="1" dirty="0"/>
              <a:t>trasforma le conoscenze acquisite in azione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0" y="4869160"/>
            <a:ext cx="9144000" cy="648072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/>
              <a:t> Se </a:t>
            </a:r>
            <a:r>
              <a:rPr lang="it-IT" sz="2000" b="1" dirty="0"/>
              <a:t>credi nella preghiera, prega che la nostra gente trovi la forza di cambiare 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5436096" y="0"/>
            <a:ext cx="3707904" cy="1656184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/>
              <a:t>È difficile fa capire qualcosa a un uomo se il suo stipendio dipende proprio da questo suo non capire …</a:t>
            </a:r>
            <a:endParaRPr lang="it-IT" sz="2000" b="1" dirty="0"/>
          </a:p>
        </p:txBody>
      </p:sp>
      <p:pic>
        <p:nvPicPr>
          <p:cNvPr id="26628" name="Picture 4" descr="http://images.movieplayer.it/images/2007/01/17/wallpaper-del-film-una-scomoda-verita-629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324475" cy="3990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2564904"/>
            <a:ext cx="8229600" cy="1143000"/>
          </a:xfrm>
        </p:spPr>
        <p:txBody>
          <a:bodyPr>
            <a:noAutofit/>
          </a:bodyPr>
          <a:lstStyle/>
          <a:p>
            <a:r>
              <a:rPr lang="it-IT" sz="8800" b="1" dirty="0" smtClean="0">
                <a:solidFill>
                  <a:srgbClr val="002060"/>
                </a:solidFill>
              </a:rPr>
              <a:t>GLI STRATI DELL’ATMOSFERA</a:t>
            </a:r>
            <a:endParaRPr lang="it-IT" sz="8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3695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ccia a destra 6"/>
          <p:cNvSpPr/>
          <p:nvPr/>
        </p:nvSpPr>
        <p:spPr>
          <a:xfrm>
            <a:off x="3131840" y="3068960"/>
            <a:ext cx="64807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a destra 7"/>
          <p:cNvSpPr/>
          <p:nvPr/>
        </p:nvSpPr>
        <p:spPr>
          <a:xfrm>
            <a:off x="3059832" y="1556792"/>
            <a:ext cx="64807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a destra 8"/>
          <p:cNvSpPr/>
          <p:nvPr/>
        </p:nvSpPr>
        <p:spPr>
          <a:xfrm>
            <a:off x="3059832" y="332656"/>
            <a:ext cx="64807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3779912" y="41860"/>
            <a:ext cx="5220072" cy="11237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2000" dirty="0" smtClean="0"/>
              <a:t>Parte più alta ed esterna, rappresenta il passaggio verso lo spazio interplanetario. La temperatura arriva a 2700°C.</a:t>
            </a:r>
            <a:endParaRPr lang="it-IT" sz="2000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3779912" y="1297176"/>
            <a:ext cx="5220072" cy="14642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2000" dirty="0" smtClean="0"/>
              <a:t>Qui hanno origine le aurore boreali. Questo strato riflette le onde elettromagnetiche rendendo possibile la comunicazione fra luoghi molto distanti.</a:t>
            </a:r>
            <a:endParaRPr lang="it-IT" sz="20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3816424" y="2822788"/>
            <a:ext cx="5220072" cy="11237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2000" dirty="0" smtClean="0"/>
              <a:t>Raggiunge temperature fino a -100°C. Qui si accendono le meteore (frammento di cometa o asteroide, “stella cadente”).</a:t>
            </a:r>
            <a:endParaRPr lang="it-IT" sz="2000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3779912" y="4334956"/>
            <a:ext cx="5220072" cy="11237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2000" dirty="0" smtClean="0"/>
              <a:t>Contiene l’ozonosfera, cioè uno strato di OZONO, un gas che assorbe molti raggi ultra violetti del sole, molto dannosi per l’uomo.</a:t>
            </a:r>
            <a:endParaRPr lang="it-IT" sz="2000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3779912" y="5689664"/>
            <a:ext cx="5220072" cy="11237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2000" dirty="0" smtClean="0"/>
              <a:t>È la nostra aria, contiene il 75% di tutta la massa totale. Al di sopra di 4km nessuna forma di vita è possibile. </a:t>
            </a:r>
            <a:r>
              <a:rPr lang="it-IT" sz="2000" i="1" dirty="0" err="1" smtClean="0"/>
              <a:t>Tropos</a:t>
            </a:r>
            <a:r>
              <a:rPr lang="it-IT" sz="2000" dirty="0" smtClean="0"/>
              <a:t> significa movimento.</a:t>
            </a:r>
            <a:endParaRPr lang="it-IT" sz="2000" dirty="0"/>
          </a:p>
        </p:txBody>
      </p:sp>
      <p:sp>
        <p:nvSpPr>
          <p:cNvPr id="6" name="Freccia a destra 5"/>
          <p:cNvSpPr/>
          <p:nvPr/>
        </p:nvSpPr>
        <p:spPr>
          <a:xfrm>
            <a:off x="3203848" y="4581128"/>
            <a:ext cx="64807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/>
          <p:cNvSpPr/>
          <p:nvPr/>
        </p:nvSpPr>
        <p:spPr>
          <a:xfrm>
            <a:off x="3131840" y="6021288"/>
            <a:ext cx="64807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/>
          <p:cNvSpPr txBox="1"/>
          <p:nvPr/>
        </p:nvSpPr>
        <p:spPr>
          <a:xfrm>
            <a:off x="2555776" y="537321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15 km</a:t>
            </a:r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2483768" y="371703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50 km</a:t>
            </a:r>
            <a:endParaRPr lang="it-IT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2483768" y="227687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90 km</a:t>
            </a:r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2483768" y="69269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500 km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6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Immagine 12" descr="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77072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90600" y="214313"/>
            <a:ext cx="8153400" cy="990600"/>
          </a:xfrm>
        </p:spPr>
        <p:txBody>
          <a:bodyPr/>
          <a:lstStyle/>
          <a:p>
            <a:pPr algn="r" eaLnBrk="1" hangingPunct="1">
              <a:defRPr/>
            </a:pP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BUCO DELL’OZONO: che cos’è?</a:t>
            </a:r>
            <a:endParaRPr lang="it-IT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2000250" y="1428750"/>
            <a:ext cx="7143750" cy="5429250"/>
          </a:xfrm>
        </p:spPr>
        <p:txBody>
          <a:bodyPr>
            <a:normAutofit lnSpcReduction="10000"/>
          </a:bodyPr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it-IT" sz="2400" dirty="0" smtClean="0"/>
              <a:t>	La stratosfera terrestre contiene una concentrazione alta di </a:t>
            </a:r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ozono </a:t>
            </a:r>
            <a:r>
              <a:rPr lang="it-IT" sz="2400" dirty="0" smtClean="0"/>
              <a:t>(O</a:t>
            </a:r>
            <a:r>
              <a:rPr lang="it-IT" sz="1100" dirty="0" smtClean="0"/>
              <a:t>3</a:t>
            </a:r>
            <a:r>
              <a:rPr lang="it-IT" sz="2400" dirty="0" smtClean="0"/>
              <a:t>) un gas che rappresenta 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</a:rPr>
              <a:t>un vero e proprio schermo nei confronti delle pericolose radiazioni ultraviolette (raggi UV) provenienti dal sole</a:t>
            </a:r>
            <a:r>
              <a:rPr lang="it-IT" sz="2400" dirty="0" smtClean="0"/>
              <a:t>.</a:t>
            </a:r>
            <a:endParaRPr lang="it-IT" sz="2400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it-IT" sz="2400" dirty="0" smtClean="0"/>
              <a:t>	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it-IT" sz="2400" dirty="0" smtClean="0"/>
              <a:t>	Ogni anno, durante la primavera dell’emisfero australe, la concentrazione dell’ozono stratosferico nell’area situata in prossimità del Polo Sud diminuisce a causa di variazioni naturali. </a:t>
            </a:r>
            <a:r>
              <a:rPr lang="it-IT" sz="2400" b="1" dirty="0" smtClean="0"/>
              <a:t>Purtroppo, a causa degli inquinanti rilasciati in atmosfera</a:t>
            </a:r>
            <a:r>
              <a:rPr lang="it-IT" sz="2400" dirty="0" smtClean="0"/>
              <a:t>, sin dalla metà degli anni settanta </a:t>
            </a:r>
            <a:r>
              <a:rPr lang="it-IT" sz="2400" dirty="0" smtClean="0">
                <a:solidFill>
                  <a:schemeClr val="accent2">
                    <a:lumMod val="75000"/>
                  </a:schemeClr>
                </a:solidFill>
              </a:rPr>
              <a:t>questa periodica diminuzione è diventata sempre più grande, tanto da indurre a parlare del fenomeno come del “</a:t>
            </a:r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</a:rPr>
              <a:t>buco dell’ozono</a:t>
            </a:r>
            <a:r>
              <a:rPr lang="it-IT" sz="2400" dirty="0" smtClean="0">
                <a:solidFill>
                  <a:schemeClr val="accent2">
                    <a:lumMod val="75000"/>
                  </a:schemeClr>
                </a:solidFill>
              </a:rPr>
              <a:t>”</a:t>
            </a:r>
            <a:r>
              <a:rPr lang="it-IT" sz="2400" dirty="0" smtClean="0">
                <a:sym typeface="Wingdings" pitchFamily="2" charset="2"/>
              </a:rPr>
              <a:t> assottigliamento dello strato di ozono</a:t>
            </a:r>
            <a:endParaRPr lang="it-IT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6869" name="AutoShape 2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870" name="AutoShape 4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871" name="AutoShape 4" descr="data:image/jpeg;base64,/9j/4AAQSkZJRgABAQAAAQABAAD/2wCEAAkGBhMSERUUEhIUFRUWFRUUFRUUFRQUFRcVFBQVFBQUFBUXHSYeFxkjGRUUHy8gIycpLCwsFR4xNTAqNSYrLSkBCQoKDgwOGg8PGiwkHyQqLC0sLC8sLCwsLCwsLCwsLCwsLCwsLCwsLCwsLCwsLCosLCwsLCwsLCwsLCwpLCwsLP/AABEIAOEA4QMBIgACEQEDEQH/xAAcAAABBAMBAAAAAAAAAAAAAAAAAwQFBgECBwj/xABHEAABAwICBgcFBQUGBQUAAAABAAIDBBEhMQUSQVFhcQYHE4GRodEiMrHB8BRCUoLhIzNikqIVQ3JzwvGDo7LD0hYkRFNj/8QAGwEAAgMBAQEAAAAAAAAAAAAAAAQDBQYCAQf/xAAtEQACAgIBAwMDBAEFAAAAAAAAAQIDBBEhBRIxEyJBMlFxBjOBsRRCUmGhwf/aAAwDAQACEQMRAD8A7ihCEACEIQAIQhAAhYJVD6U9b9LTXZB/7mUYewbRNP8AFJt5NvzCDmU4wW5MvqremusKhpbh87XPH93F+0ffcdXBp/xELiWnenlbWm0spbGT+6iuyO24jN/5iVGMgA9F6nFicstf6UdN0n14HEU1LydM/wD0M/8AJVmt60tJSE2mbGDsijYPN4cfNV0RcPFZ7HHuOQ5Lh2xiLvIm/kdVHSOtk9+sqDw7aRo8GkBMnTSnOWU85Hn4lK9mN/nZJSD8PjcqJ5kIkTsZo6qkb/eyg8Hv9U4g6T1bPcq6lv8AxpLeBdZMzTH6JWDTnj4qNZ0SP1JrwWSk60tJR/8AyO0G6VkbvMAO81Y9GdesowqaVrhtdC4tP8j73/mC5qYz9BY1eCZhk1TOllWR+T0BoXrS0fU2Am7Jx+5OOzP83uHucrY1wIuDcHIheUTGFKaA6VVdFb7PM5rc+zd7UR/IcBzFjxU3an9LG687/cj02hc26MddEEtmVjewfl2gu6Enj96PvuOK6NFM1zQ5pDmkXBaQQQciCMwuGtD8LIzW4s3QhC8OwQhCABCEIAEIQgAQhCABCEIAFE9JOlFPQxdpUPte4awYveRsY3bzyG0hRPTvp/Fo5lsJKh4vHFfIfjkI91vmbWG0jg2ltKzVUpmqHl7ztOQGxrG5NaNwXjehS/JVfC8k90v6xqmvJYCYYP8A6mHFw/8A1d97llwOaqzY0qyEngl2w7knZk/EOSosslLmTE6WP2gpJsXBaUMOOWxSDI0u7LEuTmuSaGzYUOABHP5FO5RYXyxTct28R8UjZc1wTrWxGVtzeyw2JPBEtxClHaSqO2NBCsmmT5sSOzUfqDCgvkjXUoTaSjU32KTfTruN2jmeOpIgJIiAk+z3KXqKb65fQTV9OrCnMlEr51OLI57N6nOivTaq0e79k7Wivd0LySw3zLfwO4jvBUZJEkXRq0qy1LycwslB8Horol03p9IMvEdWRou+F1tdvEfibf7w77HBWFeVaWpfDI2SJ7mSMN2uabEH08iu39XvWUytAhnsypAw2MlAzczc7e3vGF7N8PlFvRlKziXkvaEIQOghCEACEIQAIQhAAqp0/wCnTNHw4WfO8HsozkNhkfb7o8zgNpEr0o6Rx0NM+eXG2DG3sXvPusHO2ewAnYvOGldKy1c75pjrPeb8ANjWjY0DAD5rmUtCmTf6a0vIhV1Uk0jpZXF8jzrOc7MnjuFtmywASkcCVhp05iZZdLGlYvcZ+y4TjgThjAk3vQ19k/ThRhHQtLch1HHuUoYVCxVRBwU9BMCAd68uw01o6r2tkfWQHO+GwJsXYHkpCtlGtY9yRAadqp7ujylzEjd8oyNWSpxGbpDsgQLWGG9ZDXBUt/Tb6/8ASM1Z3a9SHgYtXRJFtTvT6ncHBVUlKHkt6b4XcJjaxCUDbpzJAkQyy47tja3B6Y1khuTww+Z+SQkplJNZcc8fFJviXcbNHtlafJB1ECZvjU5UQ3TGWnT1dpUXVafBFPYkgS0ggkOBBBBIIIxBBGIIKfyQptJGrSjKa4ZBFtHa+rTrDFYzsJyBUsGeAEzRm8D8Y2jvGFwL6vKlPUPie2SNxa9hDmuGYIyIXoboH0xbpCmD8Gyss2Zg2O2Ob/C6xI7xsVrGSktou8XI712y8llQhC6HQQhCABYJWVROtzpP9npOxjNpai7MM2xD947vuG/mO5COJzUIuTOa9Y3S419UdQ/sISWRAZOP3pfzEYcAN5UBTwpOniT9keClqrTltmZyLnJts1YFvINyyyPFODArNJIRlJJjFJuel5YrJnUTAJ6qOyeHu8GXTWW8Om9TDMc8lBVWkcbBMnSOO1WUMTa9xZVYjfLLLVdI2WsQXHeMPPb4JsNOX4d6gwxBYFOsWtcDjwYtcllp9KcVJU2kOKozXuGSf0ekiMCoLMNNcFffgLXBeo3B/NKwHUdwVdoq47x5qbgqdYWNvFZLqnRo2xbgtMqO2ePNSiTsUoIWs0GHPDxz8rqMjnLDje2/9QpWmqA48h5nD18V84yKLMebjJeDU4WZDJWn5EzHZYLE+fEkDHZLqeywdbiR8sCZTxKcfHcKOqIkxXYJ5FOlsiJIU0khUpIxNXsT0JlTKKImeNSPQ/pK+gqmzNuW+7Kz8cZPtDmPeHEcStHQ3xTCohsVbYmRqXaz1KVfuR6kpapsjGyMcHMe0Oa4ZFrhcEdxSq5d1LdJ9Zj6OQ4svJDf8BPtsHJxBH+M7l1FXBe1WKyKkgQhCCQF5y6cae+210sgN2A9lF/lsJAI5nWd+Zdp6w9NfZdHzPBs9zeyZv1pPZuOIBc78q8+UzPr6+sFJHhNlX1C3SURxCxPIwkIwlmAnJL25kaFsz8k5PSFgQEtEUChwusRizSVBh588q9R+CK+mVWu75IrSVWBdVirrS82Cl9LnNV8Zr6LiVJR7i8wKY62bNat9RbRtSwandmihVtCIjWdRK2W8UBcQBtR4JPTNYaMu4Da427gL7frBM5WWOF+9S+lXi4aD7uB3a33j8PBRrmL2tt8sgsq2K0tcRgpam0jbaq+6NDJSETojMqLsVM6Fo+uDxY9yd0ztU8zmMOSpmjdIcVbqOcSNttCw/X+kerFyguUZ62EsSzviWCnmNsceIz8PTwW7xcKNoJ7GxUoW3Fxn5HmvlVsHXLTNhhZSyKv+RCNNauNLtdiidtwvY8M9k++tr7EPM1NXMvy+KfTtvh4+ib6qeg+CmlxISESY11PhyUok52XClhNxlsejBTrcSI0JpZ1JUxTszjeHW/E3J7e9pcO9emqaobIxr2G7XtDmne1wuD4FeXamOxP1gu49Uul+1oezJ9qBxj46h9qM8rEt/ItZTZ6lakR4M2m4MuyEIUpaHJuvPSeNNTg/jmcP+Wz/uLm0AVk61a7tNKSi9xG2OIdzA8/1PKrcXBQ33KtKP8AJncyXdYxy1Suj6W6YUcdyrBSRWssxm5DkyTp+N3y7mYrW2Zgo5jfZKmKqK7VFQjAjmm+gWJX6ZB12LjYn8FU06LXVfiCsmm4jju2eqrbcDZfY8Tmsd6e12IcNKVBSDSlWFTtaNDCQpZOqJrxdzNhAOW0/DBNNZSei5QDmLEWI3919wuSuJ8ImbWjGmNHaoLxtOI4k3UWWqzNPaRuGz2mg53AwBVaXlLb4ZHwxJzUg9qdOCSeEzEXths0ppbFWXRNfYjFVZzU90fUWUV9SnHZSZdCnFnRGyXAeO9StDU3Cq+ha3YTgVMQv1HcCvkf6k6V6U3bBcPyUuFkSxLux+CSqWY3SWvcW8eCW1tYYeO79UnqWy2eY9Vjl9mane3teGNJIU0kjUq4XTKZqnhITurS5GJQVs4LACZPKJ6ZEV8HtDjgrr1QaR7OtfEThLGR+eI6zf6TIqrpGPC6cdE67sq6mkvb9rGDyeezd5OWg6ZZuLiwa9O/Z6IQsIVqWx5q6TzdpX1Lt883gJHNHk0JKBiQnfeaUnMyOPi9x+aeUwVDmzbsZnZLch3TRqXpJth8dn6KOpwntM6xVLdyO40/TaJQMwsoWZmq+2/4bfriptjbZeGz9FF6RA19bLZ4Z2PP4Lzp93pXqRJ1unvo715RBaagzwVMrYrFdC0nFdt1T9JwL7f061OKKTpt3GiJjcl2puzNS2jqYPBG04XOQ5AZlW09JbNZQ9oRhpXuyaTyHL1Cm6XRAsC8DIXFhne+f1gnsFOGNAbs8+fFLOFwcbYZjZxSE7m+EPJDepkEbCcBYYDjsACqZKlq/We62uH2BOA1QBmfIKOMSnqXaeut64EbrV6kdI6OEerYm5BvfK4tl4p/TaHYLa3tG3djuCkdsUti0l9ytuZ5J3SaJkJBsA02xuMlYBoyPW1gwX8vDJKmNcvI40hSdexpSxmM793G2Z4BWKln7Rtto2/LmoXMapy3j5JxCDGQRi3Du5qozsaOTW4S+TN9Qw39USy6Pm2J7M1Q8UuThkc1MQP1gvi/UcSWJe4SHul5PrV9kvKGzcDbvHzH1vSVTHtSs4t3Y923yWdVKp/I/ruXayJe3FaNzTqdibEJuL2hKK7ZCNWy4UQZdSx2tNx3e0PMKamOHHcoCvwN/rHBWWBPtmifJXiR6U/tpn1ZC5X/AGw/h4u9VhaXZN/kFClbaaQHZI4eBKkKYYJLT8GpXVTd1RL4do63kl6XJZ3M+t/krEvc0PoAnITeJOQqmZP8EpDJ7PIJtWRXj7v9/Na00vskd3jgnb23uEn9Eh2clfRr7rRBTsvHh4H6wVP0o3FXcx+81VfStPmvsX6fyVbRGRlMN+nY4v7lUfmpKjpi7V1C65NnZCwzvnfZu2Jo+C7wMeNgTYbTZWTRY1Y252zB4E4csLLW22aijW0SH8DdUAY4bzc+KWt4HPZ3pJpSjCq2S2WtchnV6K1sWus7G5JJLgdhPLgmElPIxzB2YNibWuQ44Z48OCnWm3L6wWXDLn8bj5r1WteRlMiJNFySm8rgLZAWKdUdGI22Fzc3ubXT542b8PXyWHNQ7G+PgjnXsbkJM48kuWX5LUtQnsVlAQc1bwuBGq7JDgkjgV21taELq1JEho2osTG48PQqb0fNY2Kp80uo/Wvg7HvFgQp+mq9ZocLkjA29Vi/1N0xW1etFcr+jLS7sTIU142WCaK6bxNwHh4YJaleXN2DzP14rAgGN8cdvGxyy2r5gnrhmwhBWJTj8jSpscseWXjkowAk4+XqpqdqibYlNVPgTyI6mhMtwKgNLhWG2ar+lhd2qMyQO8lWGL+4jzI/aTLb9gk3eY9VhdZ/9MM4eCwtR2HH+MzjfWXR9lpWfDCTUkH5mAH+oOTGhVx68NHWlpqgDBzXQuO4tOuzx1n+CpFDJkqXqENTZBJdlz2S5atmFbRYhBYqPfwSXw17kbR4Hvb/1BSDXWKjHPsL/AFhinhOCimiGqztTS/JpXx2IcoLTdLtGRVieNdtlHyxazS05haz9MZ3o2+jJ+Snzl6dyuj4Zz6pixtvw8/NWGMWAG7DwTHStFmt6KrBaAT7XunDbs8l9X7u+KaLzEtUokg1KMcefkUynq2xi7jYZJWOqbYHWFjkVA4lrCweteDgticD4+GKZ01c17nNGOrbdjhx44Jdxw/W6hmmixhIcXx8vn6ItvSURPHyv9ckqADtJ77eSjQwnsw9JOPM9yX1BuWjgu0yKcRs4HckXN4+CdvCbvClQhbHQzqdUNOvewxwzvwunvR6sv7Ow/QTeaMEWIBG4i6a6M/Zy22A4cjkub6o2VSizP9Sp762y9aMl2bk6Lvadz/0tUXTyWfzsVJPO3eT5YfJfC82j0b5Q+zLDod/qU9r+AlyUVKPaKlHZKLnPtFR1DWZHlCZyKjtBUvb6Rpo8wZ4yf8LXazvIFPal9mqS6otHdrpIyHKGN7r/AMUn7No8C89yuenw7rBPI5cIHcLoWULTjxVOs7Q32jR0oAu+K07OceLv6C8LhtA4Gy9OObcWOIOxedOkGhjRVssH3Q7WjO+N/tM52Hs82lV2fXuPcitzIalGf8D2lHE+PqnjozbM+A9Eyo3XspBqylnDG4x3AbuiJwv5BL0jSW5+Q70Oat6T3iO/18/io5S9ohGvVmgiYWuzNuQ9FjSFERZwJ8vkE8lhS7RrMseSjjfKuSnHyjuWErYSpf5RUtJ6PDhrC/iVWKui1Te23HiNoV7lj1XFpyKhtKaOX2DofVY5VSb8/Jm8e6ePZ6c/gqWkJRITjqtaCWgjEk2ww4hMHTuda5JsABwAFsPBS1XRbghvR1zRrSC25u383otbG6EYpP8Ag0EcuCW5M36Oz+04bbA+B/UKeafU930FXtDQasrt2r8SPRT0bvrklr0nLZbU3dy2LsPx+OPzSoN80g049318lsSldFjGeha24/NaOcd3h6FYEiHOXmjqU9o0c8f74JF6UeU2BBvY5YGx2qRJiVsjDkyqAGvaRmb7tlsUpX1fZsLs9gB2nuULRTOe+7iSVPGLcW2VeTpwaL/RvwYTuUxb2W+J5nE/FQVK8asY+OGG364qeOIFiO5fFuvpLNnr7/8Agv0Ba7vyzEjsFEvNyVIVDrCyj5n2VVUi0yWpT/BH6TmwXTepnQ/Z0b5yPankJH+XHdjP6u0PeFyz7K+omjgj9+V7WDhrHFx4AXJ4Bei9HULYIo4mCzY2NY3k0AC/HBafptWl3ClS9S1z+w5QhCtx4Fzvrh6N9rA2qYPbgwktmYXHE/ldjyc5dEWksQc0tcAWuBBBxBBFiCN1lzOKlFxZHZBWRcWedtFVN8CptqjelPR12j6t0WPZuu+Fx2sJ90n8TfdPcdqWpKzBY/LocJsgxrdJ1z8oeuC2iGIO74bR9bkk2RKRPxSD8Hkku9Mk+0SjRhgmzBluOXol2iyUki5Xa0mhvXUusL7VFshLrsLSfrO+xTAku72ThtPonDWgCwHP1KdxM+7Cl3V+Sly+k05dnenr76K2dFNj9rN2/dy9VpWUQeRnju5Z/W9WiTRzXsvfPyTOOkaAWjPeVruhdUune3fLbl8mezsN49ykvBSJ6ARX1cycz5LDVL6UpseXxP6fFQ+RX0qqffHZfYticUKtfiPD5/JKEpsXeqW1l61yWcJ8GSVnWSessFyNHXeZcVX9KydlIHMPve05uwnK/fcqdc9V3T7gZGgZgYnmcB9b0xR9QrbIaV1cZXDCwGQz5lSWhKIkjBNaGg1iFcNHUPZtH4j5BLdRza8Wlt+EUeblKMe1eWSVBFd2GQGqPn5/BS0trYgeASNFBqtSFfU2w8V8MyrpZWRKx/LLTBrWHjd0vLG1Q8Xvb5KOqni1z8SlXyXWmj9FyVlQynizecXbGMHvvPADxNhtTVFTlJRRB6rlyXLqc6N6z31r24C8UOGbj+9eOQ9gHi9dZTXRejWU8LIYhZkbQ1o4Dad5JxJ2klOlrK4KEVFD9Vfpx0CEIUhKCEIQBAdNOijK+nMZs2RvtRPP3X2yP8JyPjmAuGM14ZHRStLHsJa5pzBHx57c16SVI6xegf2tvbwACpYMshK0fcJ/ENh7jhYhLLxlbHa8ieRS374eV/2c3gnTtrlXaaoIJBBBBsQ4apBBsQQcQb4WUvDLcYnuHqstbU4sgqs71yS4qmgWzO4euxJioLsHd24+pTdpwwSkTbpPtSGJ2zlqK8D+BmIS7pEk11rXy3+u5NZaixS/b3Mt8WnS0iRpKyzrHI/V1msZqm+xRrJ7lORU61mnnwsP1+acx7nRNMg6ng+vXx5Q2rqPWbfacTzVVqoMVdda2H13qJr9G43GS+q9I6nC+HnkymNa6ZOEyrELLH4KRmoDuTUUezifX5rRK2LLeN8fOxEvWpclJ2Blta+OVsU1qJiW2aCL7dvdZdqSZ5PJgvLEayuDMsXfh9dyiYacuN87lSUOiC45Kbo9Ehguc/JR3ZdePFtsrsjPilwJ6H0dqi7gp+gp7nWKRpoNfZYefepJzxG1fK+vdXeZP06/H9nnT8SVs/8AIu8IKuo1W/BQU0tylaqpLzwTConAVJTVr8jmTd68uPpXgJ5dguScABiSTgAAMyux9XfQ37FCXygfaJQC/bqNzbEDwzNszvACh+rfoEWatXVN9s4wxu+4D/ePB++RkNnP3ejrTYWN6a7peRqinXul/AIQhWI4CEIQAIQhAAhCEAUjp31eCqvPT2ZUAYjJswGx+51sA7uOwjlXaFjzG9pje02c14IIO47l6MVd6WdCIK5t3exKBZkzR7Q3NcPvt4HuISOTiK1bXkTux9+6Hn+zksTza/6p5TSXKYaZ0JU0D9Wdtmk2ZI3GN/I7D/CbH4rWlqlmcjHcOGjiqfu0ye7VR9SzG48Nn6JWOYFYe1IRXazQ02LyhCN2/D4eKcwi+O/Lls9e9Jdns3/Db9cUu2C2zww+C6k0MSs2KPffB45OSb2yAew7WHHH4pcXtifEApF1O4YscOVj6r2i+dMu6uWmVOVgUZX1LT+6IyZt731m3ONsky/s1hcbuvfHHwPyU26V332tPGx9Ui+GMkYkZjIbceO5aaj9S5UFqWmZ+3oGRD9ue0Rp0YzesCkjG2/L1UoaCPffncrPZRNU8v1Tc1xEWj0PMb02MI4b+6365p7FQWxee79Fsa0DBoQHE4lUeX1HJyv3HpfYuMboVVPvue2KueALjD58+CjKmp1jjh9bFvV1m5IaP0XNVydnBGXnacmtG97smj6F1BRQ5PhcnWVZ3vsj4+w1mn2NxJwAGJJOAAG0rpHQPq31C2orGgv96OE4hm0Pk3v3DZz92a6HdXkVHaR5Es/4yPZZvEQOW7WOJ4A2VtWkxcJV+6fk8qx9e6QIQhWQ4CEIQAIQhAAhCEACEIQAIQhACVVSMlYWSMa9jhZzXAOaRxBXPNP9UwxfRP1dvYyElv5JMS3k6/MLpCFFZVCxakjiUIy8nn+shmpn6lRE+J2zWHsn/C4ey7uJSkOkeK7vU0rJGlkjGvac2vaHNPMHAqoaV6qaSS5i14DuYdZn8jshwaQqe7pKfMGR6sh9L2c9jrxn4cks3SA3qWruq+rjv2Tophsx1HeDsP6lXqvo5WRX16aXDaGFw/mbcearrOnTj5RHLIuj5RIMrRvW4qW71Vn12qbOu07jgfArI0mN6UeGzhdRa8otBmCb1EIIy4+GKgm6XttWw01fAG/AYrxY00+BivqcSVdCkzAsUWj6yUDs6ad2y/Zua3h7TgB5qdo+rjSEnv8AZwj+J+u7uay4PiE1DCvl4Q0uouX0pkECGoi15nakLHSP/CwFx5m2Q4nBdC0Z1T07LGeSSc7v3bPBp1v6lcKHR0ULdSGNkbdzGho5m2Z4qwq6S292M4lbOzytHOtBdVT32fWP1Bn2UZBdyfJkOTb8wuiaO0ZFTxiOGNrGDY0Wx3k5k8TinSFdVUQqWoIjjBR8AhCFMdghCEACEIQAIQhAAhCEACEIQAIQhAAhCEACEIQALAQhAEX0h/d/W4rkGmv3nj8SsIS94pkiOj/3g7/gV1vop7ncPmhC8oPMbyT5WUITI4CEIQAIQhAAhCEACEIQAIQhAAhCEAf/2Q=="/>
          <p:cNvSpPr>
            <a:spLocks noChangeAspect="1" noChangeArrowheads="1"/>
          </p:cNvSpPr>
          <p:nvPr/>
        </p:nvSpPr>
        <p:spPr bwMode="auto">
          <a:xfrm>
            <a:off x="155575" y="-1790700"/>
            <a:ext cx="37433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872" name="AutoShape 6" descr="data:image/jpeg;base64,/9j/4AAQSkZJRgABAQAAAQABAAD/2wCEAAkGBhMSERUUEhIUFRUWFRUUFRUUFRQUFRcVFBQVFBQUFBUXHSYeFxkjGRUUHy8gIycpLCwsFR4xNTAqNSYrLSkBCQoKDgwOGg8PGiwkHyQqLC0sLC8sLCwsLCwsLCwsLCwsLCwsLCwsLCwsLCwsLCosLCwsLCwsLCwsLCwpLCwsLP/AABEIAOEA4QMBIgACEQEDEQH/xAAcAAABBAMBAAAAAAAAAAAAAAAAAwQFBgECBwj/xABHEAABAwICBgcFBQUGBQUAAAABAAIDBBEhMQUSQVFhcQYHE4GRodEiMrHB8BRCUoLhIzNikqIVQ3JzwvGDo7LD0hYkRFNj/8QAGwEAAgMBAQEAAAAAAAAAAAAAAAQDBQYCAQf/xAAtEQACAgIBAwMDBAEFAAAAAAAAAQIDBBEhBRIxEyJBMlFxBjOBsRRCUmGhwf/aAAwDAQACEQMRAD8A7ihCEACEIQAIQhAAhYJVD6U9b9LTXZB/7mUYewbRNP8AFJt5NvzCDmU4wW5MvqremusKhpbh87XPH93F+0ffcdXBp/xELiWnenlbWm0spbGT+6iuyO24jN/5iVGMgA9F6nFicstf6UdN0n14HEU1LydM/wD0M/8AJVmt60tJSE2mbGDsijYPN4cfNV0RcPFZ7HHuOQ5Lh2xiLvIm/kdVHSOtk9+sqDw7aRo8GkBMnTSnOWU85Hn4lK9mN/nZJSD8PjcqJ5kIkTsZo6qkb/eyg8Hv9U4g6T1bPcq6lv8AxpLeBdZMzTH6JWDTnj4qNZ0SP1JrwWSk60tJR/8AyO0G6VkbvMAO81Y9GdesowqaVrhtdC4tP8j73/mC5qYz9BY1eCZhk1TOllWR+T0BoXrS0fU2Am7Jx+5OOzP83uHucrY1wIuDcHIheUTGFKaA6VVdFb7PM5rc+zd7UR/IcBzFjxU3an9LG687/cj02hc26MddEEtmVjewfl2gu6Enj96PvuOK6NFM1zQ5pDmkXBaQQQciCMwuGtD8LIzW4s3QhC8OwQhCABCEIAEIQgAQhCABCEIAFE9JOlFPQxdpUPte4awYveRsY3bzyG0hRPTvp/Fo5lsJKh4vHFfIfjkI91vmbWG0jg2ltKzVUpmqHl7ztOQGxrG5NaNwXjehS/JVfC8k90v6xqmvJYCYYP8A6mHFw/8A1d97llwOaqzY0qyEngl2w7knZk/EOSosslLmTE6WP2gpJsXBaUMOOWxSDI0u7LEuTmuSaGzYUOABHP5FO5RYXyxTct28R8UjZc1wTrWxGVtzeyw2JPBEtxClHaSqO2NBCsmmT5sSOzUfqDCgvkjXUoTaSjU32KTfTruN2jmeOpIgJIiAk+z3KXqKb65fQTV9OrCnMlEr51OLI57N6nOivTaq0e79k7Wivd0LySw3zLfwO4jvBUZJEkXRq0qy1LycwslB8Horol03p9IMvEdWRou+F1tdvEfibf7w77HBWFeVaWpfDI2SJ7mSMN2uabEH08iu39XvWUytAhnsypAw2MlAzczc7e3vGF7N8PlFvRlKziXkvaEIQOghCEACEIQAIQhAAqp0/wCnTNHw4WfO8HsozkNhkfb7o8zgNpEr0o6Rx0NM+eXG2DG3sXvPusHO2ewAnYvOGldKy1c75pjrPeb8ANjWjY0DAD5rmUtCmTf6a0vIhV1Uk0jpZXF8jzrOc7MnjuFtmywASkcCVhp05iZZdLGlYvcZ+y4TjgThjAk3vQ19k/ThRhHQtLch1HHuUoYVCxVRBwU9BMCAd68uw01o6r2tkfWQHO+GwJsXYHkpCtlGtY9yRAadqp7ujylzEjd8oyNWSpxGbpDsgQLWGG9ZDXBUt/Tb6/8ASM1Z3a9SHgYtXRJFtTvT6ncHBVUlKHkt6b4XcJjaxCUDbpzJAkQyy47tja3B6Y1khuTww+Z+SQkplJNZcc8fFJviXcbNHtlafJB1ECZvjU5UQ3TGWnT1dpUXVafBFPYkgS0ggkOBBBBIIIxBBGIIKfyQptJGrSjKa4ZBFtHa+rTrDFYzsJyBUsGeAEzRm8D8Y2jvGFwL6vKlPUPie2SNxa9hDmuGYIyIXoboH0xbpCmD8Gyss2Zg2O2Ob/C6xI7xsVrGSktou8XI712y8llQhC6HQQhCABYJWVROtzpP9npOxjNpai7MM2xD947vuG/mO5COJzUIuTOa9Y3S419UdQ/sISWRAZOP3pfzEYcAN5UBTwpOniT9keClqrTltmZyLnJts1YFvINyyyPFODArNJIRlJJjFJuel5YrJnUTAJ6qOyeHu8GXTWW8Om9TDMc8lBVWkcbBMnSOO1WUMTa9xZVYjfLLLVdI2WsQXHeMPPb4JsNOX4d6gwxBYFOsWtcDjwYtcllp9KcVJU2kOKozXuGSf0ekiMCoLMNNcFffgLXBeo3B/NKwHUdwVdoq47x5qbgqdYWNvFZLqnRo2xbgtMqO2ePNSiTsUoIWs0GHPDxz8rqMjnLDje2/9QpWmqA48h5nD18V84yKLMebjJeDU4WZDJWn5EzHZYLE+fEkDHZLqeywdbiR8sCZTxKcfHcKOqIkxXYJ5FOlsiJIU0khUpIxNXsT0JlTKKImeNSPQ/pK+gqmzNuW+7Kz8cZPtDmPeHEcStHQ3xTCohsVbYmRqXaz1KVfuR6kpapsjGyMcHMe0Oa4ZFrhcEdxSq5d1LdJ9Zj6OQ4svJDf8BPtsHJxBH+M7l1FXBe1WKyKkgQhCCQF5y6cae+210sgN2A9lF/lsJAI5nWd+Zdp6w9NfZdHzPBs9zeyZv1pPZuOIBc78q8+UzPr6+sFJHhNlX1C3SURxCxPIwkIwlmAnJL25kaFsz8k5PSFgQEtEUChwusRizSVBh588q9R+CK+mVWu75IrSVWBdVirrS82Cl9LnNV8Zr6LiVJR7i8wKY62bNat9RbRtSwandmihVtCIjWdRK2W8UBcQBtR4JPTNYaMu4Da427gL7frBM5WWOF+9S+lXi4aD7uB3a33j8PBRrmL2tt8sgsq2K0tcRgpam0jbaq+6NDJSETojMqLsVM6Fo+uDxY9yd0ztU8zmMOSpmjdIcVbqOcSNttCw/X+kerFyguUZ62EsSzviWCnmNsceIz8PTwW7xcKNoJ7GxUoW3Fxn5HmvlVsHXLTNhhZSyKv+RCNNauNLtdiidtwvY8M9k++tr7EPM1NXMvy+KfTtvh4+ib6qeg+CmlxISESY11PhyUok52XClhNxlsejBTrcSI0JpZ1JUxTszjeHW/E3J7e9pcO9emqaobIxr2G7XtDmne1wuD4FeXamOxP1gu49Uul+1oezJ9qBxj46h9qM8rEt/ItZTZ6lakR4M2m4MuyEIUpaHJuvPSeNNTg/jmcP+Wz/uLm0AVk61a7tNKSi9xG2OIdzA8/1PKrcXBQ33KtKP8AJncyXdYxy1Suj6W6YUcdyrBSRWssxm5DkyTp+N3y7mYrW2Zgo5jfZKmKqK7VFQjAjmm+gWJX6ZB12LjYn8FU06LXVfiCsmm4jju2eqrbcDZfY8Tmsd6e12IcNKVBSDSlWFTtaNDCQpZOqJrxdzNhAOW0/DBNNZSei5QDmLEWI3919wuSuJ8ImbWjGmNHaoLxtOI4k3UWWqzNPaRuGz2mg53AwBVaXlLb4ZHwxJzUg9qdOCSeEzEXths0ppbFWXRNfYjFVZzU90fUWUV9SnHZSZdCnFnRGyXAeO9StDU3Cq+ha3YTgVMQv1HcCvkf6k6V6U3bBcPyUuFkSxLux+CSqWY3SWvcW8eCW1tYYeO79UnqWy2eY9Vjl9mane3teGNJIU0kjUq4XTKZqnhITurS5GJQVs4LACZPKJ6ZEV8HtDjgrr1QaR7OtfEThLGR+eI6zf6TIqrpGPC6cdE67sq6mkvb9rGDyeezd5OWg6ZZuLiwa9O/Z6IQsIVqWx5q6TzdpX1Lt883gJHNHk0JKBiQnfeaUnMyOPi9x+aeUwVDmzbsZnZLch3TRqXpJth8dn6KOpwntM6xVLdyO40/TaJQMwsoWZmq+2/4bfriptjbZeGz9FF6RA19bLZ4Z2PP4Lzp93pXqRJ1unvo715RBaagzwVMrYrFdC0nFdt1T9JwL7f061OKKTpt3GiJjcl2puzNS2jqYPBG04XOQ5AZlW09JbNZQ9oRhpXuyaTyHL1Cm6XRAsC8DIXFhne+f1gnsFOGNAbs8+fFLOFwcbYZjZxSE7m+EPJDepkEbCcBYYDjsACqZKlq/We62uH2BOA1QBmfIKOMSnqXaeut64EbrV6kdI6OEerYm5BvfK4tl4p/TaHYLa3tG3djuCkdsUti0l9ytuZ5J3SaJkJBsA02xuMlYBoyPW1gwX8vDJKmNcvI40hSdexpSxmM793G2Z4BWKln7Rtto2/LmoXMapy3j5JxCDGQRi3Du5qozsaOTW4S+TN9Qw39USy6Pm2J7M1Q8UuThkc1MQP1gvi/UcSWJe4SHul5PrV9kvKGzcDbvHzH1vSVTHtSs4t3Y923yWdVKp/I/ruXayJe3FaNzTqdibEJuL2hKK7ZCNWy4UQZdSx2tNx3e0PMKamOHHcoCvwN/rHBWWBPtmifJXiR6U/tpn1ZC5X/AGw/h4u9VhaXZN/kFClbaaQHZI4eBKkKYYJLT8GpXVTd1RL4do63kl6XJZ3M+t/krEvc0PoAnITeJOQqmZP8EpDJ7PIJtWRXj7v9/Na00vskd3jgnb23uEn9Eh2clfRr7rRBTsvHh4H6wVP0o3FXcx+81VfStPmvsX6fyVbRGRlMN+nY4v7lUfmpKjpi7V1C65NnZCwzvnfZu2Jo+C7wMeNgTYbTZWTRY1Y252zB4E4csLLW22aijW0SH8DdUAY4bzc+KWt4HPZ3pJpSjCq2S2WtchnV6K1sWus7G5JJLgdhPLgmElPIxzB2YNibWuQ44Z48OCnWm3L6wWXDLn8bj5r1WteRlMiJNFySm8rgLZAWKdUdGI22Fzc3ubXT542b8PXyWHNQ7G+PgjnXsbkJM48kuWX5LUtQnsVlAQc1bwuBGq7JDgkjgV21taELq1JEho2osTG48PQqb0fNY2Kp80uo/Wvg7HvFgQp+mq9ZocLkjA29Vi/1N0xW1etFcr+jLS7sTIU142WCaK6bxNwHh4YJaleXN2DzP14rAgGN8cdvGxyy2r5gnrhmwhBWJTj8jSpscseWXjkowAk4+XqpqdqibYlNVPgTyI6mhMtwKgNLhWG2ar+lhd2qMyQO8lWGL+4jzI/aTLb9gk3eY9VhdZ/9MM4eCwtR2HH+MzjfWXR9lpWfDCTUkH5mAH+oOTGhVx68NHWlpqgDBzXQuO4tOuzx1n+CpFDJkqXqENTZBJdlz2S5atmFbRYhBYqPfwSXw17kbR4Hvb/1BSDXWKjHPsL/AFhinhOCimiGqztTS/JpXx2IcoLTdLtGRVieNdtlHyxazS05haz9MZ3o2+jJ+Snzl6dyuj4Zz6pixtvw8/NWGMWAG7DwTHStFmt6KrBaAT7XunDbs8l9X7u+KaLzEtUokg1KMcefkUynq2xi7jYZJWOqbYHWFjkVA4lrCweteDgticD4+GKZ01c17nNGOrbdjhx44Jdxw/W6hmmixhIcXx8vn6ItvSURPHyv9ckqADtJ77eSjQwnsw9JOPM9yX1BuWjgu0yKcRs4HckXN4+CdvCbvClQhbHQzqdUNOvewxwzvwunvR6sv7Ow/QTeaMEWIBG4i6a6M/Zy22A4cjkub6o2VSizP9Sp762y9aMl2bk6Lvadz/0tUXTyWfzsVJPO3eT5YfJfC82j0b5Q+zLDod/qU9r+AlyUVKPaKlHZKLnPtFR1DWZHlCZyKjtBUvb6Rpo8wZ4yf8LXazvIFPal9mqS6otHdrpIyHKGN7r/AMUn7No8C89yuenw7rBPI5cIHcLoWULTjxVOs7Q32jR0oAu+K07OceLv6C8LhtA4Gy9OObcWOIOxedOkGhjRVssH3Q7WjO+N/tM52Hs82lV2fXuPcitzIalGf8D2lHE+PqnjozbM+A9Eyo3XspBqylnDG4x3AbuiJwv5BL0jSW5+Q70Oat6T3iO/18/io5S9ohGvVmgiYWuzNuQ9FjSFERZwJ8vkE8lhS7RrMseSjjfKuSnHyjuWErYSpf5RUtJ6PDhrC/iVWKui1Te23HiNoV7lj1XFpyKhtKaOX2DofVY5VSb8/Jm8e6ePZ6c/gqWkJRITjqtaCWgjEk2ww4hMHTuda5JsABwAFsPBS1XRbghvR1zRrSC25u383otbG6EYpP8Ag0EcuCW5M36Oz+04bbA+B/UKeafU930FXtDQasrt2r8SPRT0bvrklr0nLZbU3dy2LsPx+OPzSoN80g049318lsSldFjGeha24/NaOcd3h6FYEiHOXmjqU9o0c8f74JF6UeU2BBvY5YGx2qRJiVsjDkyqAGvaRmb7tlsUpX1fZsLs9gB2nuULRTOe+7iSVPGLcW2VeTpwaL/RvwYTuUxb2W+J5nE/FQVK8asY+OGG364qeOIFiO5fFuvpLNnr7/8Agv0Ba7vyzEjsFEvNyVIVDrCyj5n2VVUi0yWpT/BH6TmwXTepnQ/Z0b5yPankJH+XHdjP6u0PeFyz7K+omjgj9+V7WDhrHFx4AXJ4Bei9HULYIo4mCzY2NY3k0AC/HBafptWl3ClS9S1z+w5QhCtx4Fzvrh6N9rA2qYPbgwktmYXHE/ldjyc5dEWksQc0tcAWuBBBxBBFiCN1lzOKlFxZHZBWRcWedtFVN8CptqjelPR12j6t0WPZuu+Fx2sJ90n8TfdPcdqWpKzBY/LocJsgxrdJ1z8oeuC2iGIO74bR9bkk2RKRPxSD8Hkku9Mk+0SjRhgmzBluOXol2iyUki5Xa0mhvXUusL7VFshLrsLSfrO+xTAku72ThtPonDWgCwHP1KdxM+7Cl3V+Sly+k05dnenr76K2dFNj9rN2/dy9VpWUQeRnju5Z/W9WiTRzXsvfPyTOOkaAWjPeVruhdUune3fLbl8mezsN49ykvBSJ6ARX1cycz5LDVL6UpseXxP6fFQ+RX0qqffHZfYticUKtfiPD5/JKEpsXeqW1l61yWcJ8GSVnWSessFyNHXeZcVX9KydlIHMPve05uwnK/fcqdc9V3T7gZGgZgYnmcB9b0xR9QrbIaV1cZXDCwGQz5lSWhKIkjBNaGg1iFcNHUPZtH4j5BLdRza8Wlt+EUeblKMe1eWSVBFd2GQGqPn5/BS0trYgeASNFBqtSFfU2w8V8MyrpZWRKx/LLTBrWHjd0vLG1Q8Xvb5KOqni1z8SlXyXWmj9FyVlQynizecXbGMHvvPADxNhtTVFTlJRRB6rlyXLqc6N6z31r24C8UOGbj+9eOQ9gHi9dZTXRejWU8LIYhZkbQ1o4Dad5JxJ2klOlrK4KEVFD9Vfpx0CEIUhKCEIQBAdNOijK+nMZs2RvtRPP3X2yP8JyPjmAuGM14ZHRStLHsJa5pzBHx57c16SVI6xegf2tvbwACpYMshK0fcJ/ENh7jhYhLLxlbHa8ieRS374eV/2c3gnTtrlXaaoIJBBBBsQ4apBBsQQcQb4WUvDLcYnuHqstbU4sgqs71yS4qmgWzO4euxJioLsHd24+pTdpwwSkTbpPtSGJ2zlqK8D+BmIS7pEk11rXy3+u5NZaixS/b3Mt8WnS0iRpKyzrHI/V1msZqm+xRrJ7lORU61mnnwsP1+acx7nRNMg6ng+vXx5Q2rqPWbfacTzVVqoMVdda2H13qJr9G43GS+q9I6nC+HnkymNa6ZOEyrELLH4KRmoDuTUUezifX5rRK2LLeN8fOxEvWpclJ2Blta+OVsU1qJiW2aCL7dvdZdqSZ5PJgvLEayuDMsXfh9dyiYacuN87lSUOiC45Kbo9Ehguc/JR3ZdePFtsrsjPilwJ6H0dqi7gp+gp7nWKRpoNfZYefepJzxG1fK+vdXeZP06/H9nnT8SVs/8AIu8IKuo1W/BQU0tylaqpLzwTConAVJTVr8jmTd68uPpXgJ5dguScABiSTgAAMyux9XfQ37FCXygfaJQC/bqNzbEDwzNszvACh+rfoEWatXVN9s4wxu+4D/ePB++RkNnP3ejrTYWN6a7peRqinXul/AIQhWI4CEIQAIQhAAhCEAUjp31eCqvPT2ZUAYjJswGx+51sA7uOwjlXaFjzG9pje02c14IIO47l6MVd6WdCIK5t3exKBZkzR7Q3NcPvt4HuISOTiK1bXkTux9+6Hn+zksTza/6p5TSXKYaZ0JU0D9Wdtmk2ZI3GN/I7D/CbH4rWlqlmcjHcOGjiqfu0ye7VR9SzG48Nn6JWOYFYe1IRXazQ02LyhCN2/D4eKcwi+O/Lls9e9Jdns3/Db9cUu2C2zww+C6k0MSs2KPffB45OSb2yAew7WHHH4pcXtifEApF1O4YscOVj6r2i+dMu6uWmVOVgUZX1LT+6IyZt731m3ONsky/s1hcbuvfHHwPyU26V332tPGx9Ui+GMkYkZjIbceO5aaj9S5UFqWmZ+3oGRD9ue0Rp0YzesCkjG2/L1UoaCPffncrPZRNU8v1Tc1xEWj0PMb02MI4b+6365p7FQWxee79Fsa0DBoQHE4lUeX1HJyv3HpfYuMboVVPvue2KueALjD58+CjKmp1jjh9bFvV1m5IaP0XNVydnBGXnacmtG97smj6F1BRQ5PhcnWVZ3vsj4+w1mn2NxJwAGJJOAAG0rpHQPq31C2orGgv96OE4hm0Pk3v3DZz92a6HdXkVHaR5Es/4yPZZvEQOW7WOJ4A2VtWkxcJV+6fk8qx9e6QIQhWQ4CEIQAIQhAAhCEACEIQAIQhACVVSMlYWSMa9jhZzXAOaRxBXPNP9UwxfRP1dvYyElv5JMS3k6/MLpCFFZVCxakjiUIy8nn+shmpn6lRE+J2zWHsn/C4ey7uJSkOkeK7vU0rJGlkjGvac2vaHNPMHAqoaV6qaSS5i14DuYdZn8jshwaQqe7pKfMGR6sh9L2c9jrxn4cks3SA3qWruq+rjv2Tophsx1HeDsP6lXqvo5WRX16aXDaGFw/mbcearrOnTj5RHLIuj5RIMrRvW4qW71Vn12qbOu07jgfArI0mN6UeGzhdRa8otBmCb1EIIy4+GKgm6XttWw01fAG/AYrxY00+BivqcSVdCkzAsUWj6yUDs6ad2y/Zua3h7TgB5qdo+rjSEnv8AZwj+J+u7uay4PiE1DCvl4Q0uouX0pkECGoi15nakLHSP/CwFx5m2Q4nBdC0Z1T07LGeSSc7v3bPBp1v6lcKHR0ULdSGNkbdzGho5m2Z4qwq6S292M4lbOzytHOtBdVT32fWP1Bn2UZBdyfJkOTb8wuiaO0ZFTxiOGNrGDY0Wx3k5k8TinSFdVUQqWoIjjBR8AhCFMdghCEACEIQAIQhAAhCEACEIQAIQhAAhCEACEIQALAQhAEX0h/d/W4rkGmv3nj8SsIS94pkiOj/3g7/gV1vop7ncPmhC8oPMbyT5WUITI4CEIQAIQhAAhCEACEIQAIQhAAhCEAf/2Q=="/>
          <p:cNvSpPr>
            <a:spLocks noChangeAspect="1" noChangeArrowheads="1"/>
          </p:cNvSpPr>
          <p:nvPr/>
        </p:nvSpPr>
        <p:spPr bwMode="auto">
          <a:xfrm>
            <a:off x="155575" y="-1790700"/>
            <a:ext cx="37433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873" name="AutoShape 8" descr="data:image/jpeg;base64,/9j/4AAQSkZJRgABAQAAAQABAAD/2wCEAAkGBhMSERUUEhIUFRUWFRUUFRUUFRQUFRcVFBQVFBQUFBUXHSYeFxkjGRUUHy8gIycpLCwsFR4xNTAqNSYrLSkBCQoKDgwOGg8PGiwkHyQqLC0sLC8sLCwsLCwsLCwsLCwsLCwsLCwsLCwsLCwsLCosLCwsLCwsLCwsLCwpLCwsLP/AABEIAOEA4QMBIgACEQEDEQH/xAAcAAABBAMBAAAAAAAAAAAAAAAAAwQFBgECBwj/xABHEAABAwICBgcFBQUGBQUAAAABAAIDBBEhMQUSQVFhcQYHE4GRodEiMrHB8BRCUoLhIzNikqIVQ3JzwvGDo7LD0hYkRFNj/8QAGwEAAgMBAQEAAAAAAAAAAAAAAAQDBQYCAQf/xAAtEQACAgIBAwMDBAEFAAAAAAAAAQIDBBEhBRIxEyJBMlFxBjOBsRRCUmGhwf/aAAwDAQACEQMRAD8A7ihCEACEIQAIQhAAhYJVD6U9b9LTXZB/7mUYewbRNP8AFJt5NvzCDmU4wW5MvqremusKhpbh87XPH93F+0ffcdXBp/xELiWnenlbWm0spbGT+6iuyO24jN/5iVGMgA9F6nFicstf6UdN0n14HEU1LydM/wD0M/8AJVmt60tJSE2mbGDsijYPN4cfNV0RcPFZ7HHuOQ5Lh2xiLvIm/kdVHSOtk9+sqDw7aRo8GkBMnTSnOWU85Hn4lK9mN/nZJSD8PjcqJ5kIkTsZo6qkb/eyg8Hv9U4g6T1bPcq6lv8AxpLeBdZMzTH6JWDTnj4qNZ0SP1JrwWSk60tJR/8AyO0G6VkbvMAO81Y9GdesowqaVrhtdC4tP8j73/mC5qYz9BY1eCZhk1TOllWR+T0BoXrS0fU2Am7Jx+5OOzP83uHucrY1wIuDcHIheUTGFKaA6VVdFb7PM5rc+zd7UR/IcBzFjxU3an9LG687/cj02hc26MddEEtmVjewfl2gu6Enj96PvuOK6NFM1zQ5pDmkXBaQQQciCMwuGtD8LIzW4s3QhC8OwQhCABCEIAEIQgAQhCABCEIAFE9JOlFPQxdpUPte4awYveRsY3bzyG0hRPTvp/Fo5lsJKh4vHFfIfjkI91vmbWG0jg2ltKzVUpmqHl7ztOQGxrG5NaNwXjehS/JVfC8k90v6xqmvJYCYYP8A6mHFw/8A1d97llwOaqzY0qyEngl2w7knZk/EOSosslLmTE6WP2gpJsXBaUMOOWxSDI0u7LEuTmuSaGzYUOABHP5FO5RYXyxTct28R8UjZc1wTrWxGVtzeyw2JPBEtxClHaSqO2NBCsmmT5sSOzUfqDCgvkjXUoTaSjU32KTfTruN2jmeOpIgJIiAk+z3KXqKb65fQTV9OrCnMlEr51OLI57N6nOivTaq0e79k7Wivd0LySw3zLfwO4jvBUZJEkXRq0qy1LycwslB8Horol03p9IMvEdWRou+F1tdvEfibf7w77HBWFeVaWpfDI2SJ7mSMN2uabEH08iu39XvWUytAhnsypAw2MlAzczc7e3vGF7N8PlFvRlKziXkvaEIQOghCEACEIQAIQhAAqp0/wCnTNHw4WfO8HsozkNhkfb7o8zgNpEr0o6Rx0NM+eXG2DG3sXvPusHO2ewAnYvOGldKy1c75pjrPeb8ANjWjY0DAD5rmUtCmTf6a0vIhV1Uk0jpZXF8jzrOc7MnjuFtmywASkcCVhp05iZZdLGlYvcZ+y4TjgThjAk3vQ19k/ThRhHQtLch1HHuUoYVCxVRBwU9BMCAd68uw01o6r2tkfWQHO+GwJsXYHkpCtlGtY9yRAadqp7ujylzEjd8oyNWSpxGbpDsgQLWGG9ZDXBUt/Tb6/8ASM1Z3a9SHgYtXRJFtTvT6ncHBVUlKHkt6b4XcJjaxCUDbpzJAkQyy47tja3B6Y1khuTww+Z+SQkplJNZcc8fFJviXcbNHtlafJB1ECZvjU5UQ3TGWnT1dpUXVafBFPYkgS0ggkOBBBBIIIxBBGIIKfyQptJGrSjKa4ZBFtHa+rTrDFYzsJyBUsGeAEzRm8D8Y2jvGFwL6vKlPUPie2SNxa9hDmuGYIyIXoboH0xbpCmD8Gyss2Zg2O2Ob/C6xI7xsVrGSktou8XI712y8llQhC6HQQhCABYJWVROtzpP9npOxjNpai7MM2xD947vuG/mO5COJzUIuTOa9Y3S419UdQ/sISWRAZOP3pfzEYcAN5UBTwpOniT9keClqrTltmZyLnJts1YFvINyyyPFODArNJIRlJJjFJuel5YrJnUTAJ6qOyeHu8GXTWW8Om9TDMc8lBVWkcbBMnSOO1WUMTa9xZVYjfLLLVdI2WsQXHeMPPb4JsNOX4d6gwxBYFOsWtcDjwYtcllp9KcVJU2kOKozXuGSf0ekiMCoLMNNcFffgLXBeo3B/NKwHUdwVdoq47x5qbgqdYWNvFZLqnRo2xbgtMqO2ePNSiTsUoIWs0GHPDxz8rqMjnLDje2/9QpWmqA48h5nD18V84yKLMebjJeDU4WZDJWn5EzHZYLE+fEkDHZLqeywdbiR8sCZTxKcfHcKOqIkxXYJ5FOlsiJIU0khUpIxNXsT0JlTKKImeNSPQ/pK+gqmzNuW+7Kz8cZPtDmPeHEcStHQ3xTCohsVbYmRqXaz1KVfuR6kpapsjGyMcHMe0Oa4ZFrhcEdxSq5d1LdJ9Zj6OQ4svJDf8BPtsHJxBH+M7l1FXBe1WKyKkgQhCCQF5y6cae+210sgN2A9lF/lsJAI5nWd+Zdp6w9NfZdHzPBs9zeyZv1pPZuOIBc78q8+UzPr6+sFJHhNlX1C3SURxCxPIwkIwlmAnJL25kaFsz8k5PSFgQEtEUChwusRizSVBh588q9R+CK+mVWu75IrSVWBdVirrS82Cl9LnNV8Zr6LiVJR7i8wKY62bNat9RbRtSwandmihVtCIjWdRK2W8UBcQBtR4JPTNYaMu4Da427gL7frBM5WWOF+9S+lXi4aD7uB3a33j8PBRrmL2tt8sgsq2K0tcRgpam0jbaq+6NDJSETojMqLsVM6Fo+uDxY9yd0ztU8zmMOSpmjdIcVbqOcSNttCw/X+kerFyguUZ62EsSzviWCnmNsceIz8PTwW7xcKNoJ7GxUoW3Fxn5HmvlVsHXLTNhhZSyKv+RCNNauNLtdiidtwvY8M9k++tr7EPM1NXMvy+KfTtvh4+ib6qeg+CmlxISESY11PhyUok52XClhNxlsejBTrcSI0JpZ1JUxTszjeHW/E3J7e9pcO9emqaobIxr2G7XtDmne1wuD4FeXamOxP1gu49Uul+1oezJ9qBxj46h9qM8rEt/ItZTZ6lakR4M2m4MuyEIUpaHJuvPSeNNTg/jmcP+Wz/uLm0AVk61a7tNKSi9xG2OIdzA8/1PKrcXBQ33KtKP8AJncyXdYxy1Suj6W6YUcdyrBSRWssxm5DkyTp+N3y7mYrW2Zgo5jfZKmKqK7VFQjAjmm+gWJX6ZB12LjYn8FU06LXVfiCsmm4jju2eqrbcDZfY8Tmsd6e12IcNKVBSDSlWFTtaNDCQpZOqJrxdzNhAOW0/DBNNZSei5QDmLEWI3919wuSuJ8ImbWjGmNHaoLxtOI4k3UWWqzNPaRuGz2mg53AwBVaXlLb4ZHwxJzUg9qdOCSeEzEXths0ppbFWXRNfYjFVZzU90fUWUV9SnHZSZdCnFnRGyXAeO9StDU3Cq+ha3YTgVMQv1HcCvkf6k6V6U3bBcPyUuFkSxLux+CSqWY3SWvcW8eCW1tYYeO79UnqWy2eY9Vjl9mane3teGNJIU0kjUq4XTKZqnhITurS5GJQVs4LACZPKJ6ZEV8HtDjgrr1QaR7OtfEThLGR+eI6zf6TIqrpGPC6cdE67sq6mkvb9rGDyeezd5OWg6ZZuLiwa9O/Z6IQsIVqWx5q6TzdpX1Lt883gJHNHk0JKBiQnfeaUnMyOPi9x+aeUwVDmzbsZnZLch3TRqXpJth8dn6KOpwntM6xVLdyO40/TaJQMwsoWZmq+2/4bfriptjbZeGz9FF6RA19bLZ4Z2PP4Lzp93pXqRJ1unvo715RBaagzwVMrYrFdC0nFdt1T9JwL7f061OKKTpt3GiJjcl2puzNS2jqYPBG04XOQ5AZlW09JbNZQ9oRhpXuyaTyHL1Cm6XRAsC8DIXFhne+f1gnsFOGNAbs8+fFLOFwcbYZjZxSE7m+EPJDepkEbCcBYYDjsACqZKlq/We62uH2BOA1QBmfIKOMSnqXaeut64EbrV6kdI6OEerYm5BvfK4tl4p/TaHYLa3tG3djuCkdsUti0l9ytuZ5J3SaJkJBsA02xuMlYBoyPW1gwX8vDJKmNcvI40hSdexpSxmM793G2Z4BWKln7Rtto2/LmoXMapy3j5JxCDGQRi3Du5qozsaOTW4S+TN9Qw39USy6Pm2J7M1Q8UuThkc1MQP1gvi/UcSWJe4SHul5PrV9kvKGzcDbvHzH1vSVTHtSs4t3Y923yWdVKp/I/ruXayJe3FaNzTqdibEJuL2hKK7ZCNWy4UQZdSx2tNx3e0PMKamOHHcoCvwN/rHBWWBPtmifJXiR6U/tpn1ZC5X/AGw/h4u9VhaXZN/kFClbaaQHZI4eBKkKYYJLT8GpXVTd1RL4do63kl6XJZ3M+t/krEvc0PoAnITeJOQqmZP8EpDJ7PIJtWRXj7v9/Na00vskd3jgnb23uEn9Eh2clfRr7rRBTsvHh4H6wVP0o3FXcx+81VfStPmvsX6fyVbRGRlMN+nY4v7lUfmpKjpi7V1C65NnZCwzvnfZu2Jo+C7wMeNgTYbTZWTRY1Y252zB4E4csLLW22aijW0SH8DdUAY4bzc+KWt4HPZ3pJpSjCq2S2WtchnV6K1sWus7G5JJLgdhPLgmElPIxzB2YNibWuQ44Z48OCnWm3L6wWXDLn8bj5r1WteRlMiJNFySm8rgLZAWKdUdGI22Fzc3ubXT542b8PXyWHNQ7G+PgjnXsbkJM48kuWX5LUtQnsVlAQc1bwuBGq7JDgkjgV21taELq1JEho2osTG48PQqb0fNY2Kp80uo/Wvg7HvFgQp+mq9ZocLkjA29Vi/1N0xW1etFcr+jLS7sTIU142WCaK6bxNwHh4YJaleXN2DzP14rAgGN8cdvGxyy2r5gnrhmwhBWJTj8jSpscseWXjkowAk4+XqpqdqibYlNVPgTyI6mhMtwKgNLhWG2ar+lhd2qMyQO8lWGL+4jzI/aTLb9gk3eY9VhdZ/9MM4eCwtR2HH+MzjfWXR9lpWfDCTUkH5mAH+oOTGhVx68NHWlpqgDBzXQuO4tOuzx1n+CpFDJkqXqENTZBJdlz2S5atmFbRYhBYqPfwSXw17kbR4Hvb/1BSDXWKjHPsL/AFhinhOCimiGqztTS/JpXx2IcoLTdLtGRVieNdtlHyxazS05haz9MZ3o2+jJ+Snzl6dyuj4Zz6pixtvw8/NWGMWAG7DwTHStFmt6KrBaAT7XunDbs8l9X7u+KaLzEtUokg1KMcefkUynq2xi7jYZJWOqbYHWFjkVA4lrCweteDgticD4+GKZ01c17nNGOrbdjhx44Jdxw/W6hmmixhIcXx8vn6ItvSURPHyv9ckqADtJ77eSjQwnsw9JOPM9yX1BuWjgu0yKcRs4HckXN4+CdvCbvClQhbHQzqdUNOvewxwzvwunvR6sv7Ow/QTeaMEWIBG4i6a6M/Zy22A4cjkub6o2VSizP9Sp762y9aMl2bk6Lvadz/0tUXTyWfzsVJPO3eT5YfJfC82j0b5Q+zLDod/qU9r+AlyUVKPaKlHZKLnPtFR1DWZHlCZyKjtBUvb6Rpo8wZ4yf8LXazvIFPal9mqS6otHdrpIyHKGN7r/AMUn7No8C89yuenw7rBPI5cIHcLoWULTjxVOs7Q32jR0oAu+K07OceLv6C8LhtA4Gy9OObcWOIOxedOkGhjRVssH3Q7WjO+N/tM52Hs82lV2fXuPcitzIalGf8D2lHE+PqnjozbM+A9Eyo3XspBqylnDG4x3AbuiJwv5BL0jSW5+Q70Oat6T3iO/18/io5S9ohGvVmgiYWuzNuQ9FjSFERZwJ8vkE8lhS7RrMseSjjfKuSnHyjuWErYSpf5RUtJ6PDhrC/iVWKui1Te23HiNoV7lj1XFpyKhtKaOX2DofVY5VSb8/Jm8e6ePZ6c/gqWkJRITjqtaCWgjEk2ww4hMHTuda5JsABwAFsPBS1XRbghvR1zRrSC25u383otbG6EYpP8Ag0EcuCW5M36Oz+04bbA+B/UKeafU930FXtDQasrt2r8SPRT0bvrklr0nLZbU3dy2LsPx+OPzSoN80g049318lsSldFjGeha24/NaOcd3h6FYEiHOXmjqU9o0c8f74JF6UeU2BBvY5YGx2qRJiVsjDkyqAGvaRmb7tlsUpX1fZsLs9gB2nuULRTOe+7iSVPGLcW2VeTpwaL/RvwYTuUxb2W+J5nE/FQVK8asY+OGG364qeOIFiO5fFuvpLNnr7/8Agv0Ba7vyzEjsFEvNyVIVDrCyj5n2VVUi0yWpT/BH6TmwXTepnQ/Z0b5yPankJH+XHdjP6u0PeFyz7K+omjgj9+V7WDhrHFx4AXJ4Bei9HULYIo4mCzY2NY3k0AC/HBafptWl3ClS9S1z+w5QhCtx4Fzvrh6N9rA2qYPbgwktmYXHE/ldjyc5dEWksQc0tcAWuBBBxBBFiCN1lzOKlFxZHZBWRcWedtFVN8CptqjelPR12j6t0WPZuu+Fx2sJ90n8TfdPcdqWpKzBY/LocJsgxrdJ1z8oeuC2iGIO74bR9bkk2RKRPxSD8Hkku9Mk+0SjRhgmzBluOXol2iyUki5Xa0mhvXUusL7VFshLrsLSfrO+xTAku72ThtPonDWgCwHP1KdxM+7Cl3V+Sly+k05dnenr76K2dFNj9rN2/dy9VpWUQeRnju5Z/W9WiTRzXsvfPyTOOkaAWjPeVruhdUune3fLbl8mezsN49ykvBSJ6ARX1cycz5LDVL6UpseXxP6fFQ+RX0qqffHZfYticUKtfiPD5/JKEpsXeqW1l61yWcJ8GSVnWSessFyNHXeZcVX9KydlIHMPve05uwnK/fcqdc9V3T7gZGgZgYnmcB9b0xR9QrbIaV1cZXDCwGQz5lSWhKIkjBNaGg1iFcNHUPZtH4j5BLdRza8Wlt+EUeblKMe1eWSVBFd2GQGqPn5/BS0trYgeASNFBqtSFfU2w8V8MyrpZWRKx/LLTBrWHjd0vLG1Q8Xvb5KOqni1z8SlXyXWmj9FyVlQynizecXbGMHvvPADxNhtTVFTlJRRB6rlyXLqc6N6z31r24C8UOGbj+9eOQ9gHi9dZTXRejWU8LIYhZkbQ1o4Dad5JxJ2klOlrK4KEVFD9Vfpx0CEIUhKCEIQBAdNOijK+nMZs2RvtRPP3X2yP8JyPjmAuGM14ZHRStLHsJa5pzBHx57c16SVI6xegf2tvbwACpYMshK0fcJ/ENh7jhYhLLxlbHa8ieRS374eV/2c3gnTtrlXaaoIJBBBBsQ4apBBsQQcQb4WUvDLcYnuHqstbU4sgqs71yS4qmgWzO4euxJioLsHd24+pTdpwwSkTbpPtSGJ2zlqK8D+BmIS7pEk11rXy3+u5NZaixS/b3Mt8WnS0iRpKyzrHI/V1msZqm+xRrJ7lORU61mnnwsP1+acx7nRNMg6ng+vXx5Q2rqPWbfacTzVVqoMVdda2H13qJr9G43GS+q9I6nC+HnkymNa6ZOEyrELLH4KRmoDuTUUezifX5rRK2LLeN8fOxEvWpclJ2Blta+OVsU1qJiW2aCL7dvdZdqSZ5PJgvLEayuDMsXfh9dyiYacuN87lSUOiC45Kbo9Ehguc/JR3ZdePFtsrsjPilwJ6H0dqi7gp+gp7nWKRpoNfZYefepJzxG1fK+vdXeZP06/H9nnT8SVs/8AIu8IKuo1W/BQU0tylaqpLzwTConAVJTVr8jmTd68uPpXgJ5dguScABiSTgAAMyux9XfQ37FCXygfaJQC/bqNzbEDwzNszvACh+rfoEWatXVN9s4wxu+4D/ePB++RkNnP3ejrTYWN6a7peRqinXul/AIQhWI4CEIQAIQhAAhCEAUjp31eCqvPT2ZUAYjJswGx+51sA7uOwjlXaFjzG9pje02c14IIO47l6MVd6WdCIK5t3exKBZkzR7Q3NcPvt4HuISOTiK1bXkTux9+6Hn+zksTza/6p5TSXKYaZ0JU0D9Wdtmk2ZI3GN/I7D/CbH4rWlqlmcjHcOGjiqfu0ye7VR9SzG48Nn6JWOYFYe1IRXazQ02LyhCN2/D4eKcwi+O/Lls9e9Jdns3/Db9cUu2C2zww+C6k0MSs2KPffB45OSb2yAew7WHHH4pcXtifEApF1O4YscOVj6r2i+dMu6uWmVOVgUZX1LT+6IyZt731m3ONsky/s1hcbuvfHHwPyU26V332tPGx9Ui+GMkYkZjIbceO5aaj9S5UFqWmZ+3oGRD9ue0Rp0YzesCkjG2/L1UoaCPffncrPZRNU8v1Tc1xEWj0PMb02MI4b+6365p7FQWxee79Fsa0DBoQHE4lUeX1HJyv3HpfYuMboVVPvue2KueALjD58+CjKmp1jjh9bFvV1m5IaP0XNVydnBGXnacmtG97smj6F1BRQ5PhcnWVZ3vsj4+w1mn2NxJwAGJJOAAG0rpHQPq31C2orGgv96OE4hm0Pk3v3DZz92a6HdXkVHaR5Es/4yPZZvEQOW7WOJ4A2VtWkxcJV+6fk8qx9e6QIQhWQ4CEIQAIQhAAhCEACEIQAIQhACVVSMlYWSMa9jhZzXAOaRxBXPNP9UwxfRP1dvYyElv5JMS3k6/MLpCFFZVCxakjiUIy8nn+shmpn6lRE+J2zWHsn/C4ey7uJSkOkeK7vU0rJGlkjGvac2vaHNPMHAqoaV6qaSS5i14DuYdZn8jshwaQqe7pKfMGR6sh9L2c9jrxn4cks3SA3qWruq+rjv2Tophsx1HeDsP6lXqvo5WRX16aXDaGFw/mbcearrOnTj5RHLIuj5RIMrRvW4qW71Vn12qbOu07jgfArI0mN6UeGzhdRa8otBmCb1EIIy4+GKgm6XttWw01fAG/AYrxY00+BivqcSVdCkzAsUWj6yUDs6ad2y/Zua3h7TgB5qdo+rjSEnv8AZwj+J+u7uay4PiE1DCvl4Q0uouX0pkECGoi15nakLHSP/CwFx5m2Q4nBdC0Z1T07LGeSSc7v3bPBp1v6lcKHR0ULdSGNkbdzGho5m2Z4qwq6S292M4lbOzytHOtBdVT32fWP1Bn2UZBdyfJkOTb8wuiaO0ZFTxiOGNrGDY0Wx3k5k8TinSFdVUQqWoIjjBR8AhCFMdghCEACEIQAIQhAAhCEACEIQAIQhAAhCEACEIQALAQhAEX0h/d/W4rkGmv3nj8SsIS94pkiOj/3g7/gV1vop7ncPmhC8oPMbyT5WUITI4CEIQAIQhAAhCEACEIQAIQhAAhCEAf/2Q=="/>
          <p:cNvSpPr>
            <a:spLocks noChangeAspect="1" noChangeArrowheads="1"/>
          </p:cNvSpPr>
          <p:nvPr/>
        </p:nvSpPr>
        <p:spPr bwMode="auto">
          <a:xfrm>
            <a:off x="155575" y="-1790700"/>
            <a:ext cx="37433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20482" name="Picture 2" descr="http://www.treccani.it/export/sites/default/Portale/resources/multimedia/Lezioni_di_Scienze/ozono/figura_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96753"/>
            <a:ext cx="2288149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292080" y="214312"/>
            <a:ext cx="3851920" cy="3358704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it-IT" sz="4800" b="1" dirty="0" smtClean="0">
                <a:solidFill>
                  <a:schemeClr val="accent2">
                    <a:lumMod val="75000"/>
                  </a:schemeClr>
                </a:solidFill>
              </a:rPr>
              <a:t>BUCO DELL’</a:t>
            </a:r>
            <a:br>
              <a:rPr lang="it-IT" sz="4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it-IT" sz="4800" b="1" dirty="0" smtClean="0">
                <a:solidFill>
                  <a:schemeClr val="accent2">
                    <a:lumMod val="75000"/>
                  </a:schemeClr>
                </a:solidFill>
              </a:rPr>
              <a:t>OZONO:</a:t>
            </a:r>
            <a:br>
              <a:rPr lang="it-IT" sz="4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it-IT" sz="4800" b="1" dirty="0" smtClean="0">
                <a:solidFill>
                  <a:schemeClr val="accent2">
                    <a:lumMod val="75000"/>
                  </a:schemeClr>
                </a:solidFill>
              </a:rPr>
              <a:t> i rischi</a:t>
            </a:r>
            <a:endParaRPr lang="it-IT" sz="4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-1" y="4221088"/>
            <a:ext cx="9144001" cy="2376264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it-IT" sz="2400" dirty="0" smtClean="0"/>
              <a:t>	Una riduzione dell’effetto schermante dell’ozono comporta </a:t>
            </a:r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</a:rPr>
              <a:t>un conseguente aumento dei raggi UV che giungono sulla superficie della Terra</a:t>
            </a:r>
            <a:r>
              <a:rPr lang="it-IT" sz="2400" dirty="0" smtClean="0"/>
              <a:t>.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it-IT" sz="2400" dirty="0"/>
              <a:t>	</a:t>
            </a:r>
            <a:r>
              <a:rPr lang="it-IT" sz="2400" i="1" dirty="0" smtClean="0"/>
              <a:t>Nell’uomo l’eccessiva esposizione a questi raggi è correlata ad un aumento del rischio di cancro della pelle, inoltre i raggi ultravioletti possono causare una inibizione parziale della fotosintesi delle piante</a:t>
            </a:r>
            <a:r>
              <a:rPr lang="it-IT" sz="2400" dirty="0" smtClean="0"/>
              <a:t>.</a:t>
            </a:r>
            <a:endParaRPr lang="it-IT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7892" name="AutoShape 2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7893" name="AutoShape 4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19458" name="Picture 2" descr="http://www.bastardidentro.it/misc/bastardidentro/img/b/41618-bd1849-ozono12705421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5715000" cy="4067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90600" y="214313"/>
            <a:ext cx="8153400" cy="990600"/>
          </a:xfrm>
        </p:spPr>
        <p:txBody>
          <a:bodyPr/>
          <a:lstStyle/>
          <a:p>
            <a:pPr algn="r" eaLnBrk="1" hangingPunct="1">
              <a:defRPr/>
            </a:pP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BUCO DELL’OZONO: le cause</a:t>
            </a:r>
            <a:endParaRPr lang="it-IT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286250" y="1785938"/>
            <a:ext cx="4857750" cy="507206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it-IT" sz="2400" dirty="0" smtClean="0"/>
              <a:t>	</a:t>
            </a:r>
            <a:r>
              <a:rPr lang="it-IT" sz="2400" b="1" dirty="0" smtClean="0">
                <a:solidFill>
                  <a:schemeClr val="accent1">
                    <a:lumMod val="75000"/>
                  </a:schemeClr>
                </a:solidFill>
              </a:rPr>
              <a:t>Cosa ha provocato questo assottigliamento nello strato dell’ozono?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it-IT" sz="2400" dirty="0" smtClean="0"/>
              <a:t>	</a:t>
            </a:r>
            <a:r>
              <a:rPr lang="it-IT" sz="2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clorofluorocarburi (CFC):  </a:t>
            </a:r>
            <a:r>
              <a:rPr lang="it-IT" sz="2400" dirty="0" smtClean="0"/>
              <a:t>composti chimici contenuti nelle bombolette spray e negli impianti refrigeranti ed utilizzati dagli anni ‘70 fino agli anni ‘90.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endParaRPr lang="it-IT" sz="2400" dirty="0" smtClean="0"/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it-IT" sz="2400" dirty="0" smtClean="0"/>
              <a:t>	Queste particelle si dividono a contatto con i raggi del sole e “mangiano” le particelle di ozono.</a:t>
            </a:r>
            <a:endParaRPr lang="it-IT" sz="2400" dirty="0"/>
          </a:p>
        </p:txBody>
      </p:sp>
      <p:sp>
        <p:nvSpPr>
          <p:cNvPr id="38916" name="AutoShape 2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8917" name="AutoShape 4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38918" name="Picture 2" descr="http://www.bo.astro.it/universo/venere/Sole-Pianeti/planets/terimm/carto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285875"/>
            <a:ext cx="4143375" cy="373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4" descr="http://images.virgilio.it/sg/gogreen2010/upload/ozo/ozono-2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5048250"/>
            <a:ext cx="266700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90600" y="214313"/>
            <a:ext cx="8153400" cy="990600"/>
          </a:xfrm>
        </p:spPr>
        <p:txBody>
          <a:bodyPr/>
          <a:lstStyle/>
          <a:p>
            <a:pPr algn="r" eaLnBrk="1" hangingPunct="1">
              <a:defRPr/>
            </a:pP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BUCO DELL’OZONO: risolto?</a:t>
            </a:r>
            <a:endParaRPr lang="it-IT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214313" y="5214938"/>
            <a:ext cx="8715375" cy="142875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it-IT" sz="2400" dirty="0" smtClean="0"/>
              <a:t>Fortunatamente questo fenomeno è in netto miglioramento.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</a:rPr>
              <a:t>I modelli di previsione dicono che il buco dell’ozono sopra l’Antartico si chiuderà nei prossimi decenni.﻿</a:t>
            </a:r>
            <a:endParaRPr lang="it-IT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9940" name="AutoShape 2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9941" name="AutoShape 4" descr="data:image/jpeg;base64,/9j/4AAQSkZJRgABAQAAAQABAAD/2wCEAAkGBhQSEBUUEhQUFRQUEhQXGBcXFRUUFhcXFxUYFBQWFBQXHCYeGBkjGhUUHy8gJCcpLCwsFR4xNTAqNSYrLCkBCQoKDgwOFg8PFykdHBwpLCkpKSksKSkpKik1LSwpLCosKSkpKSkqKSksLCwpKSkpKSksKSksLCkpKSwsLCkpKf/AABEIARMAtwMBIgACEQEDEQH/xAAcAAACAgMBAQAAAAAAAAAAAAAAAgEDBAUHBgj/xABDEAACAQIDBAYIBAMFCQEAAAABAgADEQQSIQUGMUETIlFhcYEHMnKRobHB8BQjQtEkUuEzgpKisjQ1YnN0k7PC8RX/xAAZAQADAQEBAAAAAAAAAAAAAAAAAQIDBAX/xAAjEQEBAAIBBAMBAAMAAAAAAAAAAQIRMQMSIUEEMlEiE2Fx/9oADAMBAAIRAxEAPwDuMIQgBCEIAQhCAEIQgBC8iEAkyIExbwBoRc0M0D0aEjNAmA0mQTIzRS0Y0e8i8W8gGM9LIRbwJiCWMiBMIwe8gGQWiqYtFpZeF4gMM0NDR7wleaTm+UBo94SvNJzRHoxMgtELwJi2NBnkZ4pM1VTajDGpQsMrYepUJ1vdaiIAOVrOT5RXLS5jtt88kGUZ5KvCDS68C0QNAmPZaTeAi3gDHKrRgdJAMCYpaPZaPJErBjBoyPCKTCA0CdYoMLxRzlJWAwJikxQ8imcmH7Su8lm+UVEOWkM8qDxwZK9GvAtpK2MDAJZposR/vOl/0df/AMtKbozWVcExxlOrcZFoVUPbmZ0ZbDssrfCZ5el4+NtgWjpEAjrKScGDHSCwhsC8LwgYbAvIBkyCJUBwYpOsiK0qEsZ9ISsQlEnNFDSu+sC0uoWl+UUGJnkXkWGszSc2nlKSfrJzfKQZi8sDaTHd45P39+clR2aSWlLtNDvVveuCFPNTdzVfKtioANwOsSbjjyHKK3U3VSW3UeicyAdR5xc+kxdp4w0qL1AASiOwBNhdVJFyB3RWjW2cI4E0O6O8P43CrX6Po8zOLXzeqxW97DQkGbelXu7L/KFP+IH9opdnZZdVkjjJirGMaUQ5wtC8ADCRyhKgTFaF5EqEgmEgmEomMG1jB+MqVvvzkZuM0rNaW1k5pVm+/KMWkUzEwzfKVsYuaZqh2aPn0mMXlO0sW1Og9RQGZEZgCSASova9tOEVulNZvpvGuFw7NmtUIJpghmDMpBscvLzHGeJ3h2jUxeyKeJqEGomKJOUZQASwAA81hvJtR8bspa9QKGGIYWW9gCGCjXjy1nmsLvTSTZlXCNmarUqqUVQTYdVmYnsGXhx1nJlnc7ZONO7DCYYy3mV27CbQvh0qa2NJX0F+K3OnOcj2z6R8ZWNUBUXDt0lOxHXCkW1IOrAA/wCIz1no1qL/APmdVnJvUzElnIYaWQHgMuWwHfOU7YwpBqOwb1qgXqsLkk93ZDPLiT23+L0sLOpcvXDuvo/w/R7Mwo7aIY+L3f8A9pr8HtaodtVqau3RJhy7ITdc4CAHtHE/Ged2dvbiMK1GmF/GUTg0qBkQUaiUlGXQXKvbhrlJtNdsffCj0m0MS7rTarhh0aMwDnNmNlHMjqcJVvGnLJu5bdI3D3pfHUHqVFVclZqYKknNlVSW1GmrWt3T0n4lc2TMM1r2vrrext5Gcv8ARztz8PSwWGNO/wCLSvWz5hoc7EAr2ZU4zP0q7yDT+wwjEnvIAF/+5KmfiIyw/q+o6HDPKw+hk5ppGNMZBMgmKG+kcJIhmi3kXmkI5MIl5MomCG1heJfX77YAzWs4tBk5pWDeSZFMF4peKTFJmZxJaFZMykHgQR7xb6ypnjM+njaTVxyHDbUpps7E4V2/M6fqINT1fWa38qhSSeU8puur/j8NURQclemrdZdbk34kWuM2pnU9j7tVKW08S1SgDSrB8jt0bDrG5Ure4vcgi3Kcyxe72LqvXSgiFGxVNSAKdLrtmNNVGmUetw0nPhjrl19Tqblk8zl2mjvfghmviaStxZcwzDt6q3+EzNo76YQ4UgVeCEZujqlRcEX9ThrPmzG7v16DFa1NqTD+cZR5NwMpfGVzTsajleFs7Wtw4XlXDfFZY/tl/XYF3zwhxqtSrKqrhHpg5CqmpnuAFK+qe6eIrbOFbBF0UVa9aquVaa5uiTMV/MdgMpJQ2HYxnjekfLbXL4advGdO9Fu5ZWvh8RVKlagdlp5bjLkazNfS9+Vjx4w/xzDyP8nd49Njs7Y74fGYBMLXFSouGYlKtTpaaP0bZ0BQ3QE3HMDjabz0bVHr7Qx2IqqFeyUyFOZQczFlDc7ZF1mXtHd9jtvD1aVIpTTDVFZ0RQikh7XI/V1hynot1906eApuqNUc1Xzu1Qrcta2mUAARau9q79Y6/W9HAwzRLwvNIxp5Bb6SCZEZGBkSPCE0hA6wkmEsmvvxisTrbj98YX+cXNx++2a2MFivJZu+IDCRVyjNBm0++6LIzaTL2qEZvnLU4ShjLlMRrS33ynk6WyESoctEIfx9Ji1x12vU/M6pOutrG3hPVXnlt6KdGjVpYiozgivTIAznQZhYqDYrd78OMjJeP43m3sPhqlPJi+jNO+azkAdTrk6kaC1z3TgG1tiVukqlKNTJ0lUram1sudrEWFrWndttYelVVc6mplqhOqASM9lddeRBsZj7RoVvw5qZKQpLmtxz2Fxnt5cOyY53h1dHqdm5rnwjZu6WFbDUi1EMRQXLnNV8hKC5RKhIQ3HICa/0f0FIo2rLUFDDCnkUC6sTrnYNxsvCw4zc7Lxmamp6Q3yrmyrdBppdeQsB2c55z0eYcUKrgVWdawLBBZlpnO7am3UuM1l1vqZW9xlq+XRVMcNcCUo0cnSWyPfjBjrEDSecAaReQGhKhHBi3kAwlAzGEgwlBrwdTFvx++2QhgZ0VzHvIJkCF9ZGSxaB+kUmBaZ04rJloMrcxxwk1Zs88V6R95kw3R5rMRZxT5VLNlIJtoBoZ7QzV7X3VwuLIOIoioVGUElgQCbkDKRIs34Vjl23bhh9IuLuctVkQvmyqQ1tb6Zrk27zCv6SMa9Mo2KqFeFtBceQnrN6PRBTys2BqOWB/sX1AF7Narpa2uhve05xR2JVbOFpscgYnhcBeJIvJ7MG86/U2ztn724nDuatKsRUYZW0zAgm+ua446z2/ow3p6XFJSKZXytcrbK5CuzPU0zFyW43txmr2Z6I6lWnRbplV6gDlGUgBcwBAcE9exvYgCdg3f2Bh8JRFPDqAo/VxZzwLO3M6Q1jrURc8rd5NzSeXZpiqZdnjQsBjgyoNJJgD3k3leaMI4SYDjC8i8uFs95EXN9IRhgSM335xr8ok6K54sMV5AaQZFhlMAZBMk8JC4rJ+/OOG0iGMJFhrTIrNZWN7aXv2d/fIHGO2o+/CI3JN4Np1Vpl/wAsvUzMGFdkIUU+kJy2W97aDmSJ4zdzZfSpVqMWGVGIIYq19bkD9QvxE67vFsuhUUgrSJopUW1QIL/lFFK3/Vcgg9oHCcTCOmcXKsGYED3HhMcvE1t1dPC9TLw9buVia1Oh0oDstPn0wIF349GSCq6G9uN52Dd5HGGQVPWu5PgajEfC08DuDsmg2DpJUFIs4cllClwc/VD63/Vz7J05KocXHafgSD8o5yzt8aMJZykLJtGhIjhtYl5AGscC28a8pzRr/SVAcHtgDIzRQ2spO1gMIrGEomIG1i/fzinjANOhhDMIrGTIJkVRIZpBkX+/OZqhWMYGIxjBecmqWhpNY9U+BiExwNJIjlG9WLdaNs/9ucxVqZqFR0WewZQSNUAt3meCwmGzqzdLRW97BnCHTsUjSfRWN2MlZQpLKArL1TrZqbU7C9/0sfdPPrudQwuHrUujQ5hnW4BIUKVGc9pIvMOp/MdfS6ll8ObbqUmFBqoFHRW4K5qE3vr+i4A09qdq2JQZKIDXvmc2tlsC7EADkACPdMPYe7lJMHSpasgp8DYDrdY6LbXXidZuwOyVJ7ZXLfgyGMTwlV5ZeNJlkSYp4mMC8nN9JBELyoVSrawDa85MXnNEnvJld4SiYmfXzkoZrNj7UWspdTdc5APdc2t5AHzmcGmu9zwy4q8iVvxkZ5DNxk0AmIDIY8JF5mqGYxwfv5ypzHHCTVQ5j3iRxFoGqVsqM1icoJsOOgvYd8+fNu72YytXdy9VQSwC52sq5jZLA204eU7/AIg6W7ePgNT9J4DanoexlQ1aoagAz1HClmvYksOC2HGYdW61429H4cwvd359v5/t6vcfaT18BQeohV8gXU3zZQAHv2Na/vm9mo3cwho4WhTIAIooCBwDW1/zZpuCZc4cd+1QBJB0ikyY9DawRTxgJBaEIxkBpWTJBlQjkyAYubWLNErTCITCPQc39EeFKYHMWv0lRiBe+UDS1uWus9rVrhVJPATi+5fpBGEpGk6krmUix4C/X0nrNteknDGi4RznDLYZTcgMM3wvFjnJNe03Hy9zhdoLULqL9Rrf5QfrMhmnOPR/vctT8UznL1hU10GXKF7e0Ce+weMFSmrjUMoIjxy3BZpfaA+kw8TjlQgMbE+fMD6iXhuzs/aLfka1D3jg6SomWKYgsB1lytKBJrVLKTfXgPE8JNUsTVr9py+S9ZvedPKepzfk/wBz6TymHFv7qhfEnU/Sci3r3mxX4msoxFYKlV1VRUZQoBIAABA4TDq5ds/67fifEy+TbJdds267haVqCa3sL+/XlMhX0901W62IL4HDsxJLUEueZJXUkzOpPa485c4jmymrYvvJvKy0CZSVt4pbWJniloaCy8gmIWkX75UhLM0gtK7yC+s00lYXhKXeRK0W3yuDJZr6nnIhMgysNtB0SoimwqgBtNSAb2vO4ej+sDs+j63q65r8e6/KcO2dk6QGqCUXVgOJA5X5XNhfvnXzv7hRRQoQoUA5NAQAjkALftVf8Qi3qnrbQb4b3Vqe0ejuAiFdbW0JVrn3T2Oyd76NXECij3tSHHS50tYdtrGcU25tQ4jEVKpv12JAPIcFHum83MxZGLOIeyqi2LHgCRlQKf5tPhIs15Xvxp3PPLl4TEoVgwBHMA++ZAaa7RpcD9++I7XbXgtyZDsbeH7RE4HtY28he/1hyGZQHV8Tc+c5VvRupUatXq5qYBquQCTfUnunVleeO3j2fTZapZFJuxuRc8TzmHVwmWnX8b5OfQt7Pc0326a2wGGB5UU/0zPqmxDeAmBuuAMFQA4Cko+Ez6guCJpJ4jnt3bTZ5N5j0n07xofKWFoiqwSGbWIGil5UhbPmkZpWWilpchbWF4meLni+M0kRs5bzhIt2wlE+XoQhOdaQYXkQgBMnBlmIpBsq1HUG5OW97AnwvMaWUauVgw4ggjy1EDjuG0NqU8FhkpvU6wpgXJ1JUrfnfn85s8HtpfyEzAtUQE63Pq3v7wRPn/EYx6nrszW/mJPzm43YxYOMoZnKKpVbgkE8TbTmxJHnM7LPK5Zw7678hy+Z4S1OPsgD3/0HxmLR4i/IXPif2AMyaPC/br7+HwtNYhlq08xtwdSr4t9Z6O881tj1avex+XZM+orFtt2W/gqH/KWZ7NNVuuf4Kh3Ul+E2Dt3ypPBbITlfuYfERy8x8SSV04jX3ayUq3APdeVIVrIDyC2sqLxGfWORK53leaIW0kqZpIRxGvEk3+X7Sok7GEgmEei2+YIQhOZqIQhACEIQAllB2DAqbMCCCOR5GVxmBB+/GAd+3d2wleguWoHcgBiON+B+s9Av7TiHo22sKWK67MFKZQBYLcn9V/E9+s65sLb1PEqWpEEBrH+vZ/SGN9Kv625aed2r6tT2m+U3uaeM2ztSuDWy4VmVXbU1EUnvVdbiLP0eHL0e7bfwdH2LfEzOYzUbpVy2CokqU6p0NibZjqbds2bPLx4Rean7/wDsxqDZSV7DceBv8jeWZpXiNMrdmh8D/W0ZbX5oEwEgy0pgBrIMkNGk2aRmld4paXorV7NCVEwlaTt81QhCcboEIQgBCEIAQhCAZeIxwICooRRlP/EWAtmJ95850T0TY6oc1NadqQBZ6na5OgHlbSeB2ViqKLV6Wl0jFLUtSAr39ZrEXFuXdOk+ivbatRagSoZOsAAF0J1v2m/ZFNbV6dCzzTbRGlT2m+Qm2Bmqx46tT2mh1OBgbds/wlP2T/qMzi81W6zfwqDsLj3OZszNceIzvNGaMVuLHgZWBLhKSXDtdbHiLg+X9LR82spJyt3Np5gXHwv7pbz98JADFjWhNEbVyDqZbliZdZaRCBEmAfNcIQnE6RCEIAQhCAEIQgBL8HjHpOHpsVYcCJRLKSnUgXC6nQEDW2oPeYB3DcbbzYrCB3vmUlSe0jmNe+Z+MPUf2mmBuLXDYGkbW6vJQt7aaAW00tM7EG6P7Riy+sXj9mPujSy4YanWo515XY6CbkzVbsEfhx3M3zM2gm2E/mMcuagCWiVrHtL0mq8TTLIbcRqPaGojUamYAjmLywCUUBldl7esvnxHkfnGGTl0ikR5AH0lyJLaFowXWQO+MItCNaEA+ZoQhOJuIQhACEIQAhCEAJkVBZRbmov39Y8fcIQgHRd0sUy7QWkGIp/haXU/TfIpvbtuT757er6jeLQhDL6rx+yndn/Zx7TfMzZjjJhNsPrGF5qJYvCEJZU45+coxHrU/aPyhCAZI4SRCE0iUc5J/eEIACEIQD//2Q=="/>
          <p:cNvSpPr>
            <a:spLocks noChangeAspect="1" noChangeArrowheads="1"/>
          </p:cNvSpPr>
          <p:nvPr/>
        </p:nvSpPr>
        <p:spPr bwMode="auto">
          <a:xfrm>
            <a:off x="155575" y="-1889125"/>
            <a:ext cx="26289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39942" name="Picture 2" descr="http://www.lifegate.it/img_din/EOTTYCESXI321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1714500"/>
            <a:ext cx="703580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0722" name="Picture 2" descr="http://marcomengoli.files.wordpress.com/2010/07/vignetta-168-w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4624"/>
            <a:ext cx="8342165" cy="6669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9698" name="Picture 2" descr="http://www.solaiocompound-isolamentotermico.it/wp-content/uploads/2012/12/riscaldamento-globale-bioedilizia-senza-il-solaio-compou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83" y="288032"/>
            <a:ext cx="9066621" cy="6165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603</Words>
  <Application>Microsoft Office PowerPoint</Application>
  <PresentationFormat>Presentazione su schermo (4:3)</PresentationFormat>
  <Paragraphs>78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Tema di Office</vt:lpstr>
      <vt:lpstr>Diapositiva 1</vt:lpstr>
      <vt:lpstr>L’atmosfera</vt:lpstr>
      <vt:lpstr>L’atmosfera …</vt:lpstr>
      <vt:lpstr>EFFETTO SERRA:  che cos’è</vt:lpstr>
      <vt:lpstr>EFFETTO SERRA: le cause</vt:lpstr>
      <vt:lpstr>EFFETTO SERRA:le conseguenze</vt:lpstr>
      <vt:lpstr>EFFETTO SERRA:i rischi per il futuro</vt:lpstr>
      <vt:lpstr>EFFETTO SERRA:  qualche rimedio MA …</vt:lpstr>
      <vt:lpstr>Una scomoda verità Documentario del 2006 sul problema mondiale del riscaldamento globale. </vt:lpstr>
      <vt:lpstr>Diapositiva 10</vt:lpstr>
      <vt:lpstr>GLI STRATI DELL’ATMOSFERA</vt:lpstr>
      <vt:lpstr>Diapositiva 12</vt:lpstr>
      <vt:lpstr>BUCO DELL’OZONO: che cos’è?</vt:lpstr>
      <vt:lpstr>BUCO DELL’ OZONO:  i rischi</vt:lpstr>
      <vt:lpstr>BUCO DELL’OZONO: le cause</vt:lpstr>
      <vt:lpstr>BUCO DELL’OZONO: risolto?</vt:lpstr>
      <vt:lpstr>Diapositiva 17</vt:lpstr>
      <vt:lpstr>Diapositiva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Natasha</dc:creator>
  <cp:lastModifiedBy>Natasha</cp:lastModifiedBy>
  <cp:revision>13</cp:revision>
  <dcterms:created xsi:type="dcterms:W3CDTF">2015-01-27T19:19:22Z</dcterms:created>
  <dcterms:modified xsi:type="dcterms:W3CDTF">2015-01-27T20:31:55Z</dcterms:modified>
</cp:coreProperties>
</file>