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 id="278"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8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0B6293-730E-46D2-B6DD-F88E7C17A0E9}" type="datetimeFigureOut">
              <a:rPr lang="it-IT" smtClean="0"/>
              <a:pPr/>
              <a:t>05/07/2019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D97B52-288F-40D5-8459-E635ABBA05A6}" type="slidenum">
              <a:rPr lang="it-IT" smtClean="0"/>
              <a:pPr/>
              <a:t>‹N›</a:t>
            </a:fld>
            <a:endParaRPr lang="it-IT"/>
          </a:p>
        </p:txBody>
      </p:sp>
    </p:spTree>
    <p:extLst>
      <p:ext uri="{BB962C8B-B14F-4D97-AF65-F5344CB8AC3E}">
        <p14:creationId xmlns:p14="http://schemas.microsoft.com/office/powerpoint/2010/main" val="132101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42D97B52-288F-40D5-8459-E635ABBA05A6}" type="slidenum">
              <a:rPr lang="it-IT" smtClean="0"/>
              <a:pPr/>
              <a:t>2</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pPr/>
              <a:t>7/5/2019</a:t>
            </a:fld>
            <a:endParaRPr lang="en-US" dirty="0"/>
          </a:p>
        </p:txBody>
      </p:sp>
      <p:sp>
        <p:nvSpPr>
          <p:cNvPr id="17" name="Segnaposto piè di pagina 16"/>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2BBB5E19-F10A-4C2F-BF6F-11C513378A2E}" type="slidenum">
              <a:rPr kumimoji="0" lang="en-US" smtClean="0"/>
              <a:pPr/>
              <a:t>‹N›</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7/5/2019</a:t>
            </a:fld>
            <a:endParaRPr lang="en-US"/>
          </a:p>
        </p:txBody>
      </p:sp>
      <p:sp>
        <p:nvSpPr>
          <p:cNvPr id="9" name="Segnaposto numero diapositiva 8"/>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a:t>
            </a:fld>
            <a:endParaRPr kumimoji="0" lang="en-US"/>
          </a:p>
        </p:txBody>
      </p:sp>
      <p:sp>
        <p:nvSpPr>
          <p:cNvPr id="10" name="Segnaposto piè di pagina 9"/>
          <p:cNvSpPr>
            <a:spLocks noGrp="1"/>
          </p:cNvSpPr>
          <p:nvPr>
            <p:ph type="ftr" sz="quarter" idx="16"/>
          </p:nvPr>
        </p:nvSpPr>
        <p:spPr/>
        <p:txBody>
          <a:bodyPr rtlCol="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pPr/>
              <a:t>7/5/2019</a:t>
            </a:fld>
            <a:endParaRPr lang="en-US"/>
          </a:p>
        </p:txBody>
      </p:sp>
      <p:sp>
        <p:nvSpPr>
          <p:cNvPr id="5" name="Segnaposto piè di pagina 4"/>
          <p:cNvSpPr>
            <a:spLocks noGrp="1"/>
          </p:cNvSpPr>
          <p:nvPr>
            <p:ph type="ftr" sz="quarter" idx="11"/>
          </p:nvPr>
        </p:nvSpPr>
        <p:spPr bwMode="auto">
          <a:xfrm rot="5400000">
            <a:off x="7077456" y="4178808"/>
            <a:ext cx="3657600" cy="384048"/>
          </a:xfrm>
        </p:spPr>
        <p:txBody>
          <a:bodyPr/>
          <a:lstStyle/>
          <a:p>
            <a:endParaRPr kumimoji="0" lang="en-US"/>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2BBB5E19-F10A-4C2F-BF6F-11C513378A2E}" type="slidenum">
              <a:rPr kumimoji="0" lang="en-US" smtClean="0"/>
              <a:pPr/>
              <a:t>‹N›</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E6F9B8CD-342D-4579-98EC-A8FD6B7370E1}" type="datetimeFigureOut">
              <a:rPr lang="en-US" smtClean="0"/>
              <a:pPr/>
              <a:t>7/5/2019</a:t>
            </a:fld>
            <a:endParaRPr lang="en-US"/>
          </a:p>
        </p:txBody>
      </p:sp>
      <p:sp>
        <p:nvSpPr>
          <p:cNvPr id="6" name="Segnaposto piè di pagina 5"/>
          <p:cNvSpPr>
            <a:spLocks noGrp="1"/>
          </p:cNvSpPr>
          <p:nvPr>
            <p:ph type="ftr" sz="quarter" idx="11"/>
          </p:nvPr>
        </p:nvSpPr>
        <p:spPr/>
        <p:txBody>
          <a:bodyPr/>
          <a:lstStyle/>
          <a:p>
            <a:endParaRPr kumimoji="0" lang="en-US"/>
          </a:p>
        </p:txBody>
      </p:sp>
      <p:sp>
        <p:nvSpPr>
          <p:cNvPr id="7" name="Segnaposto numero diapositiva 6"/>
          <p:cNvSpPr>
            <a:spLocks noGrp="1"/>
          </p:cNvSpPr>
          <p:nvPr>
            <p:ph type="sldNum" sz="quarter" idx="12"/>
          </p:nvPr>
        </p:nvSpPr>
        <p:spPr/>
        <p:txBody>
          <a:bodyPr/>
          <a:lstStyle/>
          <a:p>
            <a:fld id="{2BBB5E19-F10A-4C2F-BF6F-11C513378A2E}" type="slidenum">
              <a:rPr kumimoji="0" lang="en-US" smtClean="0"/>
              <a:pPr/>
              <a:t>‹N›</a:t>
            </a:fld>
            <a:endParaRPr kumimoji="0" lang="en-US"/>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E6F9B8CD-342D-4579-98EC-A8FD6B7370E1}" type="datetimeFigureOut">
              <a:rPr lang="en-US" smtClean="0"/>
              <a:pPr/>
              <a:t>7/5/2019</a:t>
            </a:fld>
            <a:endParaRPr lang="en-US"/>
          </a:p>
        </p:txBody>
      </p:sp>
      <p:sp>
        <p:nvSpPr>
          <p:cNvPr id="8" name="Segnaposto piè di pagina 7"/>
          <p:cNvSpPr>
            <a:spLocks noGrp="1"/>
          </p:cNvSpPr>
          <p:nvPr>
            <p:ph type="ftr" sz="quarter" idx="11"/>
          </p:nvPr>
        </p:nvSpPr>
        <p:spPr/>
        <p:txBody>
          <a:bodyPr/>
          <a:lstStyle/>
          <a:p>
            <a:endParaRPr kumimoji="0" lang="en-US"/>
          </a:p>
        </p:txBody>
      </p:sp>
      <p:sp>
        <p:nvSpPr>
          <p:cNvPr id="9" name="Segnaposto numero diapositiva 8"/>
          <p:cNvSpPr>
            <a:spLocks noGrp="1"/>
          </p:cNvSpPr>
          <p:nvPr>
            <p:ph type="sldNum" sz="quarter" idx="12"/>
          </p:nvPr>
        </p:nvSpPr>
        <p:spPr/>
        <p:txBody>
          <a:bodyPr/>
          <a:lstStyle/>
          <a:p>
            <a:fld id="{2BBB5E19-F10A-4C2F-BF6F-11C513378A2E}" type="slidenum">
              <a:rPr kumimoji="0" lang="en-US" smtClean="0"/>
              <a:pPr/>
              <a:t>‹N›</a:t>
            </a:fld>
            <a:endParaRPr kumimoji="0" lang="en-US"/>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7/5/2019</a:t>
            </a:fld>
            <a:endParaRPr lang="en-US"/>
          </a:p>
        </p:txBody>
      </p:sp>
      <p:sp>
        <p:nvSpPr>
          <p:cNvPr id="7" name="Segnaposto numero diapositiva 6"/>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a:t>
            </a:fld>
            <a:endParaRPr kumimoji="0" lang="en-US"/>
          </a:p>
        </p:txBody>
      </p:sp>
      <p:sp>
        <p:nvSpPr>
          <p:cNvPr id="8" name="Segnaposto piè di pagina 7"/>
          <p:cNvSpPr>
            <a:spLocks noGrp="1"/>
          </p:cNvSpPr>
          <p:nvPr>
            <p:ph type="ftr" sz="quarter" idx="12"/>
          </p:nvPr>
        </p:nvSpPr>
        <p:spPr/>
        <p:txBody>
          <a:bodyPr rtlCol="0"/>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6F9B8CD-342D-4579-98EC-A8FD6B7370E1}" type="datetimeFigureOut">
              <a:rPr lang="en-US" smtClean="0"/>
              <a:pPr/>
              <a:t>7/5/2019</a:t>
            </a:fld>
            <a:endParaRPr lang="en-US"/>
          </a:p>
        </p:txBody>
      </p:sp>
      <p:sp>
        <p:nvSpPr>
          <p:cNvPr id="3" name="Segnaposto piè di pagina 2"/>
          <p:cNvSpPr>
            <a:spLocks noGrp="1"/>
          </p:cNvSpPr>
          <p:nvPr>
            <p:ph type="ftr" sz="quarter" idx="11"/>
          </p:nvPr>
        </p:nvSpPr>
        <p:spPr/>
        <p:txBody>
          <a:bodyPr/>
          <a:lstStyle/>
          <a:p>
            <a:endParaRPr kumimoji="0" lang="en-US"/>
          </a:p>
        </p:txBody>
      </p:sp>
      <p:sp>
        <p:nvSpPr>
          <p:cNvPr id="4" name="Segnaposto numero diapositiva 3"/>
          <p:cNvSpPr>
            <a:spLocks noGrp="1"/>
          </p:cNvSpPr>
          <p:nvPr>
            <p:ph type="sldNum" sz="quarter" idx="12"/>
          </p:nvPr>
        </p:nvSpPr>
        <p:spPr/>
        <p:txBody>
          <a:bodyPr/>
          <a:lstStyle/>
          <a:p>
            <a:fld id="{2BBB5E19-F10A-4C2F-BF6F-11C513378A2E}" type="slidenum">
              <a:rPr kumimoji="0" lang="en-US" smtClean="0"/>
              <a:pPr/>
              <a:t>‹N›</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7/5/2019</a:t>
            </a:fld>
            <a:endParaRPr lang="en-US" dirty="0"/>
          </a:p>
        </p:txBody>
      </p:sp>
      <p:sp>
        <p:nvSpPr>
          <p:cNvPr id="22" name="Segnaposto numero diapositiva 21"/>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a:t>
            </a:fld>
            <a:endParaRPr kumimoji="0" lang="en-US"/>
          </a:p>
        </p:txBody>
      </p:sp>
      <p:sp>
        <p:nvSpPr>
          <p:cNvPr id="23" name="Segnaposto piè di pagina 22"/>
          <p:cNvSpPr>
            <a:spLocks noGrp="1"/>
          </p:cNvSpPr>
          <p:nvPr>
            <p:ph type="ftr" sz="quarter" idx="16"/>
          </p:nvPr>
        </p:nvSpPr>
        <p:spPr/>
        <p:txBody>
          <a:bodyPr rtlCol="0"/>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7/5/2019</a:t>
            </a:fld>
            <a:endParaRPr lang="en-US"/>
          </a:p>
        </p:txBody>
      </p:sp>
      <p:sp>
        <p:nvSpPr>
          <p:cNvPr id="18" name="Segnaposto numero diapositiva 17"/>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a:t>
            </a:fld>
            <a:endParaRPr kumimoji="0" lang="en-US"/>
          </a:p>
        </p:txBody>
      </p:sp>
      <p:sp>
        <p:nvSpPr>
          <p:cNvPr id="21" name="Segnaposto piè di pagina 20"/>
          <p:cNvSpPr>
            <a:spLocks noGrp="1"/>
          </p:cNvSpPr>
          <p:nvPr>
            <p:ph type="ftr" sz="quarter" idx="12"/>
          </p:nvPr>
        </p:nvSpPr>
        <p:spPr/>
        <p:txBody>
          <a:bodyPr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E6F9B8CD-342D-4579-98EC-A8FD6B7370E1}" type="datetimeFigureOut">
              <a:rPr lang="en-US" smtClean="0"/>
              <a:pPr/>
              <a:t>7/5/2019</a:t>
            </a:fld>
            <a:endParaRPr lang="en-US"/>
          </a:p>
        </p:txBody>
      </p:sp>
      <p:sp>
        <p:nvSpPr>
          <p:cNvPr id="5" name="Segnaposto piè di pagina 4"/>
          <p:cNvSpPr>
            <a:spLocks noGrp="1"/>
          </p:cNvSpPr>
          <p:nvPr>
            <p:ph type="ftr" sz="quarter" idx="11"/>
          </p:nvPr>
        </p:nvSpPr>
        <p:spPr/>
        <p:txBody>
          <a:bodyPr/>
          <a:lstStyle/>
          <a:p>
            <a:endParaRPr kumimoji="0" lang="en-US"/>
          </a:p>
        </p:txBody>
      </p:sp>
      <p:sp>
        <p:nvSpPr>
          <p:cNvPr id="6" name="Segnaposto numero diapositiva 5"/>
          <p:cNvSpPr>
            <a:spLocks noGrp="1"/>
          </p:cNvSpPr>
          <p:nvPr>
            <p:ph type="sldNum" sz="quarter" idx="12"/>
          </p:nvPr>
        </p:nvSpPr>
        <p:spPr/>
        <p:txBody>
          <a:bodyPr/>
          <a:lstStyle/>
          <a:p>
            <a:fld id="{2BBB5E19-F10A-4C2F-BF6F-11C513378A2E}" type="slidenum">
              <a:rPr kumimoji="0" lang="en-US" smtClean="0"/>
              <a:pPr/>
              <a:t>‹N›</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E6F9B8CD-342D-4579-98EC-A8FD6B7370E1}" type="datetimeFigureOut">
              <a:rPr lang="en-US" smtClean="0"/>
              <a:pPr/>
              <a:t>7/5/2019</a:t>
            </a:fld>
            <a:endParaRPr lang="en-US"/>
          </a:p>
        </p:txBody>
      </p:sp>
      <p:sp>
        <p:nvSpPr>
          <p:cNvPr id="5" name="Segnaposto piè di pagina 4"/>
          <p:cNvSpPr>
            <a:spLocks noGrp="1"/>
          </p:cNvSpPr>
          <p:nvPr>
            <p:ph type="ftr" sz="quarter" idx="11"/>
          </p:nvPr>
        </p:nvSpPr>
        <p:spPr/>
        <p:txBody>
          <a:bodyPr/>
          <a:lstStyle/>
          <a:p>
            <a:endParaRPr kumimoji="0" lang="en-US"/>
          </a:p>
        </p:txBody>
      </p:sp>
      <p:sp>
        <p:nvSpPr>
          <p:cNvPr id="6" name="Segnaposto numero diapositiva 5"/>
          <p:cNvSpPr>
            <a:spLocks noGrp="1"/>
          </p:cNvSpPr>
          <p:nvPr>
            <p:ph type="sldNum" sz="quarter" idx="12"/>
          </p:nvPr>
        </p:nvSpPr>
        <p:spPr/>
        <p:txBody>
          <a:bodyPr/>
          <a:lstStyle/>
          <a:p>
            <a:fld id="{2BBB5E19-F10A-4C2F-BF6F-11C513378A2E}" type="slidenum">
              <a:rPr kumimoji="0" lang="en-US" smtClean="0"/>
              <a:pPr/>
              <a:t>‹N›</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7/5/2019</a:t>
            </a:fld>
            <a:endParaRPr lang="en-US" dirty="0">
              <a:solidFill>
                <a:schemeClr val="tx2"/>
              </a:solidFill>
            </a:endParaRPr>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Autofit/>
          </a:bodyPr>
          <a:lstStyle/>
          <a:p>
            <a:pPr algn="r"/>
            <a:r>
              <a:rPr lang="it-IT" sz="7200" dirty="0" smtClean="0"/>
              <a:t>IL SISTEMA NERVOSO</a:t>
            </a:r>
            <a:endParaRPr lang="it-IT" sz="7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285776"/>
            <a:ext cx="7467600" cy="1143000"/>
          </a:xfrm>
        </p:spPr>
        <p:txBody>
          <a:bodyPr/>
          <a:lstStyle/>
          <a:p>
            <a:r>
              <a:rPr lang="it-IT" b="1" dirty="0" smtClean="0"/>
              <a:t>IL SISTEMA NERVOSO</a:t>
            </a:r>
            <a:endParaRPr lang="it-IT" b="1" dirty="0"/>
          </a:p>
        </p:txBody>
      </p:sp>
      <p:sp>
        <p:nvSpPr>
          <p:cNvPr id="3" name="Segnaposto contenuto 2"/>
          <p:cNvSpPr>
            <a:spLocks noGrp="1"/>
          </p:cNvSpPr>
          <p:nvPr>
            <p:ph sz="quarter" idx="1"/>
          </p:nvPr>
        </p:nvSpPr>
        <p:spPr>
          <a:xfrm>
            <a:off x="142844" y="1000108"/>
            <a:ext cx="8429684" cy="4873752"/>
          </a:xfrm>
        </p:spPr>
        <p:txBody>
          <a:bodyPr>
            <a:noAutofit/>
          </a:bodyPr>
          <a:lstStyle/>
          <a:p>
            <a:r>
              <a:rPr lang="it-IT" dirty="0" smtClean="0"/>
              <a:t> In tutti gli animali, il sistema nervoso è la rete di coordinamento e controllo che </a:t>
            </a:r>
            <a:r>
              <a:rPr lang="it-IT" b="1" i="1" dirty="0" smtClean="0">
                <a:solidFill>
                  <a:schemeClr val="accent3">
                    <a:lumMod val="40000"/>
                    <a:lumOff val="60000"/>
                  </a:schemeClr>
                </a:solidFill>
              </a:rPr>
              <a:t>riceve tutte le informazioni, le interpreta e risponde ad esse in vari modi</a:t>
            </a:r>
            <a:r>
              <a:rPr lang="it-IT" i="1" dirty="0" smtClean="0"/>
              <a:t>.</a:t>
            </a:r>
          </a:p>
          <a:p>
            <a:pPr>
              <a:buNone/>
            </a:pPr>
            <a:endParaRPr lang="it-IT" dirty="0" smtClean="0"/>
          </a:p>
          <a:p>
            <a:r>
              <a:rPr lang="it-IT" dirty="0" smtClean="0"/>
              <a:t> Il sistema nervoso controlla e </a:t>
            </a:r>
          </a:p>
          <a:p>
            <a:pPr>
              <a:buNone/>
            </a:pPr>
            <a:r>
              <a:rPr lang="it-IT" dirty="0" smtClean="0"/>
              <a:t>	 regola tutte le funzioni dell’organismo. </a:t>
            </a:r>
          </a:p>
          <a:p>
            <a:endParaRPr lang="it-IT" dirty="0" smtClean="0"/>
          </a:p>
          <a:p>
            <a:r>
              <a:rPr lang="it-IT" dirty="0" smtClean="0"/>
              <a:t> Il sistema nervoso comprende diversi organi: </a:t>
            </a:r>
          </a:p>
          <a:p>
            <a:pPr>
              <a:buNone/>
            </a:pPr>
            <a:r>
              <a:rPr lang="it-IT" dirty="0" smtClean="0"/>
              <a:t>	</a:t>
            </a:r>
            <a:r>
              <a:rPr lang="it-IT" b="1" dirty="0" smtClean="0">
                <a:solidFill>
                  <a:schemeClr val="accent1"/>
                </a:solidFill>
              </a:rPr>
              <a:t>• l’encefalo</a:t>
            </a:r>
          </a:p>
          <a:p>
            <a:pPr>
              <a:buNone/>
            </a:pPr>
            <a:r>
              <a:rPr lang="it-IT" b="1" dirty="0" smtClean="0">
                <a:solidFill>
                  <a:schemeClr val="accent1"/>
                </a:solidFill>
              </a:rPr>
              <a:t>	• il midollo spinale </a:t>
            </a:r>
          </a:p>
          <a:p>
            <a:pPr>
              <a:buNone/>
            </a:pPr>
            <a:r>
              <a:rPr lang="it-IT" b="1" dirty="0" smtClean="0"/>
              <a:t>	</a:t>
            </a:r>
            <a:r>
              <a:rPr lang="it-IT" b="1" dirty="0" smtClean="0">
                <a:solidFill>
                  <a:srgbClr val="FF0000"/>
                </a:solidFill>
              </a:rPr>
              <a:t>• i nervi </a:t>
            </a:r>
          </a:p>
          <a:p>
            <a:endParaRPr lang="it-IT" dirty="0"/>
          </a:p>
        </p:txBody>
      </p:sp>
      <p:sp>
        <p:nvSpPr>
          <p:cNvPr id="4" name="Freccia a destra 3"/>
          <p:cNvSpPr/>
          <p:nvPr/>
        </p:nvSpPr>
        <p:spPr>
          <a:xfrm>
            <a:off x="3071802" y="4786322"/>
            <a:ext cx="1214446"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a destra 4"/>
          <p:cNvSpPr/>
          <p:nvPr/>
        </p:nvSpPr>
        <p:spPr>
          <a:xfrm>
            <a:off x="2000232" y="5643578"/>
            <a:ext cx="1071570" cy="428628"/>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p:cNvSpPr txBox="1"/>
          <p:nvPr/>
        </p:nvSpPr>
        <p:spPr>
          <a:xfrm>
            <a:off x="4357686" y="4786322"/>
            <a:ext cx="4214842" cy="369332"/>
          </a:xfrm>
          <a:prstGeom prst="rect">
            <a:avLst/>
          </a:prstGeom>
          <a:noFill/>
        </p:spPr>
        <p:txBody>
          <a:bodyPr wrap="square" rtlCol="0">
            <a:spAutoFit/>
          </a:bodyPr>
          <a:lstStyle/>
          <a:p>
            <a:r>
              <a:rPr lang="it-IT" b="1" dirty="0" smtClean="0">
                <a:solidFill>
                  <a:schemeClr val="accent1"/>
                </a:solidFill>
              </a:rPr>
              <a:t>SISTEMA NERVOSO CENTRALE</a:t>
            </a:r>
            <a:endParaRPr lang="it-IT" b="1" dirty="0">
              <a:solidFill>
                <a:schemeClr val="accent1"/>
              </a:solidFill>
            </a:endParaRPr>
          </a:p>
        </p:txBody>
      </p:sp>
      <p:sp>
        <p:nvSpPr>
          <p:cNvPr id="7" name="CasellaDiTesto 6"/>
          <p:cNvSpPr txBox="1"/>
          <p:nvPr/>
        </p:nvSpPr>
        <p:spPr>
          <a:xfrm>
            <a:off x="3143240" y="5715016"/>
            <a:ext cx="4500594" cy="369332"/>
          </a:xfrm>
          <a:prstGeom prst="rect">
            <a:avLst/>
          </a:prstGeom>
          <a:noFill/>
        </p:spPr>
        <p:txBody>
          <a:bodyPr wrap="square" rtlCol="0">
            <a:spAutoFit/>
          </a:bodyPr>
          <a:lstStyle/>
          <a:p>
            <a:r>
              <a:rPr lang="it-IT" b="1" dirty="0" smtClean="0">
                <a:solidFill>
                  <a:srgbClr val="FF0000"/>
                </a:solidFill>
              </a:rPr>
              <a:t>SISTEMA NERVOSO PERIFERICO</a:t>
            </a:r>
            <a:endParaRPr lang="it-IT" b="1" dirty="0">
              <a:solidFill>
                <a:srgbClr val="FF0000"/>
              </a:solidFill>
            </a:endParaRPr>
          </a:p>
        </p:txBody>
      </p:sp>
      <p:pic>
        <p:nvPicPr>
          <p:cNvPr id="12290" name="Picture 2" descr="http://www.giovannichetta.it/img/sistemanervoso.jpg"/>
          <p:cNvPicPr>
            <a:picLocks noChangeAspect="1" noChangeArrowheads="1"/>
          </p:cNvPicPr>
          <p:nvPr/>
        </p:nvPicPr>
        <p:blipFill>
          <a:blip r:embed="rId3" cstate="email"/>
          <a:srcRect/>
          <a:stretch>
            <a:fillRect/>
          </a:stretch>
        </p:blipFill>
        <p:spPr bwMode="auto">
          <a:xfrm>
            <a:off x="6858017" y="2143116"/>
            <a:ext cx="1835840" cy="260508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dissolv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dissolv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dissolve">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dissolve">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12290"/>
                                        </p:tgtEl>
                                        <p:attrNameLst>
                                          <p:attrName>style.visibility</p:attrName>
                                        </p:attrNameLst>
                                      </p:cBhvr>
                                      <p:to>
                                        <p:strVal val="visible"/>
                                      </p:to>
                                    </p:set>
                                    <p:animEffect transition="in" filter="dissolve">
                                      <p:cBhvr>
                                        <p:cTn id="62"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57200" y="785794"/>
            <a:ext cx="7467600" cy="928694"/>
          </a:xfrm>
        </p:spPr>
        <p:txBody>
          <a:bodyPr>
            <a:noAutofit/>
          </a:bodyPr>
          <a:lstStyle/>
          <a:p>
            <a:pPr algn="ctr">
              <a:buNone/>
            </a:pPr>
            <a:r>
              <a:rPr lang="it-IT" dirty="0" smtClean="0"/>
              <a:t>	Tutte queste parti sono formate dallo stesso tessuto, il tessuto nervoso. </a:t>
            </a:r>
          </a:p>
          <a:p>
            <a:pPr algn="ctr">
              <a:buNone/>
            </a:pPr>
            <a:r>
              <a:rPr lang="it-IT" dirty="0" smtClean="0"/>
              <a:t>	</a:t>
            </a:r>
            <a:endParaRPr lang="it-IT" dirty="0"/>
          </a:p>
        </p:txBody>
      </p:sp>
      <p:sp>
        <p:nvSpPr>
          <p:cNvPr id="4" name="Freccia in giù 3"/>
          <p:cNvSpPr/>
          <p:nvPr/>
        </p:nvSpPr>
        <p:spPr>
          <a:xfrm>
            <a:off x="3643306" y="1785926"/>
            <a:ext cx="1357322" cy="192882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5" name="Rettangolo 4"/>
          <p:cNvSpPr/>
          <p:nvPr/>
        </p:nvSpPr>
        <p:spPr>
          <a:xfrm>
            <a:off x="1285852" y="3786190"/>
            <a:ext cx="6143668" cy="2677656"/>
          </a:xfrm>
          <a:prstGeom prst="rect">
            <a:avLst/>
          </a:prstGeom>
        </p:spPr>
        <p:txBody>
          <a:bodyPr wrap="square">
            <a:spAutoFit/>
          </a:bodyPr>
          <a:lstStyle/>
          <a:p>
            <a:pPr algn="ctr">
              <a:buNone/>
            </a:pPr>
            <a:r>
              <a:rPr lang="it-IT" sz="2400" dirty="0" smtClean="0"/>
              <a:t>Il tessuto nervoso è un </a:t>
            </a:r>
            <a:r>
              <a:rPr lang="it-IT" sz="2400" b="1" dirty="0" smtClean="0">
                <a:solidFill>
                  <a:schemeClr val="accent1">
                    <a:lumMod val="60000"/>
                    <a:lumOff val="40000"/>
                  </a:schemeClr>
                </a:solidFill>
              </a:rPr>
              <a:t>tessuto perenne</a:t>
            </a:r>
            <a:r>
              <a:rPr lang="it-IT" sz="2400" dirty="0" smtClean="0"/>
              <a:t>, cioè le sue cellule, dopo aver raggiunto il numero necessario ed il giusto grado di specializzazione perdono completamente la capacità di moltiplicarsi. Perciò una lesione che distrugge le cellule nervose rappresenta un danno permanente.</a:t>
            </a:r>
            <a:endParaRPr lang="it-IT" sz="2400" dirty="0"/>
          </a:p>
        </p:txBody>
      </p:sp>
      <p:pic>
        <p:nvPicPr>
          <p:cNvPr id="1026" name="Picture 2" descr="http://www.mednat.org/droga/images/3.jpg"/>
          <p:cNvPicPr>
            <a:picLocks noChangeAspect="1" noChangeArrowheads="1"/>
          </p:cNvPicPr>
          <p:nvPr/>
        </p:nvPicPr>
        <p:blipFill>
          <a:blip r:embed="rId2" cstate="email"/>
          <a:srcRect/>
          <a:stretch>
            <a:fillRect/>
          </a:stretch>
        </p:blipFill>
        <p:spPr bwMode="auto">
          <a:xfrm>
            <a:off x="571472" y="1928802"/>
            <a:ext cx="2727760" cy="1643074"/>
          </a:xfrm>
          <a:prstGeom prst="rect">
            <a:avLst/>
          </a:prstGeom>
          <a:noFill/>
        </p:spPr>
      </p:pic>
      <p:pic>
        <p:nvPicPr>
          <p:cNvPr id="1028" name="Picture 4" descr="http://www.homolaicus.com/uomo-donna/images/droga.jpg"/>
          <p:cNvPicPr>
            <a:picLocks noChangeAspect="1" noChangeArrowheads="1"/>
          </p:cNvPicPr>
          <p:nvPr/>
        </p:nvPicPr>
        <p:blipFill>
          <a:blip r:embed="rId3" cstate="email"/>
          <a:srcRect/>
          <a:stretch>
            <a:fillRect/>
          </a:stretch>
        </p:blipFill>
        <p:spPr bwMode="auto">
          <a:xfrm>
            <a:off x="5357818" y="1928802"/>
            <a:ext cx="2714644" cy="164307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dissolve">
                                      <p:cBhvr>
                                        <p:cTn id="17" dur="500"/>
                                        <p:tgtEl>
                                          <p:spTgt spid="1026"/>
                                        </p:tgtEl>
                                      </p:cBhvr>
                                    </p:animEffect>
                                  </p:childTnLst>
                                </p:cTn>
                              </p:par>
                              <p:par>
                                <p:cTn id="18" presetID="9" presetClass="entr" presetSubtype="0" fill="hold" nodeType="withEffect">
                                  <p:stCondLst>
                                    <p:cond delay="0"/>
                                  </p:stCondLst>
                                  <p:childTnLst>
                                    <p:set>
                                      <p:cBhvr>
                                        <p:cTn id="19" dur="1" fill="hold">
                                          <p:stCondLst>
                                            <p:cond delay="0"/>
                                          </p:stCondLst>
                                        </p:cTn>
                                        <p:tgtEl>
                                          <p:spTgt spid="1028"/>
                                        </p:tgtEl>
                                        <p:attrNameLst>
                                          <p:attrName>style.visibility</p:attrName>
                                        </p:attrNameLst>
                                      </p:cBhvr>
                                      <p:to>
                                        <p:strVal val="visible"/>
                                      </p:to>
                                    </p:set>
                                    <p:animEffect transition="in" filter="dissolve">
                                      <p:cBhvr>
                                        <p:cTn id="2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214338"/>
            <a:ext cx="7467600" cy="1143000"/>
          </a:xfrm>
        </p:spPr>
        <p:txBody>
          <a:bodyPr/>
          <a:lstStyle/>
          <a:p>
            <a:r>
              <a:rPr lang="it-IT" b="1" dirty="0" smtClean="0"/>
              <a:t>IL NEURONE</a:t>
            </a:r>
            <a:endParaRPr lang="it-IT" b="1" dirty="0"/>
          </a:p>
        </p:txBody>
      </p:sp>
      <p:sp>
        <p:nvSpPr>
          <p:cNvPr id="3" name="Segnaposto contenuto 2"/>
          <p:cNvSpPr>
            <a:spLocks noGrp="1"/>
          </p:cNvSpPr>
          <p:nvPr>
            <p:ph sz="quarter" idx="1"/>
          </p:nvPr>
        </p:nvSpPr>
        <p:spPr>
          <a:xfrm>
            <a:off x="3286116" y="2643182"/>
            <a:ext cx="5643602" cy="2473472"/>
          </a:xfrm>
        </p:spPr>
        <p:txBody>
          <a:bodyPr/>
          <a:lstStyle/>
          <a:p>
            <a:pPr>
              <a:buNone/>
            </a:pPr>
            <a:r>
              <a:rPr lang="it-IT" dirty="0" smtClean="0"/>
              <a:t>La cellula nervosa tipica è formata da: </a:t>
            </a:r>
          </a:p>
          <a:p>
            <a:r>
              <a:rPr lang="it-IT" dirty="0" smtClean="0"/>
              <a:t>corpo cellulare </a:t>
            </a:r>
          </a:p>
          <a:p>
            <a:r>
              <a:rPr lang="it-IT" dirty="0" smtClean="0"/>
              <a:t>dendriti </a:t>
            </a:r>
          </a:p>
          <a:p>
            <a:r>
              <a:rPr lang="it-IT" dirty="0" smtClean="0"/>
              <a:t>assone </a:t>
            </a:r>
            <a:endParaRPr lang="it-IT" dirty="0"/>
          </a:p>
        </p:txBody>
      </p:sp>
      <p:pic>
        <p:nvPicPr>
          <p:cNvPr id="2049" name="Picture 1"/>
          <p:cNvPicPr>
            <a:picLocks noChangeAspect="1" noChangeArrowheads="1"/>
          </p:cNvPicPr>
          <p:nvPr/>
        </p:nvPicPr>
        <p:blipFill>
          <a:blip r:embed="rId2" cstate="email"/>
          <a:srcRect/>
          <a:stretch>
            <a:fillRect/>
          </a:stretch>
        </p:blipFill>
        <p:spPr bwMode="auto">
          <a:xfrm>
            <a:off x="214304" y="1214422"/>
            <a:ext cx="3143250" cy="5314950"/>
          </a:xfrm>
          <a:prstGeom prst="rect">
            <a:avLst/>
          </a:prstGeom>
          <a:noFill/>
          <a:ln w="9525">
            <a:noFill/>
            <a:miter lim="800000"/>
            <a:headEnd/>
            <a:tailEnd/>
          </a:ln>
          <a:effectLst/>
        </p:spPr>
      </p:pic>
      <p:sp>
        <p:nvSpPr>
          <p:cNvPr id="4" name="Nuvola 3"/>
          <p:cNvSpPr/>
          <p:nvPr/>
        </p:nvSpPr>
        <p:spPr>
          <a:xfrm>
            <a:off x="3571868" y="285728"/>
            <a:ext cx="4143404" cy="228601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smtClean="0"/>
              <a:t>Il sistema nervoso è composto da circa </a:t>
            </a:r>
            <a:r>
              <a:rPr lang="it-IT" sz="2000" b="1" dirty="0" smtClean="0"/>
              <a:t>100 </a:t>
            </a:r>
            <a:r>
              <a:rPr lang="it-IT" sz="2000" b="1" dirty="0" smtClean="0"/>
              <a:t>miliardi di cellule dette NEURONI</a:t>
            </a:r>
            <a:endParaRPr lang="it-IT" sz="2000" b="1" dirty="0"/>
          </a:p>
        </p:txBody>
      </p:sp>
      <p:cxnSp>
        <p:nvCxnSpPr>
          <p:cNvPr id="7" name="Connettore 2 6"/>
          <p:cNvCxnSpPr/>
          <p:nvPr/>
        </p:nvCxnSpPr>
        <p:spPr>
          <a:xfrm>
            <a:off x="5786446" y="3357562"/>
            <a:ext cx="1143008" cy="285752"/>
          </a:xfrm>
          <a:prstGeom prst="straightConnector1">
            <a:avLst/>
          </a:prstGeom>
          <a:ln w="57150">
            <a:tailEnd type="arrow"/>
          </a:ln>
        </p:spPr>
        <p:style>
          <a:lnRef idx="2">
            <a:schemeClr val="accent4"/>
          </a:lnRef>
          <a:fillRef idx="0">
            <a:schemeClr val="accent4"/>
          </a:fillRef>
          <a:effectRef idx="1">
            <a:schemeClr val="accent4"/>
          </a:effectRef>
          <a:fontRef idx="minor">
            <a:schemeClr val="tx1"/>
          </a:fontRef>
        </p:style>
      </p:cxnSp>
      <p:sp>
        <p:nvSpPr>
          <p:cNvPr id="8" name="Rettangolo arrotondato 7"/>
          <p:cNvSpPr/>
          <p:nvPr/>
        </p:nvSpPr>
        <p:spPr>
          <a:xfrm>
            <a:off x="7000892" y="3357562"/>
            <a:ext cx="1643074" cy="85725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b="1" dirty="0" smtClean="0"/>
              <a:t>CONTIENE IL NUCLEO</a:t>
            </a:r>
            <a:endParaRPr lang="it-IT" b="1" dirty="0"/>
          </a:p>
        </p:txBody>
      </p:sp>
      <p:sp>
        <p:nvSpPr>
          <p:cNvPr id="9" name="Rettangolo arrotondato 8"/>
          <p:cNvSpPr/>
          <p:nvPr/>
        </p:nvSpPr>
        <p:spPr>
          <a:xfrm>
            <a:off x="5500694" y="4572008"/>
            <a:ext cx="2938482" cy="85725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b="1" dirty="0" smtClean="0"/>
              <a:t>PROLUNGAMENTI RAMIFICATI E CORTI</a:t>
            </a:r>
            <a:endParaRPr lang="it-IT" b="1" dirty="0"/>
          </a:p>
        </p:txBody>
      </p:sp>
      <p:cxnSp>
        <p:nvCxnSpPr>
          <p:cNvPr id="10" name="Connettore 2 9"/>
          <p:cNvCxnSpPr/>
          <p:nvPr/>
        </p:nvCxnSpPr>
        <p:spPr>
          <a:xfrm>
            <a:off x="4857752" y="3786190"/>
            <a:ext cx="928694" cy="571504"/>
          </a:xfrm>
          <a:prstGeom prst="straightConnector1">
            <a:avLst/>
          </a:prstGeom>
          <a:ln w="57150">
            <a:tailEnd type="arrow"/>
          </a:ln>
        </p:spPr>
        <p:style>
          <a:lnRef idx="2">
            <a:schemeClr val="accent3"/>
          </a:lnRef>
          <a:fillRef idx="0">
            <a:schemeClr val="accent3"/>
          </a:fillRef>
          <a:effectRef idx="1">
            <a:schemeClr val="accent3"/>
          </a:effectRef>
          <a:fontRef idx="minor">
            <a:schemeClr val="tx1"/>
          </a:fontRef>
        </p:style>
      </p:cxnSp>
      <p:cxnSp>
        <p:nvCxnSpPr>
          <p:cNvPr id="12" name="Connettore 2 11"/>
          <p:cNvCxnSpPr/>
          <p:nvPr/>
        </p:nvCxnSpPr>
        <p:spPr>
          <a:xfrm rot="16200000" flipH="1">
            <a:off x="3751257" y="4965711"/>
            <a:ext cx="1213652" cy="142082"/>
          </a:xfrm>
          <a:prstGeom prst="straightConnector1">
            <a:avLst/>
          </a:prstGeom>
          <a:ln w="57150">
            <a:tailEnd type="arrow"/>
          </a:ln>
        </p:spPr>
        <p:style>
          <a:lnRef idx="2">
            <a:schemeClr val="accent2">
              <a:shade val="50000"/>
            </a:schemeClr>
          </a:lnRef>
          <a:fillRef idx="1">
            <a:schemeClr val="accent2"/>
          </a:fillRef>
          <a:effectRef idx="0">
            <a:schemeClr val="accent2"/>
          </a:effectRef>
          <a:fontRef idx="minor">
            <a:schemeClr val="lt1"/>
          </a:fontRef>
        </p:style>
      </p:cxnSp>
      <p:sp>
        <p:nvSpPr>
          <p:cNvPr id="16" name="Rettangolo arrotondato 15"/>
          <p:cNvSpPr/>
          <p:nvPr/>
        </p:nvSpPr>
        <p:spPr>
          <a:xfrm>
            <a:off x="3714744" y="5715016"/>
            <a:ext cx="3500462" cy="85725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t-IT" b="1" dirty="0" smtClean="0"/>
              <a:t>PROLUNGAMENTO LUNGO E ROBUSTO CHE SI RAMIFICA IN FONDO</a:t>
            </a:r>
            <a:endParaRPr lang="it-IT"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ssolv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dissolve">
                                      <p:cBhvr>
                                        <p:cTn id="40" dur="500"/>
                                        <p:tgtEl>
                                          <p:spTgt spid="10"/>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dissolv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dissolve">
                                      <p:cBhvr>
                                        <p:cTn id="48" dur="500"/>
                                        <p:tgtEl>
                                          <p:spTgt spid="12"/>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dissolv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8" grpId="0" animBg="1"/>
      <p:bldP spid="9"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214338"/>
            <a:ext cx="7467600" cy="1143000"/>
          </a:xfrm>
        </p:spPr>
        <p:txBody>
          <a:bodyPr/>
          <a:lstStyle/>
          <a:p>
            <a:r>
              <a:rPr lang="it-IT" b="1" dirty="0" smtClean="0"/>
              <a:t>IL NEURONE 2</a:t>
            </a:r>
            <a:endParaRPr lang="it-IT" b="1" dirty="0"/>
          </a:p>
        </p:txBody>
      </p:sp>
      <p:sp>
        <p:nvSpPr>
          <p:cNvPr id="3" name="Segnaposto contenuto 2"/>
          <p:cNvSpPr>
            <a:spLocks noGrp="1"/>
          </p:cNvSpPr>
          <p:nvPr>
            <p:ph sz="quarter" idx="1"/>
          </p:nvPr>
        </p:nvSpPr>
        <p:spPr>
          <a:xfrm>
            <a:off x="3428992" y="928670"/>
            <a:ext cx="5000660" cy="5214974"/>
          </a:xfrm>
        </p:spPr>
        <p:txBody>
          <a:bodyPr>
            <a:noAutofit/>
          </a:bodyPr>
          <a:lstStyle/>
          <a:p>
            <a:pPr algn="just"/>
            <a:r>
              <a:rPr lang="it-IT" sz="2200" dirty="0" smtClean="0"/>
              <a:t>In alcuni vertebrati, uomo compreso, l’assone è rivestito da una sostanza chimica di natura grassa, la </a:t>
            </a:r>
            <a:r>
              <a:rPr lang="it-IT" sz="2200" b="1" dirty="0" smtClean="0">
                <a:solidFill>
                  <a:schemeClr val="accent1">
                    <a:lumMod val="60000"/>
                    <a:lumOff val="40000"/>
                  </a:schemeClr>
                </a:solidFill>
              </a:rPr>
              <a:t>mielina</a:t>
            </a:r>
            <a:r>
              <a:rPr lang="it-IT" sz="2200" dirty="0" smtClean="0"/>
              <a:t>, che funziona da isolante e aumenta la velocità di conduzione degli impulsi. </a:t>
            </a:r>
          </a:p>
          <a:p>
            <a:pPr algn="just">
              <a:buNone/>
            </a:pPr>
            <a:endParaRPr lang="it-IT" sz="2200" dirty="0" smtClean="0"/>
          </a:p>
          <a:p>
            <a:pPr algn="just"/>
            <a:r>
              <a:rPr lang="it-IT" sz="2200" dirty="0" smtClean="0"/>
              <a:t>Gli assoni di più neuroni sono riuniti in un fascio e formano un nervo. </a:t>
            </a:r>
          </a:p>
          <a:p>
            <a:pPr algn="just">
              <a:buNone/>
            </a:pPr>
            <a:endParaRPr lang="it-IT" sz="2200" dirty="0" smtClean="0"/>
          </a:p>
          <a:p>
            <a:pPr algn="just"/>
            <a:r>
              <a:rPr lang="it-IT" sz="2200" dirty="0" smtClean="0"/>
              <a:t>Le piante e gli animali unicellulari non hanno cellule nervose, anche se reagiscono a modificazioni dell’ambiente esterno mediante risposte di natura chimica.</a:t>
            </a:r>
            <a:endParaRPr lang="it-IT" sz="2200" dirty="0"/>
          </a:p>
        </p:txBody>
      </p:sp>
      <p:pic>
        <p:nvPicPr>
          <p:cNvPr id="2049" name="Picture 1"/>
          <p:cNvPicPr>
            <a:picLocks noChangeAspect="1" noChangeArrowheads="1"/>
          </p:cNvPicPr>
          <p:nvPr/>
        </p:nvPicPr>
        <p:blipFill>
          <a:blip r:embed="rId2" cstate="email"/>
          <a:srcRect/>
          <a:stretch>
            <a:fillRect/>
          </a:stretch>
        </p:blipFill>
        <p:spPr bwMode="auto">
          <a:xfrm>
            <a:off x="214303" y="1000108"/>
            <a:ext cx="3269995" cy="552926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4282" y="142852"/>
            <a:ext cx="5643602" cy="1500198"/>
          </a:xfrm>
        </p:spPr>
        <p:txBody>
          <a:bodyPr/>
          <a:lstStyle/>
          <a:p>
            <a:pPr algn="r"/>
            <a:r>
              <a:rPr lang="it-IT" b="1" dirty="0" smtClean="0"/>
              <a:t>LA TRASFORMAZIONE DEGLI IMPULSI ELETTRICI</a:t>
            </a:r>
            <a:endParaRPr lang="it-IT" b="1" dirty="0"/>
          </a:p>
        </p:txBody>
      </p:sp>
      <p:sp>
        <p:nvSpPr>
          <p:cNvPr id="3" name="Segnaposto contenuto 2"/>
          <p:cNvSpPr>
            <a:spLocks noGrp="1"/>
          </p:cNvSpPr>
          <p:nvPr>
            <p:ph sz="quarter" idx="1"/>
          </p:nvPr>
        </p:nvSpPr>
        <p:spPr>
          <a:xfrm>
            <a:off x="357158" y="1500174"/>
            <a:ext cx="7467600" cy="1785950"/>
          </a:xfrm>
        </p:spPr>
        <p:txBody>
          <a:bodyPr/>
          <a:lstStyle/>
          <a:p>
            <a:pPr>
              <a:buNone/>
            </a:pPr>
            <a:r>
              <a:rPr lang="it-IT" dirty="0" smtClean="0"/>
              <a:t>Gli impulsi nervosi:</a:t>
            </a:r>
          </a:p>
          <a:p>
            <a:r>
              <a:rPr lang="it-IT" dirty="0" smtClean="0"/>
              <a:t>attraversano il corpo cellulare</a:t>
            </a:r>
          </a:p>
          <a:p>
            <a:r>
              <a:rPr lang="it-IT" dirty="0" smtClean="0"/>
              <a:t>proseguono lungo l’assone</a:t>
            </a:r>
          </a:p>
          <a:p>
            <a:r>
              <a:rPr lang="it-IT" dirty="0" smtClean="0"/>
              <a:t>raggiungono il cervello</a:t>
            </a:r>
            <a:endParaRPr lang="it-IT" dirty="0"/>
          </a:p>
        </p:txBody>
      </p:sp>
      <p:pic>
        <p:nvPicPr>
          <p:cNvPr id="19458" name="Picture 2" descr="http://4.bp.blogspot.com/-yCHWnFxvhYg/TfZamEw4kVI/AAAAAAAABa4/k3Jkhkb20_8/s1600/neuroni-299x300.jpg"/>
          <p:cNvPicPr>
            <a:picLocks noChangeAspect="1" noChangeArrowheads="1"/>
          </p:cNvPicPr>
          <p:nvPr/>
        </p:nvPicPr>
        <p:blipFill>
          <a:blip r:embed="rId2" cstate="email"/>
          <a:srcRect/>
          <a:stretch>
            <a:fillRect/>
          </a:stretch>
        </p:blipFill>
        <p:spPr bwMode="auto">
          <a:xfrm>
            <a:off x="6215074" y="0"/>
            <a:ext cx="2207172" cy="2214554"/>
          </a:xfrm>
          <a:prstGeom prst="rect">
            <a:avLst/>
          </a:prstGeom>
          <a:noFill/>
        </p:spPr>
      </p:pic>
      <p:sp>
        <p:nvSpPr>
          <p:cNvPr id="7" name="Rettangolo arrotondato 6"/>
          <p:cNvSpPr/>
          <p:nvPr/>
        </p:nvSpPr>
        <p:spPr>
          <a:xfrm>
            <a:off x="214282" y="4214818"/>
            <a:ext cx="7858180" cy="21431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buFont typeface="Arial" pitchFamily="34" charset="0"/>
              <a:buChar char="•"/>
            </a:pPr>
            <a:r>
              <a:rPr lang="it-IT" sz="2400" b="1" dirty="0" smtClean="0"/>
              <a:t>Tutte le cellule sono dotate di carica elettrica.</a:t>
            </a:r>
          </a:p>
          <a:p>
            <a:pPr algn="ctr">
              <a:buFont typeface="Arial" pitchFamily="34" charset="0"/>
              <a:buChar char="•"/>
            </a:pPr>
            <a:r>
              <a:rPr lang="it-IT" sz="2400" b="1" dirty="0" smtClean="0"/>
              <a:t>Un neurone a riposo ha cariche positive all’esterno e negative all’interno.</a:t>
            </a:r>
          </a:p>
          <a:p>
            <a:pPr algn="ctr">
              <a:buFont typeface="Arial" pitchFamily="34" charset="0"/>
              <a:buChar char="•"/>
            </a:pPr>
            <a:r>
              <a:rPr lang="it-IT" sz="2400" b="1" dirty="0" smtClean="0"/>
              <a:t>A seguito di uno stimolo le carica elettrica si inverte.</a:t>
            </a:r>
            <a:endParaRPr lang="it-IT" sz="2400" b="1" dirty="0"/>
          </a:p>
        </p:txBody>
      </p:sp>
      <p:sp>
        <p:nvSpPr>
          <p:cNvPr id="8" name="Ovale 7"/>
          <p:cNvSpPr/>
          <p:nvPr/>
        </p:nvSpPr>
        <p:spPr>
          <a:xfrm>
            <a:off x="785786" y="3357562"/>
            <a:ext cx="928694" cy="92869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sz="6600" b="1" dirty="0" smtClean="0"/>
              <a:t>+</a:t>
            </a:r>
            <a:endParaRPr lang="it-IT" sz="6600" b="1" dirty="0"/>
          </a:p>
        </p:txBody>
      </p:sp>
      <p:sp>
        <p:nvSpPr>
          <p:cNvPr id="10" name="Ovale 9"/>
          <p:cNvSpPr/>
          <p:nvPr/>
        </p:nvSpPr>
        <p:spPr>
          <a:xfrm>
            <a:off x="1643042" y="3500438"/>
            <a:ext cx="928694" cy="92869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sz="6600" b="1" dirty="0" smtClean="0"/>
              <a:t>-</a:t>
            </a:r>
            <a:endParaRPr lang="it-IT" sz="6600" b="1" dirty="0"/>
          </a:p>
        </p:txBody>
      </p:sp>
      <p:sp>
        <p:nvSpPr>
          <p:cNvPr id="11" name="Ovale 10"/>
          <p:cNvSpPr/>
          <p:nvPr/>
        </p:nvSpPr>
        <p:spPr>
          <a:xfrm>
            <a:off x="3071802" y="3286124"/>
            <a:ext cx="928694" cy="928694"/>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t-IT" sz="6600" b="1" dirty="0" smtClean="0"/>
              <a:t>+</a:t>
            </a:r>
            <a:endParaRPr lang="it-IT" sz="6600" b="1" dirty="0"/>
          </a:p>
        </p:txBody>
      </p:sp>
      <p:sp>
        <p:nvSpPr>
          <p:cNvPr id="12" name="Ovale 11"/>
          <p:cNvSpPr/>
          <p:nvPr/>
        </p:nvSpPr>
        <p:spPr>
          <a:xfrm>
            <a:off x="3929058" y="3429000"/>
            <a:ext cx="928694" cy="928694"/>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t-IT" sz="6600" b="1" dirty="0" smtClean="0"/>
              <a:t>-</a:t>
            </a:r>
            <a:endParaRPr lang="it-IT" sz="6600" b="1" dirty="0"/>
          </a:p>
        </p:txBody>
      </p:sp>
      <p:sp>
        <p:nvSpPr>
          <p:cNvPr id="15" name="Ovale 14"/>
          <p:cNvSpPr/>
          <p:nvPr/>
        </p:nvSpPr>
        <p:spPr>
          <a:xfrm>
            <a:off x="0" y="5786430"/>
            <a:ext cx="928694" cy="92869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it-IT" sz="6600" b="1" dirty="0" smtClean="0"/>
              <a:t>+</a:t>
            </a:r>
            <a:endParaRPr lang="it-IT" sz="6600" b="1" dirty="0"/>
          </a:p>
        </p:txBody>
      </p:sp>
      <p:sp>
        <p:nvSpPr>
          <p:cNvPr id="16" name="Ovale 15"/>
          <p:cNvSpPr/>
          <p:nvPr/>
        </p:nvSpPr>
        <p:spPr>
          <a:xfrm>
            <a:off x="857256" y="5929306"/>
            <a:ext cx="928694" cy="92869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it-IT" sz="6600" b="1" dirty="0" smtClean="0"/>
              <a:t>-</a:t>
            </a:r>
            <a:endParaRPr lang="it-IT" sz="6600" b="1" dirty="0"/>
          </a:p>
        </p:txBody>
      </p:sp>
      <p:sp>
        <p:nvSpPr>
          <p:cNvPr id="6" name="Nuvola 5"/>
          <p:cNvSpPr/>
          <p:nvPr/>
        </p:nvSpPr>
        <p:spPr>
          <a:xfrm>
            <a:off x="4786314" y="1785926"/>
            <a:ext cx="3000396" cy="257176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 VELOCITÀ DEGLI IMPULSI È 400 Km/h</a:t>
            </a:r>
            <a:endParaRPr lang="it-IT" b="1" dirty="0"/>
          </a:p>
        </p:txBody>
      </p:sp>
      <p:sp>
        <p:nvSpPr>
          <p:cNvPr id="13" name="Ovale 12"/>
          <p:cNvSpPr/>
          <p:nvPr/>
        </p:nvSpPr>
        <p:spPr>
          <a:xfrm>
            <a:off x="7215206" y="3500438"/>
            <a:ext cx="928694" cy="92869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it-IT" sz="6600" b="1" dirty="0" smtClean="0"/>
              <a:t>+</a:t>
            </a:r>
            <a:endParaRPr lang="it-IT" sz="6600" b="1" dirty="0"/>
          </a:p>
        </p:txBody>
      </p:sp>
      <p:sp>
        <p:nvSpPr>
          <p:cNvPr id="14" name="Ovale 13"/>
          <p:cNvSpPr/>
          <p:nvPr/>
        </p:nvSpPr>
        <p:spPr>
          <a:xfrm>
            <a:off x="8072462" y="3643314"/>
            <a:ext cx="928694" cy="92869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it-IT" sz="6600" b="1" dirty="0" smtClean="0"/>
              <a:t>-</a:t>
            </a:r>
            <a:endParaRPr lang="it-IT" sz="6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9458"/>
                                        </p:tgtEl>
                                        <p:attrNameLst>
                                          <p:attrName>style.visibility</p:attrName>
                                        </p:attrNameLst>
                                      </p:cBhvr>
                                      <p:to>
                                        <p:strVal val="visible"/>
                                      </p:to>
                                    </p:set>
                                    <p:animEffect transition="in" filter="dissolve">
                                      <p:cBhvr>
                                        <p:cTn id="22" dur="500"/>
                                        <p:tgtEl>
                                          <p:spTgt spid="1945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dissolve">
                                      <p:cBhvr>
                                        <p:cTn id="30" dur="500"/>
                                        <p:tgtEl>
                                          <p:spTgt spid="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dissolve">
                                      <p:cBhvr>
                                        <p:cTn id="35" dur="500"/>
                                        <p:tgtEl>
                                          <p:spTgt spid="16"/>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dissolve">
                                      <p:cBhvr>
                                        <p:cTn id="38" dur="500"/>
                                        <p:tgtEl>
                                          <p:spTgt spid="15"/>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ssolve">
                                      <p:cBhvr>
                                        <p:cTn id="41" dur="500"/>
                                        <p:tgtEl>
                                          <p:spTgt spid="8"/>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dissolve">
                                      <p:cBhvr>
                                        <p:cTn id="44" dur="500"/>
                                        <p:tgtEl>
                                          <p:spTgt spid="10"/>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dissolve">
                                      <p:cBhvr>
                                        <p:cTn id="47" dur="500"/>
                                        <p:tgtEl>
                                          <p:spTgt spid="11"/>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dissolve">
                                      <p:cBhvr>
                                        <p:cTn id="50" dur="500"/>
                                        <p:tgtEl>
                                          <p:spTgt spid="12"/>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dissolve">
                                      <p:cBhvr>
                                        <p:cTn id="53" dur="500"/>
                                        <p:tgtEl>
                                          <p:spTgt spid="13"/>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dissolve">
                                      <p:cBhvr>
                                        <p:cTn id="56" dur="500"/>
                                        <p:tgtEl>
                                          <p:spTgt spid="14"/>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7">
                                            <p:txEl>
                                              <p:pRg st="1" end="1"/>
                                            </p:txEl>
                                          </p:spTgt>
                                        </p:tgtEl>
                                        <p:attrNameLst>
                                          <p:attrName>style.visibility</p:attrName>
                                        </p:attrNameLst>
                                      </p:cBhvr>
                                      <p:to>
                                        <p:strVal val="visible"/>
                                      </p:to>
                                    </p:set>
                                    <p:animEffect transition="in" filter="dissolve">
                                      <p:cBhvr>
                                        <p:cTn id="61" dur="500"/>
                                        <p:tgtEl>
                                          <p:spTgt spid="7">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7">
                                            <p:txEl>
                                              <p:pRg st="2" end="2"/>
                                            </p:txEl>
                                          </p:spTgt>
                                        </p:tgtEl>
                                        <p:attrNameLst>
                                          <p:attrName>style.visibility</p:attrName>
                                        </p:attrNameLst>
                                      </p:cBhvr>
                                      <p:to>
                                        <p:strVal val="visible"/>
                                      </p:to>
                                    </p:set>
                                    <p:animEffect transition="in" filter="dissolve">
                                      <p:cBhvr>
                                        <p:cTn id="66"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5" grpId="0" animBg="1"/>
      <p:bldP spid="16" grpId="0" animBg="1"/>
      <p:bldP spid="6" grpId="0" animBg="1"/>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4282" y="-357214"/>
            <a:ext cx="7467600" cy="1143000"/>
          </a:xfrm>
        </p:spPr>
        <p:txBody>
          <a:bodyPr/>
          <a:lstStyle/>
          <a:p>
            <a:r>
              <a:rPr lang="it-IT" b="1" dirty="0" smtClean="0"/>
              <a:t>neurotrasmettitori</a:t>
            </a:r>
            <a:endParaRPr lang="it-IT" b="1" dirty="0"/>
          </a:p>
        </p:txBody>
      </p:sp>
      <p:sp>
        <p:nvSpPr>
          <p:cNvPr id="3" name="Segnaposto contenuto 2"/>
          <p:cNvSpPr>
            <a:spLocks noGrp="1"/>
          </p:cNvSpPr>
          <p:nvPr>
            <p:ph sz="quarter" idx="1"/>
          </p:nvPr>
        </p:nvSpPr>
        <p:spPr>
          <a:xfrm>
            <a:off x="357158" y="785794"/>
            <a:ext cx="7467600" cy="4873752"/>
          </a:xfrm>
        </p:spPr>
        <p:txBody>
          <a:bodyPr/>
          <a:lstStyle/>
          <a:p>
            <a:pPr>
              <a:buNone/>
            </a:pPr>
            <a:r>
              <a:rPr lang="it-IT" dirty="0" smtClean="0"/>
              <a:t>	Tra 2 neuroni vi è un sottile spazio	     per passare da un neurone all’altro l’impulso deve costruire un ponte         lo creano con sostanze chimiche chiamate </a:t>
            </a:r>
            <a:r>
              <a:rPr lang="it-IT" b="1" dirty="0" smtClean="0">
                <a:solidFill>
                  <a:schemeClr val="accent1">
                    <a:lumMod val="60000"/>
                    <a:lumOff val="40000"/>
                  </a:schemeClr>
                </a:solidFill>
              </a:rPr>
              <a:t>neurotrasmettitori</a:t>
            </a:r>
            <a:endParaRPr lang="it-IT" dirty="0"/>
          </a:p>
        </p:txBody>
      </p:sp>
      <p:pic>
        <p:nvPicPr>
          <p:cNvPr id="4" name="Picture 4" descr="http://informaticaeasy.files.wordpress.com/2012/07/synapse.jpg"/>
          <p:cNvPicPr>
            <a:picLocks noChangeAspect="1" noChangeArrowheads="1"/>
          </p:cNvPicPr>
          <p:nvPr/>
        </p:nvPicPr>
        <p:blipFill>
          <a:blip r:embed="rId2" cstate="email"/>
          <a:srcRect/>
          <a:stretch>
            <a:fillRect/>
          </a:stretch>
        </p:blipFill>
        <p:spPr bwMode="auto">
          <a:xfrm>
            <a:off x="214282" y="2571744"/>
            <a:ext cx="3922456" cy="2571768"/>
          </a:xfrm>
          <a:prstGeom prst="rect">
            <a:avLst/>
          </a:prstGeom>
          <a:noFill/>
        </p:spPr>
      </p:pic>
      <p:sp>
        <p:nvSpPr>
          <p:cNvPr id="5" name="Freccia a destra 4"/>
          <p:cNvSpPr/>
          <p:nvPr/>
        </p:nvSpPr>
        <p:spPr>
          <a:xfrm>
            <a:off x="5715008" y="857232"/>
            <a:ext cx="571504"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a destra 5"/>
          <p:cNvSpPr/>
          <p:nvPr/>
        </p:nvSpPr>
        <p:spPr>
          <a:xfrm>
            <a:off x="3357554" y="1571612"/>
            <a:ext cx="571504"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506" name="Picture 2" descr="https://encrypted-tbn3.gstatic.com/images?q=tbn:ANd9GcTab-OgOonGd5NJLHDMUkgosgL1Oi2VE9ekDWRYRyUWoEptvJY_jg"/>
          <p:cNvPicPr>
            <a:picLocks noChangeAspect="1" noChangeArrowheads="1"/>
          </p:cNvPicPr>
          <p:nvPr/>
        </p:nvPicPr>
        <p:blipFill>
          <a:blip r:embed="rId3" cstate="email"/>
          <a:srcRect/>
          <a:stretch>
            <a:fillRect/>
          </a:stretch>
        </p:blipFill>
        <p:spPr bwMode="auto">
          <a:xfrm>
            <a:off x="4357686" y="2428868"/>
            <a:ext cx="4068331" cy="2571768"/>
          </a:xfrm>
          <a:prstGeom prst="rect">
            <a:avLst/>
          </a:prstGeom>
          <a:noFill/>
        </p:spPr>
      </p:pic>
      <p:sp>
        <p:nvSpPr>
          <p:cNvPr id="8" name="Rettangolo arrotondato 7"/>
          <p:cNvSpPr/>
          <p:nvPr/>
        </p:nvSpPr>
        <p:spPr>
          <a:xfrm>
            <a:off x="428596" y="5429264"/>
            <a:ext cx="7000924"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smtClean="0"/>
              <a:t>LA SINAPSI è la giunzione tra due cellule nervose che consente il passaggio dell’impulso nervoso.</a:t>
            </a:r>
            <a:endParaRPr lang="it-IT"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1506"/>
                                        </p:tgtEl>
                                        <p:attrNameLst>
                                          <p:attrName>style.visibility</p:attrName>
                                        </p:attrNameLst>
                                      </p:cBhvr>
                                      <p:to>
                                        <p:strVal val="visible"/>
                                      </p:to>
                                    </p:set>
                                    <p:animEffect transition="in" filter="dissolve">
                                      <p:cBhvr>
                                        <p:cTn id="17" dur="500"/>
                                        <p:tgtEl>
                                          <p:spTgt spid="2150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40" name="Picture 12" descr="http://us.cdn4.123rf.com/168nwm/abluecup/abluecup1209/abluecup120902410/15457538-collegare-il-cavo-di-una-persona-in-polvere-spine-di-collegamento.jpg"/>
          <p:cNvPicPr>
            <a:picLocks noChangeAspect="1" noChangeArrowheads="1"/>
          </p:cNvPicPr>
          <p:nvPr/>
        </p:nvPicPr>
        <p:blipFill>
          <a:blip r:embed="rId2" cstate="email"/>
          <a:srcRect/>
          <a:stretch>
            <a:fillRect/>
          </a:stretch>
        </p:blipFill>
        <p:spPr bwMode="auto">
          <a:xfrm>
            <a:off x="6143636" y="3714752"/>
            <a:ext cx="1600200" cy="1200150"/>
          </a:xfrm>
          <a:prstGeom prst="rect">
            <a:avLst/>
          </a:prstGeom>
          <a:noFill/>
        </p:spPr>
      </p:pic>
      <p:pic>
        <p:nvPicPr>
          <p:cNvPr id="22530" name="Picture 2" descr="https://encrypted-tbn3.gstatic.com/images?q=tbn:ANd9GcQ07xQbyavZveYPefGySeyY9UETid1KPrT1ebIlC4PIuqT-dy8KM42XMZqs"/>
          <p:cNvPicPr>
            <a:picLocks noChangeAspect="1" noChangeArrowheads="1"/>
          </p:cNvPicPr>
          <p:nvPr/>
        </p:nvPicPr>
        <p:blipFill>
          <a:blip r:embed="rId3" cstate="email"/>
          <a:srcRect/>
          <a:stretch>
            <a:fillRect/>
          </a:stretch>
        </p:blipFill>
        <p:spPr bwMode="auto">
          <a:xfrm>
            <a:off x="4500562" y="1000108"/>
            <a:ext cx="1489460" cy="1219196"/>
          </a:xfrm>
          <a:prstGeom prst="rect">
            <a:avLst/>
          </a:prstGeom>
          <a:noFill/>
        </p:spPr>
      </p:pic>
      <p:pic>
        <p:nvPicPr>
          <p:cNvPr id="22538" name="Picture 10" descr="http://www.allenamentobodybuilding.it/muscoli-braccio_clip_image002.jpg"/>
          <p:cNvPicPr>
            <a:picLocks noChangeAspect="1" noChangeArrowheads="1"/>
          </p:cNvPicPr>
          <p:nvPr/>
        </p:nvPicPr>
        <p:blipFill>
          <a:blip r:embed="rId4" cstate="email"/>
          <a:srcRect/>
          <a:stretch>
            <a:fillRect/>
          </a:stretch>
        </p:blipFill>
        <p:spPr bwMode="auto">
          <a:xfrm>
            <a:off x="214282" y="2214554"/>
            <a:ext cx="1975870" cy="2143140"/>
          </a:xfrm>
          <a:prstGeom prst="rect">
            <a:avLst/>
          </a:prstGeom>
          <a:noFill/>
        </p:spPr>
      </p:pic>
      <p:sp>
        <p:nvSpPr>
          <p:cNvPr id="2" name="Titolo 1"/>
          <p:cNvSpPr>
            <a:spLocks noGrp="1"/>
          </p:cNvSpPr>
          <p:nvPr>
            <p:ph type="title"/>
          </p:nvPr>
        </p:nvSpPr>
        <p:spPr>
          <a:xfrm>
            <a:off x="457200" y="274638"/>
            <a:ext cx="7467600" cy="654032"/>
          </a:xfrm>
        </p:spPr>
        <p:txBody>
          <a:bodyPr>
            <a:normAutofit/>
          </a:bodyPr>
          <a:lstStyle/>
          <a:p>
            <a:r>
              <a:rPr lang="it-IT" b="1" dirty="0" smtClean="0">
                <a:latin typeface="+mn-lt"/>
              </a:rPr>
              <a:t>3 tipi di neuroni …</a:t>
            </a:r>
            <a:endParaRPr lang="it-IT" b="1" dirty="0">
              <a:latin typeface="+mn-lt"/>
            </a:endParaRPr>
          </a:p>
        </p:txBody>
      </p:sp>
      <p:sp>
        <p:nvSpPr>
          <p:cNvPr id="3" name="Segnaposto contenuto 2"/>
          <p:cNvSpPr>
            <a:spLocks noGrp="1"/>
          </p:cNvSpPr>
          <p:nvPr>
            <p:ph sz="quarter" idx="1"/>
          </p:nvPr>
        </p:nvSpPr>
        <p:spPr>
          <a:xfrm>
            <a:off x="714348" y="1643050"/>
            <a:ext cx="8001056" cy="4873752"/>
          </a:xfrm>
        </p:spPr>
        <p:txBody>
          <a:bodyPr/>
          <a:lstStyle/>
          <a:p>
            <a:r>
              <a:rPr lang="it-IT" b="1" dirty="0" smtClean="0">
                <a:solidFill>
                  <a:schemeClr val="accent1">
                    <a:lumMod val="60000"/>
                    <a:lumOff val="40000"/>
                  </a:schemeClr>
                </a:solidFill>
              </a:rPr>
              <a:t>NEURONI SENSITIVI</a:t>
            </a:r>
          </a:p>
          <a:p>
            <a:pPr>
              <a:buNone/>
            </a:pPr>
            <a:r>
              <a:rPr lang="it-IT" b="1" dirty="0" smtClean="0"/>
              <a:t>     dai recettori sensoriali al sistema nervoso</a:t>
            </a:r>
          </a:p>
          <a:p>
            <a:pPr>
              <a:buNone/>
            </a:pPr>
            <a:endParaRPr lang="it-IT" b="1" dirty="0" smtClean="0">
              <a:solidFill>
                <a:schemeClr val="accent1">
                  <a:lumMod val="60000"/>
                  <a:lumOff val="40000"/>
                </a:schemeClr>
              </a:solidFill>
            </a:endParaRPr>
          </a:p>
          <a:p>
            <a:r>
              <a:rPr lang="it-IT" b="1" dirty="0" smtClean="0">
                <a:solidFill>
                  <a:schemeClr val="accent1">
                    <a:lumMod val="60000"/>
                    <a:lumOff val="40000"/>
                  </a:schemeClr>
                </a:solidFill>
              </a:rPr>
              <a:t>NEURONI MOTORI</a:t>
            </a:r>
          </a:p>
          <a:p>
            <a:pPr>
              <a:buNone/>
            </a:pPr>
            <a:r>
              <a:rPr lang="it-IT" b="1" dirty="0" smtClean="0">
                <a:solidFill>
                  <a:schemeClr val="accent1">
                    <a:lumMod val="60000"/>
                    <a:lumOff val="40000"/>
                  </a:schemeClr>
                </a:solidFill>
              </a:rPr>
              <a:t>              </a:t>
            </a:r>
            <a:r>
              <a:rPr lang="it-IT" b="1" dirty="0" smtClean="0"/>
              <a:t>dal sistema nervoso agli organi periferici</a:t>
            </a:r>
            <a:endParaRPr lang="it-IT" b="1" dirty="0" smtClean="0">
              <a:solidFill>
                <a:schemeClr val="accent1">
                  <a:lumMod val="60000"/>
                  <a:lumOff val="40000"/>
                </a:schemeClr>
              </a:solidFill>
            </a:endParaRPr>
          </a:p>
          <a:p>
            <a:pPr>
              <a:buNone/>
            </a:pPr>
            <a:endParaRPr lang="it-IT" b="1" dirty="0" smtClean="0">
              <a:solidFill>
                <a:schemeClr val="accent1">
                  <a:lumMod val="60000"/>
                  <a:lumOff val="40000"/>
                </a:schemeClr>
              </a:solidFill>
            </a:endParaRPr>
          </a:p>
          <a:p>
            <a:r>
              <a:rPr lang="it-IT" b="1" dirty="0" smtClean="0">
                <a:solidFill>
                  <a:schemeClr val="accent1">
                    <a:lumMod val="60000"/>
                    <a:lumOff val="40000"/>
                  </a:schemeClr>
                </a:solidFill>
              </a:rPr>
              <a:t>NEURONI </a:t>
            </a:r>
            <a:r>
              <a:rPr lang="it-IT" b="1" dirty="0" err="1" smtClean="0">
                <a:solidFill>
                  <a:schemeClr val="accent1">
                    <a:lumMod val="60000"/>
                    <a:lumOff val="40000"/>
                  </a:schemeClr>
                </a:solidFill>
              </a:rPr>
              <a:t>DI</a:t>
            </a:r>
            <a:r>
              <a:rPr lang="it-IT" b="1" dirty="0" smtClean="0">
                <a:solidFill>
                  <a:schemeClr val="accent1">
                    <a:lumMod val="60000"/>
                    <a:lumOff val="40000"/>
                  </a:schemeClr>
                </a:solidFill>
              </a:rPr>
              <a:t> COLLEGAMENTO</a:t>
            </a:r>
          </a:p>
          <a:p>
            <a:pPr>
              <a:buNone/>
            </a:pPr>
            <a:r>
              <a:rPr lang="it-IT" b="1" dirty="0" smtClean="0"/>
              <a:t>connettono i neuroni sensitivi con quelli motori</a:t>
            </a:r>
          </a:p>
          <a:p>
            <a:pPr>
              <a:buNone/>
            </a:pPr>
            <a:endParaRPr lang="it-IT" b="1" dirty="0">
              <a:solidFill>
                <a:schemeClr val="accent1">
                  <a:lumMod val="60000"/>
                  <a:lumOff val="40000"/>
                </a:schemeClr>
              </a:solidFill>
            </a:endParaRPr>
          </a:p>
        </p:txBody>
      </p:sp>
      <p:sp>
        <p:nvSpPr>
          <p:cNvPr id="22532" name="AutoShape 4" descr="data:image/jpeg;base64,/9j/4AAQSkZJRgABAQAAAQABAAD/2wCEAAkGBxASEBAPEBAPDw8PDw8NDw8PDw8PDQ8NFBEWFhQRFBQYHCggGBolHBQUITEhJSkrLi4uFx8zODMsNygtLisBCgoKDg0OGhAQFywdHBwsLCwsLCwsLCwrLCwsLCwsLCwsLCwsLCwsLCwsLCwsLC0sLCwsLCwsLCwsLCwsLCwsK//AABEIAJAA8AMBIgACEQEDEQH/xAAcAAADAAMBAQEAAAAAAAAAAAADBAUBAgYHAAj/xAA2EAACAgECBAMGBAQHAAAAAAAAAQIDEQQhBRIxUQZBYRMicYGRsQcyocEUQnLRFVJiguHw8f/EABkBAQEBAQEBAAAAAAAAAAAAAAABAgQDBf/EACERAQEBAQACAgIDAQAAAAAAAAABAhEDITFBBBITIjIF/9oADAMBAAIRAxEAPwD2mQtahmQOUPNlE25biN9WSzOKW4lY0BDvo+IjqqNi5fNZFb0sAcnfS8nyg8Fe+hMFZpvdKy5HXJ5FIZz1K3EKdydGG4FTSPYJqp7dTTTLYHrpbAa02+pS01vqRKpFDTWbgdVobNupVosIOhnsVaJkaV4zPNfx61TWj00E/wA90m/kjv1Yeafjtl0aXtzWfZBHi/M+7+rPud939WYwYIrbnfd/Vn3O+7+rNT4DdN+uPmPcLsiprPNOWdktkgXDNN7SfL6Nvflwvidtw3S0wisQj5J4ab29Wt2zGtfSyHODQtsajGDhBfq/2O34bS1hZz8PIi8Ji5b7Y8knnB1Gg07W7PG17ZhyK2MuIRI+aMvUNLBhheUx7MI7f2iQCyxsHzruaWWZOxyA6izOwpbsh1Viuo7ATJdRXVSwVXUTdZACYrHkNZbsYhRuL654RUI6qCZN/htxmdrD6dcwQGuvCJ3EJbl22rCOd4g9wAwkPaSe5Mix7RPdAdPopbFXTzIullsVNJu8Et5OtZlt5D3NKTxH5vsE/wAMi95vm9XuTNdxyqhqtLnsktory9WN8PldasyfKu0dkjh15LqvpZ8MxE3jnhDTXxfPTCXry4kvmtzxzxh4Ks0rdlXNZT1efzwXr3R+i6oTj196PnnqT+N8IUllLKa7Fzq59xjWc69V+VcGDufxD8Kfwz/iKliuUsTiltGT6P4M4Y6s6mp2OLeLm8b14zu2vVbnTeH9PVKeZe1m3jZrmbXy/dkHQKLmoyxhvfbLPSOAcPr5U4+7B45Y4fNJmd1rEdPwetYWz7JeUV2Ol062I+h0ks4bwkt0vL0Lukh26I8OvaQRIzyhfZmVANBRgbcoTBgqK1VDGYwSEFrGbKxs63IYus7AIwyFhXkJJYAUvWxKvhkpXvIBVAIKrBI4lE6LURwiHrIgc7dDcZ0qwFlTuFhVgqNrpe6c1ro7sta23BJv3CJkihw9biU47lLQwAsUspw1UaqbLX/KtiRUxfx3qHXpo1r+fqeHmvqSfbu/A8X8nlSPCkJ6nUzvm8ttJLsewcP03Kksdjgfw20ijXzNdfe+p6Po5nh6tdv5m+6vPoe2OFuApWU4/NBbb98YNY9/P9jV51wzvHNeLOAwv09tbW04tfBn564n4bnU5pvHJLly+nN2fbPVPp5H6qugpZi/M4DxR4f95y5VLKaytlL0fl0+z7iaufgsmvl4zwTw5ZY87Sj/ADRT3+vQ9I4Ho6ql7sXzY7bv9RDQcGcJNrouscrmXyeDpuH6OK6Zz5t5SGtdM44paGpvbvuy7XThbCfDKP8A1+ZUaMxQuU0cQ7NJGuICwcmFmgUkBTq06QzCKJcNWGjqTrcii5pALJ5Axk2HhUwAcht7PAyqgN7Am6tkm+BVvFJV5AmqgxbDCKTqEdfsgOb18txHI7rI53EmVkL2e5QohhGKKfMPygFpYDxzQ5yqi+mI/sG6Id4jR7ZaexbqSivmtmc35PqSvpf83f6+Sq/hrTKFSS7JfodXoq+VZbJfDdPjC7fc+4zxNQXKn0/Q8Z/WdrXl7vXIuWup9Xj1Er9VRBPNq8+rSOC4lx54e/Q5HSam3VahvL9nHZerH73XvjePxLy23kj2ui9SSknlNZ+QvxStSW68txHgk2qYr/L7vyRSs3W4l9PCzlctPQLm/Kn8sj+k0+fLGNkU+Xsj6qGNgnRKq8IzJBEjDNyM0GSNJINJApIqAyQKYeaBTRFhaiqTKFNGOoKNgWE8s63IoaeBSppRM080VarFgDNlWxK1dWCzzCerryBAsgaezH51g3WAlOOERtfuWtUyRqIgQNTAQjVuWdRWAhp9wjFNeEYcdxtQBzhgqENZZhFrwXcrap1PrVZGUf6Zf8p/U5fiV2+B3wRq+TVKOcK2Eof7uq+zPPyzuXt4dfruV6TRLDk+mEzhPEnEHzNerwd2l+ZeeDz3jun9+Tx0bOLf0+p4JLpAk3LbudZ4Z4OoxzgicPpTms+R6NwapKPyGfda/J3ZOQxo6MJL1GpQNKpZljtuHZpxUtKBvXA3aN0VGpozfBg3GaG0CaDyYBlSByQKQSQOSJVifXqQlWo3JFVrDadyydTlXqbijp9SStLU31H4RSAqV6gzZPJPhIZgBpOIvfsM2yFbgJt+4hfEp3IVnWBKlRk1lUU3UAtrARVYnxCWEV3DCIHFZ5ygiBqnlgabZQlGyO0oSU4/FPIxbEVmgR7HpNTG2uu6P5ZQUvk0TeLcHVmZx6slfhzxPNc9NJ71vnh61y6r5P7nYez64e3mjk3j6fQ8fk9djgI8Gsrlz4bj9jqeE6qOMN77bMuqhOODnOOcNlW+eOV55PK5uPb0u55by/KvcuXFi/76DCsTSkvPc57T8ZUq+SaxJfr8Cnwm3mi/R/oa7Pp53NnyebyEQOIUrLGDRhWDaNxhpJAGHsAMpA5g2gsjUKl0aSCGJRit0hOsdpw+p0uRvTePVPJOlVy7+QerVJAU4IzK3Ai9Vk19pkBxSyzNkTGnjjqHcQJ04A3UUZVAZQAnzgBnUUJVC+oWEBK1jwjnNZHLOh1ayRtTWERLoCNkSvqKxN05ZUb8DvlTdC2P8r3XeL6o9Vp1HNFSjumk0/RnmdFODr/B+szmmT/J78P6c7r5P7nj5c/cdHh3y8rr9N0McScZLke5mV3KvUnqzM8s89a5OPXOe3pCHBYt9ihpdGq8pPsGyFjE8ZmT4emtW/LXkMqJt5HyZvjD6RozeTNG9jTLSYvMMwckFDwaMI0DkVHNVa0bhqSFVIeosOlyLdV+Vg3/AIeL7r4Mn02D1dgUzTpV3b+iHKqorov7i+nTHoRA2hEPFA4hogayiClWNcpiUAEZxwTNTuypqGJSrAkaiBK1FZe1ECddUBBvqNIacrS05rKrBUT3AJw7Vum2Fi6Re67xfU3tgLSiQl49MrkrIpxeU0mmvNA5aN+RyHA+NOj3J5dfVd4f3R1+m4vVNZhJSXo8nPvM+3Xjdv8AkSmnv5GFcnJpeWBPX8XSWwjwLVOc7JPzax8Nzx7O8j1/W87V6JlGplI1GGskaphJA4lGtgELJg2gNWDYWQNo0jzyE9x+jL8hujQVrruP1qEeiOpxhafTSZW09CXUWjd2QWubIqhXJDEJE+tjlQDMQ9YCCGIMAyBXSMuQGTzsgASjlgrUNyjgXmsgTbqxadBX9iCsqAjzpFLYFa6AjbACVbAXdZSsr9BbULlRUSOIW8qZAldJS5k5RfeLcX+hQ4lY2yXOL7Mg7+EXKMW98pMtcGrSe3xJvCoc1Nb/ANEfsWdJDBxc9u7vYrxZhyNajaS3Kj7mB+Zvgy4lUHBhhOU+5CyJaXcTVoLKINlR/9k="/>
          <p:cNvSpPr>
            <a:spLocks noChangeAspect="1" noChangeArrowheads="1"/>
          </p:cNvSpPr>
          <p:nvPr/>
        </p:nvSpPr>
        <p:spPr bwMode="auto">
          <a:xfrm>
            <a:off x="155575" y="-822325"/>
            <a:ext cx="2857500" cy="1714500"/>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22534" name="AutoShape 6" descr="data:image/jpeg;base64,/9j/4AAQSkZJRgABAQAAAQABAAD/2wCEAAkGBxASEBAPEBAPDw8PDw8NDw8PDw8PDQ8NFBEWFhQRFBQYHCggGBolHBQUITEhJSkrLi4uFx8zODMsNygtLisBCgoKDg0OGhAQFywdHBwsLCwsLCwsLCwrLCwsLCwsLCwsLCwsLCwsLCwsLCwsLC0sLCwsLCwsLCwsLCwsLCwsK//AABEIAJAA8AMBIgACEQEDEQH/xAAcAAADAAMBAQEAAAAAAAAAAAADBAUBAgYHAAj/xAA2EAACAgECBAMGBAQHAAAAAAAAAQIDEQQhBRIxUQZBYRMicYGRsQcyocEUQnLRFVJiguHw8f/EABkBAQEBAQEBAAAAAAAAAAAAAAABAgQDBf/EACERAQEBAQACAgIDAQAAAAAAAAABAhEDITFBBBITIjIF/9oADAMBAAIRAxEAPwD2mQtahmQOUPNlE25biN9WSzOKW4lY0BDvo+IjqqNi5fNZFb0sAcnfS8nyg8Fe+hMFZpvdKy5HXJ5FIZz1K3EKdydGG4FTSPYJqp7dTTTLYHrpbAa02+pS01vqRKpFDTWbgdVobNupVosIOhnsVaJkaV4zPNfx61TWj00E/wA90m/kjv1Yeafjtl0aXtzWfZBHi/M+7+rPud939WYwYIrbnfd/Vn3O+7+rNT4DdN+uPmPcLsiprPNOWdktkgXDNN7SfL6Nvflwvidtw3S0wisQj5J4ab29Wt2zGtfSyHODQtsajGDhBfq/2O34bS1hZz8PIi8Ji5b7Y8knnB1Gg07W7PG17ZhyK2MuIRI+aMvUNLBhheUx7MI7f2iQCyxsHzruaWWZOxyA6izOwpbsh1Viuo7ATJdRXVSwVXUTdZACYrHkNZbsYhRuL654RUI6qCZN/htxmdrD6dcwQGuvCJ3EJbl22rCOd4g9wAwkPaSe5Mix7RPdAdPopbFXTzIullsVNJu8Et5OtZlt5D3NKTxH5vsE/wAMi95vm9XuTNdxyqhqtLnsktory9WN8PldasyfKu0dkjh15LqvpZ8MxE3jnhDTXxfPTCXry4kvmtzxzxh4Ks0rdlXNZT1efzwXr3R+i6oTj196PnnqT+N8IUllLKa7Fzq59xjWc69V+VcGDufxD8Kfwz/iKliuUsTiltGT6P4M4Y6s6mp2OLeLm8b14zu2vVbnTeH9PVKeZe1m3jZrmbXy/dkHQKLmoyxhvfbLPSOAcPr5U4+7B45Y4fNJmd1rEdPwetYWz7JeUV2Ol062I+h0ks4bwkt0vL0Lukh26I8OvaQRIzyhfZmVANBRgbcoTBgqK1VDGYwSEFrGbKxs63IYus7AIwyFhXkJJYAUvWxKvhkpXvIBVAIKrBI4lE6LURwiHrIgc7dDcZ0qwFlTuFhVgqNrpe6c1ro7sta23BJv3CJkihw9biU47lLQwAsUspw1UaqbLX/KtiRUxfx3qHXpo1r+fqeHmvqSfbu/A8X8nlSPCkJ6nUzvm8ttJLsewcP03Kksdjgfw20ijXzNdfe+p6Po5nh6tdv5m+6vPoe2OFuApWU4/NBbb98YNY9/P9jV51wzvHNeLOAwv09tbW04tfBn564n4bnU5pvHJLly+nN2fbPVPp5H6qugpZi/M4DxR4f95y5VLKaytlL0fl0+z7iaufgsmvl4zwTw5ZY87Sj/ADRT3+vQ9I4Ho6ql7sXzY7bv9RDQcGcJNrouscrmXyeDpuH6OK6Zz5t5SGtdM44paGpvbvuy7XThbCfDKP8A1+ZUaMxQuU0cQ7NJGuICwcmFmgUkBTq06QzCKJcNWGjqTrcii5pALJ5Axk2HhUwAcht7PAyqgN7Am6tkm+BVvFJV5AmqgxbDCKTqEdfsgOb18txHI7rI53EmVkL2e5QohhGKKfMPygFpYDxzQ5yqi+mI/sG6Id4jR7ZaexbqSivmtmc35PqSvpf83f6+Sq/hrTKFSS7JfodXoq+VZbJfDdPjC7fc+4zxNQXKn0/Q8Z/WdrXl7vXIuWup9Xj1Er9VRBPNq8+rSOC4lx54e/Q5HSam3VahvL9nHZerH73XvjePxLy23kj2ui9SSknlNZ+QvxStSW68txHgk2qYr/L7vyRSs3W4l9PCzlctPQLm/Kn8sj+k0+fLGNkU+Xsj6qGNgnRKq8IzJBEjDNyM0GSNJINJApIqAyQKYeaBTRFhaiqTKFNGOoKNgWE8s63IoaeBSppRM080VarFgDNlWxK1dWCzzCerryBAsgaezH51g3WAlOOERtfuWtUyRqIgQNTAQjVuWdRWAhp9wjFNeEYcdxtQBzhgqENZZhFrwXcrap1PrVZGUf6Zf8p/U5fiV2+B3wRq+TVKOcK2Eof7uq+zPPyzuXt4dfruV6TRLDk+mEzhPEnEHzNerwd2l+ZeeDz3jun9+Tx0bOLf0+p4JLpAk3LbudZ4Z4OoxzgicPpTms+R6NwapKPyGfda/J3ZOQxo6MJL1GpQNKpZljtuHZpxUtKBvXA3aN0VGpozfBg3GaG0CaDyYBlSByQKQSQOSJVifXqQlWo3JFVrDadyydTlXqbijp9SStLU31H4RSAqV6gzZPJPhIZgBpOIvfsM2yFbgJt+4hfEp3IVnWBKlRk1lUU3UAtrARVYnxCWEV3DCIHFZ5ygiBqnlgabZQlGyO0oSU4/FPIxbEVmgR7HpNTG2uu6P5ZQUvk0TeLcHVmZx6slfhzxPNc9NJ71vnh61y6r5P7nYez64e3mjk3j6fQ8fk9djgI8Gsrlz4bj9jqeE6qOMN77bMuqhOODnOOcNlW+eOV55PK5uPb0u55by/KvcuXFi/76DCsTSkvPc57T8ZUq+SaxJfr8Cnwm3mi/R/oa7Pp53NnyebyEQOIUrLGDRhWDaNxhpJAGHsAMpA5g2gsjUKl0aSCGJRit0hOsdpw+p0uRvTePVPJOlVy7+QerVJAU4IzK3Ai9Vk19pkBxSyzNkTGnjjqHcQJ04A3UUZVAZQAnzgBnUUJVC+oWEBK1jwjnNZHLOh1ayRtTWERLoCNkSvqKxN05ZUb8DvlTdC2P8r3XeL6o9Vp1HNFSjumk0/RnmdFODr/B+szmmT/J78P6c7r5P7nj5c/cdHh3y8rr9N0McScZLke5mV3KvUnqzM8s89a5OPXOe3pCHBYt9ihpdGq8pPsGyFjE8ZmT4emtW/LXkMqJt5HyZvjD6RozeTNG9jTLSYvMMwckFDwaMI0DkVHNVa0bhqSFVIeosOlyLdV+Vg3/AIeL7r4Mn02D1dgUzTpV3b+iHKqorov7i+nTHoRA2hEPFA4hogayiClWNcpiUAEZxwTNTuypqGJSrAkaiBK1FZe1ECddUBBvqNIacrS05rKrBUT3AJw7Vum2Fi6Re67xfU3tgLSiQl49MrkrIpxeU0mmvNA5aN+RyHA+NOj3J5dfVd4f3R1+m4vVNZhJSXo8nPvM+3Xjdv8AkSmnv5GFcnJpeWBPX8XSWwjwLVOc7JPzax8Nzx7O8j1/W87V6JlGplI1GGskaphJA4lGtgELJg2gNWDYWQNo0jzyE9x+jL8hujQVrruP1qEeiOpxhafTSZW09CXUWjd2QWubIqhXJDEJE+tjlQDMQ9YCCGIMAyBXSMuQGTzsgASjlgrUNyjgXmsgTbqxadBX9iCsqAjzpFLYFa6AjbACVbAXdZSsr9BbULlRUSOIW8qZAldJS5k5RfeLcX+hQ4lY2yXOL7Mg7+EXKMW98pMtcGrSe3xJvCoc1Nb/ANEfsWdJDBxc9u7vYrxZhyNajaS3Kj7mB+Zvgy4lUHBhhOU+5CyJaXcTVoLKINlR/9k="/>
          <p:cNvSpPr>
            <a:spLocks noChangeAspect="1" noChangeArrowheads="1"/>
          </p:cNvSpPr>
          <p:nvPr/>
        </p:nvSpPr>
        <p:spPr bwMode="auto">
          <a:xfrm>
            <a:off x="155575" y="-822325"/>
            <a:ext cx="2857500" cy="1714500"/>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22536" name="Picture 8" descr="http://www.mammedomani.it/images/stories/salute/articoli/udito.jpg"/>
          <p:cNvPicPr>
            <a:picLocks noChangeAspect="1" noChangeArrowheads="1"/>
          </p:cNvPicPr>
          <p:nvPr/>
        </p:nvPicPr>
        <p:blipFill>
          <a:blip r:embed="rId5" cstate="email"/>
          <a:srcRect/>
          <a:stretch>
            <a:fillRect/>
          </a:stretch>
        </p:blipFill>
        <p:spPr bwMode="auto">
          <a:xfrm>
            <a:off x="6072198" y="1071546"/>
            <a:ext cx="1643074" cy="98584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2530"/>
                                        </p:tgtEl>
                                        <p:attrNameLst>
                                          <p:attrName>style.visibility</p:attrName>
                                        </p:attrNameLst>
                                      </p:cBhvr>
                                      <p:to>
                                        <p:strVal val="visible"/>
                                      </p:to>
                                    </p:set>
                                    <p:animEffect transition="in" filter="dissolve">
                                      <p:cBhvr>
                                        <p:cTn id="17" dur="500"/>
                                        <p:tgtEl>
                                          <p:spTgt spid="22530"/>
                                        </p:tgtEl>
                                      </p:cBhvr>
                                    </p:animEffect>
                                  </p:childTnLst>
                                </p:cTn>
                              </p:par>
                              <p:par>
                                <p:cTn id="18" presetID="9" presetClass="entr" presetSubtype="0" fill="hold" nodeType="withEffect">
                                  <p:stCondLst>
                                    <p:cond delay="0"/>
                                  </p:stCondLst>
                                  <p:childTnLst>
                                    <p:set>
                                      <p:cBhvr>
                                        <p:cTn id="19" dur="1" fill="hold">
                                          <p:stCondLst>
                                            <p:cond delay="0"/>
                                          </p:stCondLst>
                                        </p:cTn>
                                        <p:tgtEl>
                                          <p:spTgt spid="22536"/>
                                        </p:tgtEl>
                                        <p:attrNameLst>
                                          <p:attrName>style.visibility</p:attrName>
                                        </p:attrNameLst>
                                      </p:cBhvr>
                                      <p:to>
                                        <p:strVal val="visible"/>
                                      </p:to>
                                    </p:set>
                                    <p:animEffect transition="in" filter="dissolve">
                                      <p:cBhvr>
                                        <p:cTn id="20" dur="500"/>
                                        <p:tgtEl>
                                          <p:spTgt spid="2253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dissolv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dissolv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22538"/>
                                        </p:tgtEl>
                                        <p:attrNameLst>
                                          <p:attrName>style.visibility</p:attrName>
                                        </p:attrNameLst>
                                      </p:cBhvr>
                                      <p:to>
                                        <p:strVal val="visible"/>
                                      </p:to>
                                    </p:set>
                                    <p:animEffect transition="in" filter="dissolve">
                                      <p:cBhvr>
                                        <p:cTn id="35" dur="500"/>
                                        <p:tgtEl>
                                          <p:spTgt spid="22538"/>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dissolve">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dissolve">
                                      <p:cBhvr>
                                        <p:cTn id="45" dur="500"/>
                                        <p:tgtEl>
                                          <p:spTgt spid="3">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22540"/>
                                        </p:tgtEl>
                                        <p:attrNameLst>
                                          <p:attrName>style.visibility</p:attrName>
                                        </p:attrNameLst>
                                      </p:cBhvr>
                                      <p:to>
                                        <p:strVal val="visible"/>
                                      </p:to>
                                    </p:set>
                                    <p:animEffect transition="in" filter="dissolve">
                                      <p:cBhvr>
                                        <p:cTn id="50" dur="500"/>
                                        <p:tgtEl>
                                          <p:spTgt spid="22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learnholistically.it/games/biomondi/immagini/cervello4.jpg"/>
          <p:cNvPicPr>
            <a:picLocks noChangeAspect="1" noChangeArrowheads="1"/>
          </p:cNvPicPr>
          <p:nvPr/>
        </p:nvPicPr>
        <p:blipFill>
          <a:blip r:embed="rId2" cstate="email"/>
          <a:srcRect/>
          <a:stretch>
            <a:fillRect/>
          </a:stretch>
        </p:blipFill>
        <p:spPr bwMode="auto">
          <a:xfrm>
            <a:off x="500034" y="3357562"/>
            <a:ext cx="3371850" cy="3219451"/>
          </a:xfrm>
          <a:prstGeom prst="rect">
            <a:avLst/>
          </a:prstGeom>
          <a:noFill/>
        </p:spPr>
      </p:pic>
      <p:sp>
        <p:nvSpPr>
          <p:cNvPr id="2" name="Titolo 1"/>
          <p:cNvSpPr>
            <a:spLocks noGrp="1"/>
          </p:cNvSpPr>
          <p:nvPr>
            <p:ph type="title"/>
          </p:nvPr>
        </p:nvSpPr>
        <p:spPr>
          <a:xfrm>
            <a:off x="142844" y="-285776"/>
            <a:ext cx="7467600" cy="1143000"/>
          </a:xfrm>
        </p:spPr>
        <p:txBody>
          <a:bodyPr/>
          <a:lstStyle/>
          <a:p>
            <a:r>
              <a:rPr lang="it-IT" b="1" dirty="0" smtClean="0"/>
              <a:t>IL SISTEMA NERVOSO CENTRALE</a:t>
            </a:r>
            <a:endParaRPr lang="it-IT" b="1" dirty="0"/>
          </a:p>
        </p:txBody>
      </p:sp>
      <p:sp>
        <p:nvSpPr>
          <p:cNvPr id="3" name="Segnaposto contenuto 2"/>
          <p:cNvSpPr>
            <a:spLocks noGrp="1"/>
          </p:cNvSpPr>
          <p:nvPr>
            <p:ph sz="quarter" idx="1"/>
          </p:nvPr>
        </p:nvSpPr>
        <p:spPr>
          <a:xfrm>
            <a:off x="0" y="928670"/>
            <a:ext cx="8715404" cy="4873752"/>
          </a:xfrm>
        </p:spPr>
        <p:txBody>
          <a:bodyPr/>
          <a:lstStyle/>
          <a:p>
            <a:pPr>
              <a:buNone/>
            </a:pPr>
            <a:r>
              <a:rPr lang="it-IT" dirty="0" smtClean="0"/>
              <a:t>	Il sistema nervoso centrale comprende l’</a:t>
            </a:r>
            <a:r>
              <a:rPr lang="it-IT" b="1" dirty="0" smtClean="0">
                <a:solidFill>
                  <a:schemeClr val="accent1">
                    <a:lumMod val="60000"/>
                    <a:lumOff val="40000"/>
                  </a:schemeClr>
                </a:solidFill>
              </a:rPr>
              <a:t>encefalo </a:t>
            </a:r>
            <a:r>
              <a:rPr lang="it-IT" dirty="0" smtClean="0"/>
              <a:t>e il </a:t>
            </a:r>
            <a:r>
              <a:rPr lang="it-IT" b="1" dirty="0" smtClean="0">
                <a:solidFill>
                  <a:schemeClr val="accent1">
                    <a:lumMod val="60000"/>
                    <a:lumOff val="40000"/>
                  </a:schemeClr>
                </a:solidFill>
              </a:rPr>
              <a:t>midollo spinale </a:t>
            </a:r>
            <a:r>
              <a:rPr lang="it-IT" dirty="0" smtClean="0"/>
              <a:t>(contenuto nella colonna vertebrale). </a:t>
            </a:r>
            <a:endParaRPr lang="it-IT" dirty="0"/>
          </a:p>
        </p:txBody>
      </p:sp>
      <p:cxnSp>
        <p:nvCxnSpPr>
          <p:cNvPr id="5" name="Connettore 2 4"/>
          <p:cNvCxnSpPr/>
          <p:nvPr/>
        </p:nvCxnSpPr>
        <p:spPr>
          <a:xfrm rot="16200000" flipH="1">
            <a:off x="6072198" y="1643050"/>
            <a:ext cx="714380" cy="142876"/>
          </a:xfrm>
          <a:prstGeom prst="straightConnector1">
            <a:avLst/>
          </a:prstGeom>
          <a:ln w="57150">
            <a:solidFill>
              <a:schemeClr val="accent1">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Connettore 2 5"/>
          <p:cNvCxnSpPr/>
          <p:nvPr/>
        </p:nvCxnSpPr>
        <p:spPr>
          <a:xfrm rot="16200000" flipH="1">
            <a:off x="1107257" y="1964521"/>
            <a:ext cx="571504" cy="71438"/>
          </a:xfrm>
          <a:prstGeom prst="straightConnector1">
            <a:avLst/>
          </a:prstGeom>
          <a:ln w="57150">
            <a:solidFill>
              <a:schemeClr val="accent1">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Rettangolo arrotondato 6"/>
          <p:cNvSpPr/>
          <p:nvPr/>
        </p:nvSpPr>
        <p:spPr>
          <a:xfrm>
            <a:off x="4929190" y="2143116"/>
            <a:ext cx="2714644" cy="1071570"/>
          </a:xfrm>
          <a:prstGeom prst="roundRect">
            <a:avLst/>
          </a:prstGeom>
          <a:solidFill>
            <a:schemeClr val="accent1">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smtClean="0"/>
              <a:t>Racchiuso nella scatola cranica</a:t>
            </a:r>
            <a:endParaRPr lang="it-IT" sz="2400" b="1" dirty="0"/>
          </a:p>
        </p:txBody>
      </p:sp>
      <p:sp>
        <p:nvSpPr>
          <p:cNvPr id="9" name="Rettangolo arrotondato 8"/>
          <p:cNvSpPr/>
          <p:nvPr/>
        </p:nvSpPr>
        <p:spPr>
          <a:xfrm>
            <a:off x="357158" y="2357430"/>
            <a:ext cx="2714644" cy="1071570"/>
          </a:xfrm>
          <a:prstGeom prst="roundRect">
            <a:avLst/>
          </a:prstGeom>
          <a:solidFill>
            <a:schemeClr val="accent1">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smtClean="0"/>
              <a:t>Racchiuso nel canale vertebrale</a:t>
            </a:r>
            <a:endParaRPr lang="it-IT" sz="2400" b="1" dirty="0"/>
          </a:p>
        </p:txBody>
      </p:sp>
      <p:sp>
        <p:nvSpPr>
          <p:cNvPr id="11" name="Rettangolo arrotondato 10"/>
          <p:cNvSpPr/>
          <p:nvPr/>
        </p:nvSpPr>
        <p:spPr>
          <a:xfrm>
            <a:off x="3571868" y="3500438"/>
            <a:ext cx="4429156" cy="2857520"/>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sz="2400" b="1" dirty="0" smtClean="0"/>
              <a:t>Encefalo e midollo sono rivestiti da 3 membrane dette MENINGI che contengono un liquido detto cefalorachidiano (protegge da urti)</a:t>
            </a:r>
            <a:endParaRPr lang="it-IT"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23554"/>
                                        </p:tgtEl>
                                        <p:attrNameLst>
                                          <p:attrName>style.visibility</p:attrName>
                                        </p:attrNameLst>
                                      </p:cBhvr>
                                      <p:to>
                                        <p:strVal val="visible"/>
                                      </p:to>
                                    </p:set>
                                    <p:animEffect transition="in" filter="dissolve">
                                      <p:cBhvr>
                                        <p:cTn id="28" dur="500"/>
                                        <p:tgtEl>
                                          <p:spTgt spid="23554"/>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dissolv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357718" y="2143116"/>
            <a:ext cx="5000628" cy="3786214"/>
          </a:xfrm>
        </p:spPr>
        <p:txBody>
          <a:bodyPr>
            <a:normAutofit/>
          </a:bodyPr>
          <a:lstStyle/>
          <a:p>
            <a:pPr>
              <a:buNone/>
            </a:pPr>
            <a:r>
              <a:rPr lang="it-IT" sz="3200" dirty="0" smtClean="0"/>
              <a:t>L’encefalo comprende:</a:t>
            </a:r>
          </a:p>
          <a:p>
            <a:r>
              <a:rPr lang="it-IT" sz="3200" dirty="0" smtClean="0"/>
              <a:t>cervello</a:t>
            </a:r>
          </a:p>
          <a:p>
            <a:r>
              <a:rPr lang="it-IT" sz="3200" dirty="0" smtClean="0"/>
              <a:t>cervelletto</a:t>
            </a:r>
          </a:p>
          <a:p>
            <a:r>
              <a:rPr lang="it-IT" sz="3200" dirty="0" smtClean="0"/>
              <a:t>bulbo o midollo allungato </a:t>
            </a:r>
            <a:endParaRPr lang="it-IT" sz="3200" dirty="0"/>
          </a:p>
        </p:txBody>
      </p:sp>
      <p:sp>
        <p:nvSpPr>
          <p:cNvPr id="4" name="Titolo 1"/>
          <p:cNvSpPr>
            <a:spLocks noGrp="1"/>
          </p:cNvSpPr>
          <p:nvPr>
            <p:ph type="title"/>
          </p:nvPr>
        </p:nvSpPr>
        <p:spPr>
          <a:xfrm>
            <a:off x="142844" y="-285776"/>
            <a:ext cx="9001156" cy="1500198"/>
          </a:xfrm>
        </p:spPr>
        <p:txBody>
          <a:bodyPr/>
          <a:lstStyle/>
          <a:p>
            <a:r>
              <a:rPr lang="it-IT" b="1" dirty="0" smtClean="0"/>
              <a:t>IL SISTEMA NERVOSO CENTRALE - ENCEFALO</a:t>
            </a:r>
            <a:endParaRPr lang="it-IT" b="1" dirty="0"/>
          </a:p>
        </p:txBody>
      </p:sp>
      <p:pic>
        <p:nvPicPr>
          <p:cNvPr id="25602" name="Picture 2" descr="http://kriyayoga.altervista.org/cervello.png"/>
          <p:cNvPicPr>
            <a:picLocks noChangeAspect="1" noChangeArrowheads="1"/>
          </p:cNvPicPr>
          <p:nvPr/>
        </p:nvPicPr>
        <p:blipFill>
          <a:blip r:embed="rId2" cstate="email"/>
          <a:srcRect/>
          <a:stretch>
            <a:fillRect/>
          </a:stretch>
        </p:blipFill>
        <p:spPr bwMode="auto">
          <a:xfrm>
            <a:off x="142844" y="1534512"/>
            <a:ext cx="4357718" cy="379744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4" name="Picture 8" descr="http://www.piuchepuoi.it/img/emisferi_cerebrali.jpg"/>
          <p:cNvPicPr>
            <a:picLocks noChangeAspect="1" noChangeArrowheads="1"/>
          </p:cNvPicPr>
          <p:nvPr/>
        </p:nvPicPr>
        <p:blipFill>
          <a:blip r:embed="rId2" cstate="email"/>
          <a:srcRect/>
          <a:stretch>
            <a:fillRect/>
          </a:stretch>
        </p:blipFill>
        <p:spPr bwMode="auto">
          <a:xfrm>
            <a:off x="285720" y="1428736"/>
            <a:ext cx="2857500" cy="2143125"/>
          </a:xfrm>
          <a:prstGeom prst="rect">
            <a:avLst/>
          </a:prstGeom>
          <a:noFill/>
        </p:spPr>
      </p:pic>
      <p:cxnSp>
        <p:nvCxnSpPr>
          <p:cNvPr id="12" name="Connettore 2 11"/>
          <p:cNvCxnSpPr/>
          <p:nvPr/>
        </p:nvCxnSpPr>
        <p:spPr>
          <a:xfrm>
            <a:off x="1214414" y="3071810"/>
            <a:ext cx="1000132" cy="78581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3" name="Connettore 2 12"/>
          <p:cNvCxnSpPr/>
          <p:nvPr/>
        </p:nvCxnSpPr>
        <p:spPr>
          <a:xfrm rot="5400000">
            <a:off x="1178695" y="3107529"/>
            <a:ext cx="857256" cy="78581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 name="Titolo 1"/>
          <p:cNvSpPr>
            <a:spLocks noGrp="1"/>
          </p:cNvSpPr>
          <p:nvPr>
            <p:ph type="title"/>
          </p:nvPr>
        </p:nvSpPr>
        <p:spPr>
          <a:xfrm>
            <a:off x="142844" y="-214338"/>
            <a:ext cx="7467600" cy="1143000"/>
          </a:xfrm>
        </p:spPr>
        <p:txBody>
          <a:bodyPr/>
          <a:lstStyle/>
          <a:p>
            <a:r>
              <a:rPr lang="it-IT" b="1" dirty="0" smtClean="0"/>
              <a:t>IL CERVELLO</a:t>
            </a:r>
            <a:endParaRPr lang="it-IT" b="1" dirty="0"/>
          </a:p>
        </p:txBody>
      </p:sp>
      <p:sp>
        <p:nvSpPr>
          <p:cNvPr id="3" name="Segnaposto contenuto 2"/>
          <p:cNvSpPr>
            <a:spLocks noGrp="1"/>
          </p:cNvSpPr>
          <p:nvPr>
            <p:ph sz="quarter" idx="1"/>
          </p:nvPr>
        </p:nvSpPr>
        <p:spPr>
          <a:xfrm>
            <a:off x="3143240" y="2571744"/>
            <a:ext cx="5357850" cy="4071942"/>
          </a:xfrm>
        </p:spPr>
        <p:txBody>
          <a:bodyPr/>
          <a:lstStyle/>
          <a:p>
            <a:pPr algn="just"/>
            <a:r>
              <a:rPr lang="it-IT" dirty="0" smtClean="0"/>
              <a:t>diviso in </a:t>
            </a:r>
            <a:r>
              <a:rPr lang="it-IT" b="1" dirty="0" smtClean="0">
                <a:solidFill>
                  <a:schemeClr val="accent1">
                    <a:lumMod val="60000"/>
                    <a:lumOff val="40000"/>
                  </a:schemeClr>
                </a:solidFill>
              </a:rPr>
              <a:t>2 emisferi</a:t>
            </a:r>
            <a:r>
              <a:rPr lang="it-IT" dirty="0" smtClean="0"/>
              <a:t>: destro e sinistro unite da un fascio di fibre: il corpo calloso</a:t>
            </a:r>
          </a:p>
          <a:p>
            <a:pPr algn="just"/>
            <a:r>
              <a:rPr lang="it-IT" dirty="0" smtClean="0"/>
              <a:t>il cervello ha una parte esterna detta </a:t>
            </a:r>
            <a:r>
              <a:rPr lang="it-IT" b="1" dirty="0" smtClean="0">
                <a:solidFill>
                  <a:schemeClr val="accent1">
                    <a:lumMod val="60000"/>
                    <a:lumOff val="40000"/>
                  </a:schemeClr>
                </a:solidFill>
              </a:rPr>
              <a:t>sostanza grigia </a:t>
            </a:r>
            <a:r>
              <a:rPr lang="it-IT" dirty="0" smtClean="0"/>
              <a:t>composta dal corpo cellulare dei neuroni</a:t>
            </a:r>
          </a:p>
          <a:p>
            <a:pPr algn="just"/>
            <a:r>
              <a:rPr lang="it-IT" dirty="0" smtClean="0"/>
              <a:t>il cervello ha una parte interna  detta </a:t>
            </a:r>
            <a:r>
              <a:rPr lang="it-IT" b="1" dirty="0" smtClean="0">
                <a:solidFill>
                  <a:schemeClr val="accent1">
                    <a:lumMod val="60000"/>
                    <a:lumOff val="40000"/>
                  </a:schemeClr>
                </a:solidFill>
              </a:rPr>
              <a:t>sostanza bianca </a:t>
            </a:r>
            <a:r>
              <a:rPr lang="it-IT" dirty="0" smtClean="0"/>
              <a:t>composta dagli assoni dei neuroni</a:t>
            </a:r>
          </a:p>
          <a:p>
            <a:pPr algn="just"/>
            <a:endParaRPr lang="it-IT" dirty="0" smtClean="0"/>
          </a:p>
          <a:p>
            <a:pPr algn="just">
              <a:buNone/>
            </a:pPr>
            <a:endParaRPr lang="it-IT" dirty="0" smtClean="0"/>
          </a:p>
          <a:p>
            <a:pPr algn="just">
              <a:buNone/>
            </a:pPr>
            <a:endParaRPr lang="it-IT" dirty="0" smtClean="0"/>
          </a:p>
        </p:txBody>
      </p:sp>
      <p:sp>
        <p:nvSpPr>
          <p:cNvPr id="5" name="Nuvola 4"/>
          <p:cNvSpPr/>
          <p:nvPr/>
        </p:nvSpPr>
        <p:spPr>
          <a:xfrm>
            <a:off x="3000364" y="285728"/>
            <a:ext cx="2500330" cy="157163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smtClean="0"/>
              <a:t>10 MILIARDI </a:t>
            </a:r>
            <a:r>
              <a:rPr lang="it-IT" sz="2000" b="1" dirty="0" err="1" smtClean="0"/>
              <a:t>DI</a:t>
            </a:r>
            <a:r>
              <a:rPr lang="it-IT" sz="2000" b="1" dirty="0" smtClean="0"/>
              <a:t> NEURONI</a:t>
            </a:r>
            <a:endParaRPr lang="it-IT" sz="2000" b="1" dirty="0"/>
          </a:p>
        </p:txBody>
      </p:sp>
      <p:sp>
        <p:nvSpPr>
          <p:cNvPr id="6" name="Nuvola 5"/>
          <p:cNvSpPr/>
          <p:nvPr/>
        </p:nvSpPr>
        <p:spPr>
          <a:xfrm>
            <a:off x="5000628" y="0"/>
            <a:ext cx="2500330" cy="1571636"/>
          </a:xfrm>
          <a:prstGeom prst="cloud">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sz="2000" b="1" dirty="0" smtClean="0"/>
              <a:t>1500 cm³</a:t>
            </a:r>
            <a:endParaRPr lang="it-IT" sz="2000" b="1" dirty="0"/>
          </a:p>
        </p:txBody>
      </p:sp>
      <p:sp>
        <p:nvSpPr>
          <p:cNvPr id="7" name="Nuvola 6"/>
          <p:cNvSpPr/>
          <p:nvPr/>
        </p:nvSpPr>
        <p:spPr>
          <a:xfrm>
            <a:off x="6357950" y="928670"/>
            <a:ext cx="2500330" cy="1571636"/>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sz="2000" b="1" dirty="0" smtClean="0"/>
              <a:t>1400 g</a:t>
            </a:r>
            <a:endParaRPr lang="it-IT" sz="2000" b="1" dirty="0"/>
          </a:p>
        </p:txBody>
      </p:sp>
      <p:sp>
        <p:nvSpPr>
          <p:cNvPr id="24580" name="AutoShape 4" descr="data:image/jpeg;base64,/9j/4AAQSkZJRgABAQAAAQABAAD/2wCEAAkGBxQSEBQUExQWFRUVGBYUFxUYFBQUFxgYFBYWGBUVFBgYHCggGBwlHBcUIjEhJSkrLi4uFx8zODMsNygtLisBCgoKDg0OGxAQGzckHyQsLy8tLC0vLCwsLCwsLCwvLC8sLywsLDQsLCwsLCwsLCwsLCwsLCwsLCwsLCwsLCwsLP/AABEIALQA8AMBIgACEQEDEQH/xAAbAAACAwEBAQAAAAAAAAAAAAAABAIDBQEGB//EADsQAAIBAgQEBAQFAgYBBQAAAAECEQADBBIhMQUTIkFRYXGBBiMykUKhscHh0fAUFWJykvGCMzRDVKL/xAAZAQEAAwEBAAAAAAAAAAAAAAAAAQIDBAX/xAAqEQACAgEDAwQBBAMAAAAAAAAAAQIRAxIhQRMxUQQyYfBxIoGx0SMzof/aAAwDAQACEQMRAD8A+40VViLwRSx2HvvpVX+NXMqmQXzZQQROWJ/UULKLfZDVFJW+J2yAQTDBiDBiE+qfCpHHrEkMNQBKEEltoFCenLwN0UquMBMQ06T0nSdp8Khb4lbIJkgAZtQRIBiR46/qKEaJeB2il7GKViQJBEEgggwZg6+hqAxymSMxAkzlMHLvB70GiXgbopL/ADO3B1OiczY/Se/8VI49ZI1kMEiDqxEwPHTWhPTl4G6KUbHqIkP1aDoO+un5GuLxFCSJIjNqQQOj6oPlQaJeByil7GLVjAkGJggqY8RNMUKtNdwooooQFFE0UAUVFjSQ4rbyZzmCnL1FSB1aDWhaMZS7IfopJ+JICwkkqyoYBMM2w0rv+YJr9UKGJbKcvT9Wu1CenLwOUUkeJLpo+swMjSYgkxG2orq8QQvl1mcuqkCSJidpig6cvA5RSlniCMwAJ1nKSCA0b5T3ou8QRWKkkREmDlGbaTsKDRK6obopM8QQFvqhZlspyiN9dqi/E0VSxDgDebbaee21Asc3wPUUj/maZspzA6bowjMYWTGkxUxxBM2WTqcoMHKWHYHaaDpy8EuIWC9sqI1jfbQg6xSh4aGyhgqgBxCk/iKGQTt9P51qUUEckoqkZaYFgRBQgc3Qg/8AyGQI8BpUF4YSIJAWUOQFioyEzE6iZGnlWvRUlutMzTgIu5gEIhAJzSMs7feqLXCSqwG3UAkgmCrZlK66Cdx6Vs0RQdafn6hOxZbOXeJICgLMAAkkyfM0uME2YkZVkOIUvDFtiVOg9q1K5FQVWSSMe/wlmtsuYBiiIDBgZAwJ9CGq+5g2OeQjBnDAHMIAUDcbHQVpVw0Ldaf39v6EbWEYLbBaSrFjudwRAJ10nv4Utd4Z9XV9XMBmSAHMgqCdCNPWn8TiQvmewrLcsTJ+1awxtmT9TKD2GVuNnzsVJClQFmNSCxJP+0aVJ8efIeutJ2gSTO396VPOPtWixxRjLK5fAxg+I5mykjyI/emcTiYIA3rCxRhw48NP/E/zTrnMQfQ1MsSuzOGVu0ySYtwdTNMpxMbEf0pK5o1TChlqXCL4LKUltZprcDDQ1lYbhJCKhCaZJIzHMF3kHxpe1Kk5TWxgsTnGu9ZZMWndG+H1EkqWwkeFsshCIm0eokn5ckye5OlcfhjEvGVMwcdJaGzggZlOgiZkVsURWRv15mViOFzkyhSFDSGLQSwXXT0/OgcMOfPIBzA5ZOWMgUiPHQwa1oooR151VmZhcE45asVy2vpImWhSokbDQnxrmJwLs1wSuS7lB3zAAQY7VqVyKgjqyu/ve/5Mk8OOZzlttnLEFs09XYjaKF4a3LuJIGeIWWZVjeCddfCtaK7Qnrz+/Bl4nhxa41wNB+WQDOU5JkOO+/tRbwL6ISuRXzg65t8wWNt+9alFCOtKqFuI4wWbZcgkCBC7ksQoA9yKUt8es5S1xuVDm2RchSGABIJGmxBmY1q/i+AF+y1smA2WdJ0VgYI84j3rDx3wmWtNZt3uXaIvAW8hZQLygGcrrmytmKzp1EEHQgZmxf4zZVinMUuu6ZlDbgbE/wCofep/5xYm4Odbm1/6nUOnWOrw10rNvcAuOXDXlKty1Uco5kW2UYKDzIglSTprI8BUX+Gix1u9KlzbHLgjm3kuuHObr1QAaDfvQGkeN4cKr85MrkhWzaEqYbXtFRbjllQTcuLb62tDOQsskTHlqNazOL/DDXxcUXsq3ebmUozD5oQAwHWWXIYJkdR0qeN+Gi7FluAE84ENbZlK3yhKkLcUmCg7wQTIoD0VFcVYEV2gCq7zwKsrK4jeOo8KvCOplZy0qxZmLOTr4ab+1cssA0VbbMCB71F9wRXV8HNXJO0NapxrwSY0iP78qtSQ2tQuiTH3ou9ky9tIQxMMiAawGPpp/NM27hAWBOimJ12qGOSGMd1E+38VLhhknxhR7ZZitH7LOaN9Suf6O4m4TrBGkbTVuFcKiie361K+dDUVXoA8qp3Ruk1JuzjpBJ8ajh72Uhht396glzOBHfvQ5AgD0/LSrVwyurlHoLVwESKsrN4Tc3U7iD95rSrhnHS6OyMtSsKBQa4KqWOmspONIbz2wrdBKs5KBRChjoWmIO8Vq1gv8Pk3LzZrUXixk2JuLmthIW5n20nagHcPx3DOyql+2xYwoDgyYmB7feqb3xJhVGbnIRnFqQwIDEEiY2HSdfKl0+HACTzN/wDC/g/+rPn+Kfbzqqx8N3FCfPUtbFhLZ5MALYz5Q6h+snOdQV2EDegNa1xS0QxLqMuYmWXRVYqWMHaQasw/EbVx3tpcVnT6lDAldY1HrpWSPhoTbPMPRdu3G6QA63bnN5Z10AcIZ/0+dMcP4Mbd1Xa4GVBdW2oTKQLzq7Z2zHOelQNB5zQGpevKilnYKo1LMQAPUnQVyxiFdQyMGU7MpDA+hFJ8fwr3cOyJ9RKEbGMrqSYO8AExWS3B7yXWZGL/ACrriXNpGxDuCuZUjSBE+tAelLbDx2rlu6GAKkEHYgyD6GvG4DhF4Nba4l1lS/nVc4VlV7IViALh6Q8mMx7+NXYTh+KCw4c3DZC2rgudFu5lfMXWdZYqZhu20UB66a7WL8O4d05mZXRDkyJcucxgQsOc0nQmO/YnvW1QBRRRQEbjQDWIzzlPi36TWljrkL61mrBBBroxLazDK96J2LcT4dqoRoZj20/muC605YJ8CP0NTuAxtWyXkxtNbcFxuA13MJFJ4JtG12P20ECmMMdT61DjRaM9VMT4m/UfdffLp+9XcLGs+IX8lH9aoxgkH/e38VdgRltL45ST6xNaS/10YRvqt/uDXMw8JJ/irrhgVS66KPSoX2lwNdf73qKs0uiZItpoNhVGxUd5189DTF3Dkgid6ouYZpBkEa/nUxryUmnwi3D3PnSOw/evRg15e2cudvRR/fvXo8NczKDXP6hdmdHpn3LqKKK5jpOGll4haNzli4huD8Gdc3/GZpk15VcJfXBvhltNzQt0LfDIAWbNluAzmDGddNJNAeqmuFgN/SvM4nhl4YpSrXeUOWUyvmy5SxuC4XaYaRrDSPCKyrPB8SxLXkuMofD3RbDhYdecL/K+YTHVb1LCYoD3Nu6G1Ug6kaGdRoRUwa8svDcV09RAe5eS58wyto3jctukfiygp49flTPB8JeXEFnDgRd5jNczLcZrgNo21k5QFDdhuBrQHoaKy/iS+beGZg2WGtktMQOYuaT4RNZeN+ITzwLVy2Ui1kEZzfNy4yXFtsDpkABMT9WulAeoorxg49dZspZZMk2wpVrJTEWbYRmDdRKuT2+xq9uOvDE37Sk3eWwKf+2XM4DXZbqnKBJgSZ2oD1lFIcDxbXbCXHAlgdQCAQCQGAOoBABjzp+gCuGu1FzQGbjLktHhSZTUdif0FTewGbMRrVuItSB5V2KkkjlknK2DOBpVTv7VESPP++1dcTpUpUQ22im4QuZvTN+xrmCuy3qf0ow6FRMzJO/96VTdK2zzBtsyjxPhWiV2jFtqpcETc6iCR0uzf+O81Zgr2azH4gHEeGaYqTql8FdivoYkbjxHlU7OHFuWJkxBOwj3qW1VPuVjGWq17SVq6GE+G48KvwqaT41n4a5neIK5hJgg7aEHz1GtadrSRVJqtjbFLVucuVBlqZEmuXd6ojRi7LIHiNa1uGt01mqdKYwN4QQ2gM6zGkbz2qMqbiRjpSNWa7Xg8Bxm8MJaNq4Gy4dr7M4a6XYXQuUtmEd6cxfGMSpe2GTNb/xBLm0eoWbVq4oC5tJzkTJ2rkOo9hRXjbvH7yowd0VibJR+WAo5tprhR87xAyxmmTMRNWYD4huXHs5ilvPyfk5CWcXbYdrisSIAaRt+HXU0B66ivJYHi94rZaVyThkZMjFjzraszZy06E7R289M218S3rpMXktor4Z+aUTRL/PDW7oDwsFE/FPVrFAe/mivJWeNXhlAAPNu37KNDHK6XiAWk/SbeZo/0R3FN8G4w93EFCyMCLpZFUq1g27gVFuGTJYEnYfTppQHoq5FJ8XxZtWi6gEhkEHbrdVO3rS2N4vy7rJlLkCzCqACTee4g6i0R0e3nQDljAW0dnUdTaElmYxJMCSYEkmBTMV55viy2Mo5dwsZDKACUi41ojQ9RzK23ZSa7c+K7YuXEyMxSIylWDTdW1AMwCGZdKA9BFdrFsfEKtf5PLcNmyE6EK2XNDQdo/FtJitqgCl8VcgVeaQ4gdRV4K2Vk6QoHpptqTtIdz7DwpkvpXRJGUHtuKseoeZrt3SpoNZqjFvV1u6M3srIq/SfImksUZR9J6ZjUyRtVqmAx86XtszmFmRvEdvM6Ct4qtzkyZFSXkYwN4LIO4jwn09qli8WI9R3/pUcZhHguQo2nqJ3O8RFL4PDMxYTGXcz3k6VCUX+qzNzyw/xJfgb4RahnMQNFHoBJ/On7w00rNucy2AdComQB+Zp+zfDqCO4mssibeo6sDio9OqaLUXuDVF1oq3UbUs7ySDpAOnc+lVijaTpELzZQAPSp2r2WT4R/NQKnoncb/auXFrSk1Rjbuz0Vq4GAI71OKQ4Y3TWgK4JqnR3xdqzkUvcwKNcFwiWG0s0AgESFmJgnWJpg15iz8TuqnmW+Y84o/LAQC3hLgRic7/UcwMCqknp4rtY+E42Wdla2QvNFpGkENKBgSJkaTST/FBLqLdsvma0uU5UIFx76kyWg62Tpp/QD0kURWFb+JF1zBiZuBYUDMbd4WiigsZaWT/lNNYLjIuXMmRlDB2tucsOLTBXIgyNWETuDQDuMwq3UKOJUxOpGxkEEajUCl7fCLQMwSejVnZj8tmZNSexZj701ibyojOxhVBYnwCiSfyrPtfENjkpdd+UHBhbnS4K/WrL2K9/CgJnglmQQpUgsZV3QnM5dg2U9QzEmD4nxqI4BYzE5PSWYgdYuQomFGdQYHhVmJ4xZTMM4LKhuZRuQq5unsdKWX4ksZ7aM2Vrk5QY1hEcgwdDFxd6AdThqC6boBDEy0MwVjEZmUGCYgSR2FOVnWON2Gy/MUFkF3KWEhSM0kgwNATv2pnA463eXNacOsxIPcdj4dqAvNZeOPVWoaysavVWuLuZ5OxFxpUu1dtEMCKrIZR2I9YrYp8ldxumlbhk+fYf1rty/InKcp7jXapKDHYeUTWsVRzylqKbKjMAx0nNO3960+ggbR+QrHxbHQEgz4etXYB8yxuVOoJ0E7GrzhtZjiypTcKG8QUII1JIif3FJYW0ASzBZOmU9Q3mRMa1bftgKSHJaQugjUnzqnCmXaScgzGe4hoH5Uiv0uiMkl1Fa3HIg5l917fbsancuCVjcyY9N6oAjqVsy/mPOe9KqodmJY6GAQ0aD9ahRs0c3HtyazvJCj3Ph/NVXbIBkb+ev/VUIrIBlOby2P8ANSTEhv3qqi12L6k/d3L3edRVYXU10N0A1y1cmfIxSqJb3HuFPqw/vStQVk8JGpPrWsK5M3uOrF7QNZtngVhRATtdGrMdL5BuiSfxFRWnSnEMctlQSCxZgiosZmY9hOmwJ9qyNChuCWjmMMMxVjDuIZBCssHpMaSNxUB8P2AsBMuiAEMwYcsuyQwMgg3H/wCRqp/iO2phldWHNzKwUZeSiuZMxqrKQZircb8RYe1mz3R0sqMBJguwUAx5kT4UBcOEWZQ8sfLdrqd8rvOZh5nM33ruE4VatuXRYYz3YgZjmYKCYUEwTHcVD/O7AjNcVZbIskdRhTpH+5fvV2G4lauOyJcVnT6lBBI1jX30oCHGMAMRZNpmIVozxuVBBZfKQIms618OBbhYXGj5xCkFiDfVA/UTJ1XN7mtrEX1RSzsFUalmIUD1J2oW8pYoGBYAErIzAGYJG4Bg/agPNt8Jk5JvkhFyrKEkfINmB1wF1zQFme9X4b4bNu4txLuqsTrbkFWs2rTDRhr8oEHtJ0NegzCY77x3jsfyNdoDzeH+Fylg4cXvlPbW23yxnJS2LYdWzQBCqcpB2rV4VgWtm4zuHe6wZiEyLoqqAq5jGi+Jp+q2vqN2A1C7jc7D1oC2s3HaNWjNLY9JUmr43Uis1aEMncNH2qItgqSST61bZQEVW4gRXTyYNcijsYA8q5eeN9gNatuROv8AcUhi74MiTr2g+PetoqzmyS0JlDg5Z7tlY+QkQKfwydHQpJJ8YE7EmqsUmYMPHT71fgb+hBgRqP3mrTdxM8cVGdMpxylILNmO+UDSToo8dT+lL4XDHORmysBO09QMmfuDTbKz3Wg5SgzKdx4CR6frVbscyOdM2seEnLH2ikW6oynCLnq4v/nYvwyksZEMBHr4eopK4oD9HUD9QywAfET+1P8A+NAmBMQN41Osew1qpr7OwgR3JJmPKKrG7s3mouKV7lTXDBldB57R+ddu4dokt9lA/mnFtwI/s+tKrbIZgpAHTAj+fKpUg4V33K+dAg+3nV42A9z6mqlEgyANexnWuIxMdo1PrsP3qWQmze4fbgE0+KXwVrKijwFM1503cj04qkFI8UwPNCFWyPbcXEaMwBAIOZZEggkbjenWaASdAO9LNxC0ApNxYZc6nMIZZUZge46l1/1CqFjFxvwybwY3LxLut4MwtwPnW0tjKuYwFCDSTOutSxHw4zM7C9lDMLiottsgdbq3AzqbkMZWCVyzmM16GigMO1wR0u81LwDk3C02pUi7yiwAzypm0IMncyDpVvDuDG3dDG5mVBdW2uTKVF51ds7Sc56VA0HnJrWZgIkxOg8/Su0Bn8fwZvYdrYUNmKSpiCodSwM+QNYd3gF21zSk3M6WkZzGcqlx+kDMJK2yoEmDr6V62igPELwXFAMQH5rWDaW5zdVyXrrKH1jW2ygETBmrX4JfZAFN4DLiSFa4EKuyWxZjIxkBlYiSYJNeyooDx2K4RiBbZFzlXNsn5hZwwskMylnEfMiTPmBRgeEYhGkq3Md8Lce4LnSQiWlvKROplG7ajvXsaKA8jY4feFpBctXXZWHPi/HOOVxnTrEDMVMdPbwr0HC7DrhraXTmuBFDmc0sBrr39e9OmgUBk/SYqF4k7U7jrGmbwpRBXVGSaswkq2F0WCZMnQTSeKUnTt9RPpoKfxFqlrtkwde0VvB8nNlh+mighgd/oP3HYnzipEhWB7H996tuJMkRrE+1UXOpcpq6dmemi7holrmv4bQP/wCjVeJMqp7Bm18pJ/anbNgLnMyWM+gGwHlqaVySuU7Zj9pn9KomnK/vYmUHoUfz/Ni129LyfYb76z+n2q/mDx9Ky1kE6dz7eVW2ydz7Vu8aOWGZ8mil4699aL1wSp9R9x/1ShJ3NTQ1TRybrI2qLVXXvV3B7Ocz2nMf2pW9cgE9z0j9z7Vv8Hw2S2PEgfxWWWWmH5NcMdWT8D6iu0UV556Jm8fw1y7Ya1bgG4QjMdlQnrMSJ0kQD3rzd/4exEKkIy2xiEUrCLlu3sNcRVUk5QAlxYk/SPGvbUUB465wzFteusMyhw4OW5lU/Ptm2yQxM8sXJOm8RXMUrpjVRM7NzFZSLr5Vsi00pcE7Z9STO48Ir2VcigPB4bgeJLB7qOyrcsXeWHCnMLd5L/Lh9BLW921ANbnB8FeW+S4YCLouMbmdbrNcU2mRZOXKoYbDcDWvQ0UAUUUUAUUUUAUUUUBw1ypUUBFlkVlXVKmteqr9kMNavCellJxsyLzyulDialcwcHX79qg1nTQxXUmuDnafKF7OjZex1+1F+3vUsPZ6iZJjTXxP9KneTtO/6VfVuZpPTuZz3jEGSDrvEVPlx1KCT5nWO8edTvqBP2+21X2xlCg+E/etG9tjGMW20xTIo7wfeajI3lvACCD+YAp0tBJAkHwGoioNdkdmU+Gsep71GphwSFnSN+nz7+1RTfbQftQyiToAO5nb712xY55CLOSeptiY/b9a07K2Z73SGuFYc3nzn6RoPT+a9MBVdiyFAA2FW15uXJrl8HqYcXTjXIUUUVkahRRRQBRRRQBRRRQBRRRQBRRRQBRRRQBRRRQHKKDQBQHLiSINZuJwzDYSK1KKtGbiVlFMwrAKg5hBJmq7zaiNda3mtg7iuLaA2ArZZuaM3i2qzD/w5ZgANO5rRxWEkDTYRT0V2qSyttFo4kr+Tzb4d1Oikj0296XuqxP0e8n+lerorRepfgyfpk+Ty+F4U7k5hCzppA+3evQ4TCrbWBTFFZ5M0p9y+LBHH2CiiisjYKKKKAKKKKAKKKKAKKKKAKKKKAKKKKAKKKKAKKKKAKKKKAKKKKAKKKKAKKKKAKKKKAKKKKAKKKKAKKKKAKKKKAKKKKAKKKKA/9k="/>
          <p:cNvSpPr>
            <a:spLocks noChangeAspect="1" noChangeArrowheads="1"/>
          </p:cNvSpPr>
          <p:nvPr/>
        </p:nvSpPr>
        <p:spPr bwMode="auto">
          <a:xfrm>
            <a:off x="155575" y="-1028700"/>
            <a:ext cx="2857500" cy="2143125"/>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24582" name="AutoShape 6" descr="data:image/jpeg;base64,/9j/4AAQSkZJRgABAQAAAQABAAD/2wCEAAkGBxQSEBQUExQWFRUVGBYUFxUYFBQUFxgYFBYWGBUVFBgYHCggGBwlHBcUIjEhJSkrLi4uFx8zODMsNygtLisBCgoKDg0OGxAQGzckHyQsLy8tLC0vLCwsLCwsLCwvLC8sLywsLDQsLCwsLCwsLCwsLCwsLCwsLCwsLCwsLCwsLP/AABEIALQA8AMBIgACEQEDEQH/xAAbAAACAwEBAQAAAAAAAAAAAAAABAIDBQEGB//EADsQAAIBAgQEBAQFAgYBBQAAAAECEQADBBIhMQUTIkFRYXGBBiMykUKhscHh0fAUFWJykvGCMzRDVKL/xAAZAQEAAwEBAAAAAAAAAAAAAAAAAQIDBAX/xAAqEQACAgEDAwQBBAMAAAAAAAAAAQIRAxIhQRMxUQQyYfBxIoGx0SMzof/aAAwDAQACEQMRAD8A+40VViLwRSx2HvvpVX+NXMqmQXzZQQROWJ/UULKLfZDVFJW+J2yAQTDBiDBiE+qfCpHHrEkMNQBKEEltoFCenLwN0UquMBMQ06T0nSdp8Khb4lbIJkgAZtQRIBiR46/qKEaJeB2il7GKViQJBEEgggwZg6+hqAxymSMxAkzlMHLvB70GiXgbopL/ADO3B1OiczY/Se/8VI49ZI1kMEiDqxEwPHTWhPTl4G6KUbHqIkP1aDoO+un5GuLxFCSJIjNqQQOj6oPlQaJeByil7GLVjAkGJggqY8RNMUKtNdwooooQFFE0UAUVFjSQ4rbyZzmCnL1FSB1aDWhaMZS7IfopJ+JICwkkqyoYBMM2w0rv+YJr9UKGJbKcvT9Wu1CenLwOUUkeJLpo+swMjSYgkxG2orq8QQvl1mcuqkCSJidpig6cvA5RSlniCMwAJ1nKSCA0b5T3ou8QRWKkkREmDlGbaTsKDRK6obopM8QQFvqhZlspyiN9dqi/E0VSxDgDebbaee21Asc3wPUUj/maZspzA6bowjMYWTGkxUxxBM2WTqcoMHKWHYHaaDpy8EuIWC9sqI1jfbQg6xSh4aGyhgqgBxCk/iKGQTt9P51qUUEckoqkZaYFgRBQgc3Qg/8AyGQI8BpUF4YSIJAWUOQFioyEzE6iZGnlWvRUlutMzTgIu5gEIhAJzSMs7feqLXCSqwG3UAkgmCrZlK66Cdx6Vs0RQdafn6hOxZbOXeJICgLMAAkkyfM0uME2YkZVkOIUvDFtiVOg9q1K5FQVWSSMe/wlmtsuYBiiIDBgZAwJ9CGq+5g2OeQjBnDAHMIAUDcbHQVpVw0Ldaf39v6EbWEYLbBaSrFjudwRAJ10nv4Utd4Z9XV9XMBmSAHMgqCdCNPWn8TiQvmewrLcsTJ+1awxtmT9TKD2GVuNnzsVJClQFmNSCxJP+0aVJ8efIeutJ2gSTO396VPOPtWixxRjLK5fAxg+I5mykjyI/emcTiYIA3rCxRhw48NP/E/zTrnMQfQ1MsSuzOGVu0ySYtwdTNMpxMbEf0pK5o1TChlqXCL4LKUltZprcDDQ1lYbhJCKhCaZJIzHMF3kHxpe1Kk5TWxgsTnGu9ZZMWndG+H1EkqWwkeFsshCIm0eokn5ckye5OlcfhjEvGVMwcdJaGzggZlOgiZkVsURWRv15mViOFzkyhSFDSGLQSwXXT0/OgcMOfPIBzA5ZOWMgUiPHQwa1oooR151VmZhcE45asVy2vpImWhSokbDQnxrmJwLs1wSuS7lB3zAAQY7VqVyKgjqyu/ve/5Mk8OOZzlttnLEFs09XYjaKF4a3LuJIGeIWWZVjeCddfCtaK7Qnrz+/Bl4nhxa41wNB+WQDOU5JkOO+/tRbwL6ISuRXzg65t8wWNt+9alFCOtKqFuI4wWbZcgkCBC7ksQoA9yKUt8es5S1xuVDm2RchSGABIJGmxBmY1q/i+AF+y1smA2WdJ0VgYI84j3rDx3wmWtNZt3uXaIvAW8hZQLygGcrrmytmKzp1EEHQgZmxf4zZVinMUuu6ZlDbgbE/wCofep/5xYm4Odbm1/6nUOnWOrw10rNvcAuOXDXlKty1Uco5kW2UYKDzIglSTprI8BUX+Gix1u9KlzbHLgjm3kuuHObr1QAaDfvQGkeN4cKr85MrkhWzaEqYbXtFRbjllQTcuLb62tDOQsskTHlqNazOL/DDXxcUXsq3ebmUozD5oQAwHWWXIYJkdR0qeN+Gi7FluAE84ENbZlK3yhKkLcUmCg7wQTIoD0VFcVYEV2gCq7zwKsrK4jeOo8KvCOplZy0qxZmLOTr4ab+1cssA0VbbMCB71F9wRXV8HNXJO0NapxrwSY0iP78qtSQ2tQuiTH3ou9ky9tIQxMMiAawGPpp/NM27hAWBOimJ12qGOSGMd1E+38VLhhknxhR7ZZitH7LOaN9Suf6O4m4TrBGkbTVuFcKiie361K+dDUVXoA8qp3Ruk1JuzjpBJ8ajh72Uhht396glzOBHfvQ5AgD0/LSrVwyurlHoLVwESKsrN4Tc3U7iD95rSrhnHS6OyMtSsKBQa4KqWOmspONIbz2wrdBKs5KBRChjoWmIO8Vq1gv8Pk3LzZrUXixk2JuLmthIW5n20nagHcPx3DOyql+2xYwoDgyYmB7feqb3xJhVGbnIRnFqQwIDEEiY2HSdfKl0+HACTzN/wDC/g/+rPn+Kfbzqqx8N3FCfPUtbFhLZ5MALYz5Q6h+snOdQV2EDegNa1xS0QxLqMuYmWXRVYqWMHaQasw/EbVx3tpcVnT6lDAldY1HrpWSPhoTbPMPRdu3G6QA63bnN5Z10AcIZ/0+dMcP4Mbd1Xa4GVBdW2oTKQLzq7Z2zHOelQNB5zQGpevKilnYKo1LMQAPUnQVyxiFdQyMGU7MpDA+hFJ8fwr3cOyJ9RKEbGMrqSYO8AExWS3B7yXWZGL/ACrriXNpGxDuCuZUjSBE+tAelLbDx2rlu6GAKkEHYgyD6GvG4DhF4Nba4l1lS/nVc4VlV7IViALh6Q8mMx7+NXYTh+KCw4c3DZC2rgudFu5lfMXWdZYqZhu20UB66a7WL8O4d05mZXRDkyJcucxgQsOc0nQmO/YnvW1QBRRRQEbjQDWIzzlPi36TWljrkL61mrBBBroxLazDK96J2LcT4dqoRoZj20/muC605YJ8CP0NTuAxtWyXkxtNbcFxuA13MJFJ4JtG12P20ECmMMdT61DjRaM9VMT4m/UfdffLp+9XcLGs+IX8lH9aoxgkH/e38VdgRltL45ST6xNaS/10YRvqt/uDXMw8JJ/irrhgVS66KPSoX2lwNdf73qKs0uiZItpoNhVGxUd5189DTF3Dkgid6ouYZpBkEa/nUxryUmnwi3D3PnSOw/evRg15e2cudvRR/fvXo8NczKDXP6hdmdHpn3LqKKK5jpOGll4haNzli4huD8Gdc3/GZpk15VcJfXBvhltNzQt0LfDIAWbNluAzmDGddNJNAeqmuFgN/SvM4nhl4YpSrXeUOWUyvmy5SxuC4XaYaRrDSPCKyrPB8SxLXkuMofD3RbDhYdecL/K+YTHVb1LCYoD3Nu6G1Ug6kaGdRoRUwa8svDcV09RAe5eS58wyto3jctukfiygp49flTPB8JeXEFnDgRd5jNczLcZrgNo21k5QFDdhuBrQHoaKy/iS+beGZg2WGtktMQOYuaT4RNZeN+ITzwLVy2Ui1kEZzfNy4yXFtsDpkABMT9WulAeoorxg49dZspZZMk2wpVrJTEWbYRmDdRKuT2+xq9uOvDE37Sk3eWwKf+2XM4DXZbqnKBJgSZ2oD1lFIcDxbXbCXHAlgdQCAQCQGAOoBABjzp+gCuGu1FzQGbjLktHhSZTUdif0FTewGbMRrVuItSB5V2KkkjlknK2DOBpVTv7VESPP++1dcTpUpUQ22im4QuZvTN+xrmCuy3qf0ow6FRMzJO/96VTdK2zzBtsyjxPhWiV2jFtqpcETc6iCR0uzf+O81Zgr2azH4gHEeGaYqTql8FdivoYkbjxHlU7OHFuWJkxBOwj3qW1VPuVjGWq17SVq6GE+G48KvwqaT41n4a5neIK5hJgg7aEHz1GtadrSRVJqtjbFLVucuVBlqZEmuXd6ojRi7LIHiNa1uGt01mqdKYwN4QQ2gM6zGkbz2qMqbiRjpSNWa7Xg8Bxm8MJaNq4Gy4dr7M4a6XYXQuUtmEd6cxfGMSpe2GTNb/xBLm0eoWbVq4oC5tJzkTJ2rkOo9hRXjbvH7yowd0VibJR+WAo5tprhR87xAyxmmTMRNWYD4huXHs5ilvPyfk5CWcXbYdrisSIAaRt+HXU0B66ivJYHi94rZaVyThkZMjFjzraszZy06E7R289M218S3rpMXktor4Z+aUTRL/PDW7oDwsFE/FPVrFAe/mivJWeNXhlAAPNu37KNDHK6XiAWk/SbeZo/0R3FN8G4w93EFCyMCLpZFUq1g27gVFuGTJYEnYfTppQHoq5FJ8XxZtWi6gEhkEHbrdVO3rS2N4vy7rJlLkCzCqACTee4g6i0R0e3nQDljAW0dnUdTaElmYxJMCSYEkmBTMV55viy2Mo5dwsZDKACUi41ojQ9RzK23ZSa7c+K7YuXEyMxSIylWDTdW1AMwCGZdKA9BFdrFsfEKtf5PLcNmyE6EK2XNDQdo/FtJitqgCl8VcgVeaQ4gdRV4K2Vk6QoHpptqTtIdz7DwpkvpXRJGUHtuKseoeZrt3SpoNZqjFvV1u6M3srIq/SfImksUZR9J6ZjUyRtVqmAx86XtszmFmRvEdvM6Ct4qtzkyZFSXkYwN4LIO4jwn09qli8WI9R3/pUcZhHguQo2nqJ3O8RFL4PDMxYTGXcz3k6VCUX+qzNzyw/xJfgb4RahnMQNFHoBJ/On7w00rNucy2AdComQB+Zp+zfDqCO4mssibeo6sDio9OqaLUXuDVF1oq3UbUs7ySDpAOnc+lVijaTpELzZQAPSp2r2WT4R/NQKnoncb/auXFrSk1Rjbuz0Vq4GAI71OKQ4Y3TWgK4JqnR3xdqzkUvcwKNcFwiWG0s0AgESFmJgnWJpg15iz8TuqnmW+Y84o/LAQC3hLgRic7/UcwMCqknp4rtY+E42Wdla2QvNFpGkENKBgSJkaTST/FBLqLdsvma0uU5UIFx76kyWg62Tpp/QD0kURWFb+JF1zBiZuBYUDMbd4WiigsZaWT/lNNYLjIuXMmRlDB2tucsOLTBXIgyNWETuDQDuMwq3UKOJUxOpGxkEEajUCl7fCLQMwSejVnZj8tmZNSexZj701ibyojOxhVBYnwCiSfyrPtfENjkpdd+UHBhbnS4K/WrL2K9/CgJnglmQQpUgsZV3QnM5dg2U9QzEmD4nxqI4BYzE5PSWYgdYuQomFGdQYHhVmJ4xZTMM4LKhuZRuQq5unsdKWX4ksZ7aM2Vrk5QY1hEcgwdDFxd6AdThqC6boBDEy0MwVjEZmUGCYgSR2FOVnWON2Gy/MUFkF3KWEhSM0kgwNATv2pnA463eXNacOsxIPcdj4dqAvNZeOPVWoaysavVWuLuZ5OxFxpUu1dtEMCKrIZR2I9YrYp8ldxumlbhk+fYf1rty/InKcp7jXapKDHYeUTWsVRzylqKbKjMAx0nNO3960+ggbR+QrHxbHQEgz4etXYB8yxuVOoJ0E7GrzhtZjiypTcKG8QUII1JIif3FJYW0ASzBZOmU9Q3mRMa1bftgKSHJaQugjUnzqnCmXaScgzGe4hoH5Uiv0uiMkl1Fa3HIg5l917fbsancuCVjcyY9N6oAjqVsy/mPOe9KqodmJY6GAQ0aD9ahRs0c3HtyazvJCj3Ph/NVXbIBkb+ev/VUIrIBlOby2P8ANSTEhv3qqi12L6k/d3L3edRVYXU10N0A1y1cmfIxSqJb3HuFPqw/vStQVk8JGpPrWsK5M3uOrF7QNZtngVhRATtdGrMdL5BuiSfxFRWnSnEMctlQSCxZgiosZmY9hOmwJ9qyNChuCWjmMMMxVjDuIZBCssHpMaSNxUB8P2AsBMuiAEMwYcsuyQwMgg3H/wCRqp/iO2phldWHNzKwUZeSiuZMxqrKQZircb8RYe1mz3R0sqMBJguwUAx5kT4UBcOEWZQ8sfLdrqd8rvOZh5nM33ruE4VatuXRYYz3YgZjmYKCYUEwTHcVD/O7AjNcVZbIskdRhTpH+5fvV2G4lauOyJcVnT6lBBI1jX30oCHGMAMRZNpmIVozxuVBBZfKQIms618OBbhYXGj5xCkFiDfVA/UTJ1XN7mtrEX1RSzsFUalmIUD1J2oW8pYoGBYAErIzAGYJG4Bg/agPNt8Jk5JvkhFyrKEkfINmB1wF1zQFme9X4b4bNu4txLuqsTrbkFWs2rTDRhr8oEHtJ0NegzCY77x3jsfyNdoDzeH+Fylg4cXvlPbW23yxnJS2LYdWzQBCqcpB2rV4VgWtm4zuHe6wZiEyLoqqAq5jGi+Jp+q2vqN2A1C7jc7D1oC2s3HaNWjNLY9JUmr43Uis1aEMncNH2qItgqSST61bZQEVW4gRXTyYNcijsYA8q5eeN9gNatuROv8AcUhi74MiTr2g+PetoqzmyS0JlDg5Z7tlY+QkQKfwydHQpJJ8YE7EmqsUmYMPHT71fgb+hBgRqP3mrTdxM8cVGdMpxylILNmO+UDSToo8dT+lL4XDHORmysBO09QMmfuDTbKz3Wg5SgzKdx4CR6frVbscyOdM2seEnLH2ikW6oynCLnq4v/nYvwyksZEMBHr4eopK4oD9HUD9QywAfET+1P8A+NAmBMQN41Osew1qpr7OwgR3JJmPKKrG7s3mouKV7lTXDBldB57R+ddu4dokt9lA/mnFtwI/s+tKrbIZgpAHTAj+fKpUg4V33K+dAg+3nV42A9z6mqlEgyANexnWuIxMdo1PrsP3qWQmze4fbgE0+KXwVrKijwFM1503cj04qkFI8UwPNCFWyPbcXEaMwBAIOZZEggkbjenWaASdAO9LNxC0ApNxYZc6nMIZZUZge46l1/1CqFjFxvwybwY3LxLut4MwtwPnW0tjKuYwFCDSTOutSxHw4zM7C9lDMLiottsgdbq3AzqbkMZWCVyzmM16GigMO1wR0u81LwDk3C02pUi7yiwAzypm0IMncyDpVvDuDG3dDG5mVBdW2uTKVF51ds7Sc56VA0HnJrWZgIkxOg8/Su0Bn8fwZvYdrYUNmKSpiCodSwM+QNYd3gF21zSk3M6WkZzGcqlx+kDMJK2yoEmDr6V62igPELwXFAMQH5rWDaW5zdVyXrrKH1jW2ygETBmrX4JfZAFN4DLiSFa4EKuyWxZjIxkBlYiSYJNeyooDx2K4RiBbZFzlXNsn5hZwwskMylnEfMiTPmBRgeEYhGkq3Md8Lce4LnSQiWlvKROplG7ajvXsaKA8jY4feFpBctXXZWHPi/HOOVxnTrEDMVMdPbwr0HC7DrhraXTmuBFDmc0sBrr39e9OmgUBk/SYqF4k7U7jrGmbwpRBXVGSaswkq2F0WCZMnQTSeKUnTt9RPpoKfxFqlrtkwde0VvB8nNlh+mighgd/oP3HYnzipEhWB7H996tuJMkRrE+1UXOpcpq6dmemi7holrmv4bQP/wCjVeJMqp7Bm18pJ/anbNgLnMyWM+gGwHlqaVySuU7Zj9pn9KomnK/vYmUHoUfz/Ni129LyfYb76z+n2q/mDx9Ky1kE6dz7eVW2ydz7Vu8aOWGZ8mil4699aL1wSp9R9x/1ShJ3NTQ1TRybrI2qLVXXvV3B7Ocz2nMf2pW9cgE9z0j9z7Vv8Hw2S2PEgfxWWWWmH5NcMdWT8D6iu0UV556Jm8fw1y7Ya1bgG4QjMdlQnrMSJ0kQD3rzd/4exEKkIy2xiEUrCLlu3sNcRVUk5QAlxYk/SPGvbUUB465wzFteusMyhw4OW5lU/Ptm2yQxM8sXJOm8RXMUrpjVRM7NzFZSLr5Vsi00pcE7Z9STO48Ir2VcigPB4bgeJLB7qOyrcsXeWHCnMLd5L/Lh9BLW921ANbnB8FeW+S4YCLouMbmdbrNcU2mRZOXKoYbDcDWvQ0UAUUUUAUUUUAUUUUBw1ypUUBFlkVlXVKmteqr9kMNavCellJxsyLzyulDialcwcHX79qg1nTQxXUmuDnafKF7OjZex1+1F+3vUsPZ6iZJjTXxP9KneTtO/6VfVuZpPTuZz3jEGSDrvEVPlx1KCT5nWO8edTvqBP2+21X2xlCg+E/etG9tjGMW20xTIo7wfeajI3lvACCD+YAp0tBJAkHwGoioNdkdmU+Gsep71GphwSFnSN+nz7+1RTfbQftQyiToAO5nb712xY55CLOSeptiY/b9a07K2Z73SGuFYc3nzn6RoPT+a9MBVdiyFAA2FW15uXJrl8HqYcXTjXIUUUVkahRRRQBRRRQBRRRQBRRRQBRRRQBRRRQBRRRQHKKDQBQHLiSINZuJwzDYSK1KKtGbiVlFMwrAKg5hBJmq7zaiNda3mtg7iuLaA2ArZZuaM3i2qzD/w5ZgANO5rRxWEkDTYRT0V2qSyttFo4kr+Tzb4d1Oikj0296XuqxP0e8n+lerorRepfgyfpk+Ty+F4U7k5hCzppA+3evQ4TCrbWBTFFZ5M0p9y+LBHH2CiiisjYKKKKAKKKKAKKKKAKKKKAKKKKAKKKKAKKKKAKKKKAKKKKAKKKKAKKKKAKKKKAKKKKAKKKKAKKKKAKKKKAKKKKAKKKKAKKKKA/9k="/>
          <p:cNvSpPr>
            <a:spLocks noChangeAspect="1" noChangeArrowheads="1"/>
          </p:cNvSpPr>
          <p:nvPr/>
        </p:nvSpPr>
        <p:spPr bwMode="auto">
          <a:xfrm>
            <a:off x="155575" y="-1028700"/>
            <a:ext cx="2857500" cy="2143125"/>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026" name="Picture 2"/>
          <p:cNvPicPr>
            <a:picLocks noChangeAspect="1" noChangeArrowheads="1"/>
          </p:cNvPicPr>
          <p:nvPr/>
        </p:nvPicPr>
        <p:blipFill>
          <a:blip r:embed="rId3" cstate="email"/>
          <a:srcRect/>
          <a:stretch>
            <a:fillRect/>
          </a:stretch>
        </p:blipFill>
        <p:spPr bwMode="auto">
          <a:xfrm>
            <a:off x="214283" y="4042943"/>
            <a:ext cx="2928958" cy="253265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dissolv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4584"/>
                                        </p:tgtEl>
                                        <p:attrNameLst>
                                          <p:attrName>style.visibility</p:attrName>
                                        </p:attrNameLst>
                                      </p:cBhvr>
                                      <p:to>
                                        <p:strVal val="visible"/>
                                      </p:to>
                                    </p:set>
                                    <p:animEffect transition="in" filter="dissolve">
                                      <p:cBhvr>
                                        <p:cTn id="27" dur="500"/>
                                        <p:tgtEl>
                                          <p:spTgt spid="2458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cTn>
                              </p:par>
                              <p:par>
                                <p:cTn id="33" presetID="9"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Effect transition="in" filter="dissolve">
                                      <p:cBhvr>
                                        <p:cTn id="40" dur="500"/>
                                        <p:tgtEl>
                                          <p:spTgt spid="3">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dissolve">
                                      <p:cBhvr>
                                        <p:cTn id="45" dur="500"/>
                                        <p:tgtEl>
                                          <p:spTgt spid="3">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1026"/>
                                        </p:tgtEl>
                                        <p:attrNameLst>
                                          <p:attrName>style.visibility</p:attrName>
                                        </p:attrNameLst>
                                      </p:cBhvr>
                                      <p:to>
                                        <p:strVal val="visible"/>
                                      </p:to>
                                    </p:set>
                                    <p:animEffect transition="in" filter="dissolve">
                                      <p:cBhvr>
                                        <p:cTn id="5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2844" y="-357214"/>
            <a:ext cx="7467600" cy="1143000"/>
          </a:xfrm>
        </p:spPr>
        <p:txBody>
          <a:bodyPr/>
          <a:lstStyle/>
          <a:p>
            <a:r>
              <a:rPr lang="it-IT" b="1" dirty="0" smtClean="0"/>
              <a:t>IL CERVELLO</a:t>
            </a:r>
            <a:endParaRPr lang="it-IT" b="1" dirty="0"/>
          </a:p>
        </p:txBody>
      </p:sp>
      <p:sp>
        <p:nvSpPr>
          <p:cNvPr id="3" name="Segnaposto contenuto 2"/>
          <p:cNvSpPr>
            <a:spLocks noGrp="1"/>
          </p:cNvSpPr>
          <p:nvPr>
            <p:ph sz="quarter" idx="1"/>
          </p:nvPr>
        </p:nvSpPr>
        <p:spPr>
          <a:xfrm>
            <a:off x="4143372" y="2071678"/>
            <a:ext cx="4714908" cy="3857652"/>
          </a:xfrm>
        </p:spPr>
        <p:txBody>
          <a:bodyPr/>
          <a:lstStyle/>
          <a:p>
            <a:pPr algn="just"/>
            <a:r>
              <a:rPr lang="it-IT" dirty="0" smtClean="0"/>
              <a:t>La sostanza grigia esterna si chiama anche </a:t>
            </a:r>
            <a:r>
              <a:rPr lang="it-IT" b="1" dirty="0" smtClean="0">
                <a:solidFill>
                  <a:schemeClr val="accent1">
                    <a:lumMod val="60000"/>
                    <a:lumOff val="40000"/>
                  </a:schemeClr>
                </a:solidFill>
              </a:rPr>
              <a:t>corteccia cerebrale</a:t>
            </a:r>
            <a:r>
              <a:rPr lang="it-IT" dirty="0" smtClean="0"/>
              <a:t>.</a:t>
            </a:r>
          </a:p>
          <a:p>
            <a:pPr algn="just"/>
            <a:r>
              <a:rPr lang="it-IT" dirty="0" smtClean="0"/>
              <a:t>Ha molte pieghe, le </a:t>
            </a:r>
            <a:r>
              <a:rPr lang="it-IT" b="1" dirty="0" smtClean="0">
                <a:solidFill>
                  <a:schemeClr val="accent1">
                    <a:lumMod val="60000"/>
                    <a:lumOff val="40000"/>
                  </a:schemeClr>
                </a:solidFill>
              </a:rPr>
              <a:t>circonvoluzioni cerebrali </a:t>
            </a:r>
            <a:r>
              <a:rPr lang="it-IT" dirty="0" smtClean="0"/>
              <a:t>che ne ampliano la superficie fino a 2500 cm³</a:t>
            </a:r>
          </a:p>
          <a:p>
            <a:pPr algn="just"/>
            <a:endParaRPr lang="it-IT" dirty="0"/>
          </a:p>
        </p:txBody>
      </p:sp>
      <p:pic>
        <p:nvPicPr>
          <p:cNvPr id="8" name="Picture 2"/>
          <p:cNvPicPr>
            <a:picLocks noChangeAspect="1" noChangeArrowheads="1"/>
          </p:cNvPicPr>
          <p:nvPr/>
        </p:nvPicPr>
        <p:blipFill>
          <a:blip r:embed="rId2" cstate="email"/>
          <a:srcRect/>
          <a:stretch>
            <a:fillRect/>
          </a:stretch>
        </p:blipFill>
        <p:spPr bwMode="auto">
          <a:xfrm>
            <a:off x="125547" y="1428737"/>
            <a:ext cx="4017825" cy="4329967"/>
          </a:xfrm>
          <a:prstGeom prst="rect">
            <a:avLst/>
          </a:prstGeom>
          <a:noFill/>
          <a:ln w="9525">
            <a:noFill/>
            <a:miter lim="800000"/>
            <a:headEnd/>
            <a:tailEnd/>
          </a:ln>
          <a:effectLst/>
        </p:spPr>
      </p:pic>
      <p:sp>
        <p:nvSpPr>
          <p:cNvPr id="9" name="Nuvola 8"/>
          <p:cNvSpPr/>
          <p:nvPr/>
        </p:nvSpPr>
        <p:spPr>
          <a:xfrm>
            <a:off x="4071934" y="4714884"/>
            <a:ext cx="2928958" cy="2143116"/>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t-IT" sz="2000" b="1" dirty="0" smtClean="0"/>
              <a:t>AREE DIVERSE per funzioni diverse</a:t>
            </a:r>
            <a:endParaRPr lang="it-IT" sz="2000" b="1" dirty="0"/>
          </a:p>
        </p:txBody>
      </p:sp>
      <p:sp>
        <p:nvSpPr>
          <p:cNvPr id="10" name="Nuvola 9"/>
          <p:cNvSpPr/>
          <p:nvPr/>
        </p:nvSpPr>
        <p:spPr>
          <a:xfrm>
            <a:off x="2928926" y="0"/>
            <a:ext cx="2928958" cy="2143116"/>
          </a:xfrm>
          <a:prstGeom prst="cloud">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sz="2000" b="1" dirty="0" smtClean="0"/>
              <a:t>Pensiero, memoria, linguaggio …</a:t>
            </a:r>
            <a:endParaRPr lang="it-IT"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ssolv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theblazonedpress.it/website/wp-content/uploads/2013/05/cervello.jpg"/>
          <p:cNvPicPr>
            <a:picLocks noChangeAspect="1" noChangeArrowheads="1"/>
          </p:cNvPicPr>
          <p:nvPr/>
        </p:nvPicPr>
        <p:blipFill>
          <a:blip r:embed="rId2" cstate="email"/>
          <a:srcRect/>
          <a:stretch>
            <a:fillRect/>
          </a:stretch>
        </p:blipFill>
        <p:spPr bwMode="auto">
          <a:xfrm>
            <a:off x="4500562" y="0"/>
            <a:ext cx="4112239" cy="3500438"/>
          </a:xfrm>
          <a:prstGeom prst="rect">
            <a:avLst/>
          </a:prstGeom>
          <a:noFill/>
        </p:spPr>
      </p:pic>
      <p:sp>
        <p:nvSpPr>
          <p:cNvPr id="2" name="Titolo 1"/>
          <p:cNvSpPr>
            <a:spLocks noGrp="1"/>
          </p:cNvSpPr>
          <p:nvPr>
            <p:ph type="title"/>
          </p:nvPr>
        </p:nvSpPr>
        <p:spPr>
          <a:xfrm>
            <a:off x="33358" y="0"/>
            <a:ext cx="7467600" cy="725470"/>
          </a:xfrm>
        </p:spPr>
        <p:txBody>
          <a:bodyPr/>
          <a:lstStyle/>
          <a:p>
            <a:r>
              <a:rPr lang="it-IT" b="1" dirty="0" smtClean="0"/>
              <a:t>Talamo e Ipotalamo </a:t>
            </a:r>
            <a:endParaRPr lang="it-IT" b="1" dirty="0"/>
          </a:p>
        </p:txBody>
      </p:sp>
      <p:sp>
        <p:nvSpPr>
          <p:cNvPr id="3" name="Segnaposto contenuto 2"/>
          <p:cNvSpPr>
            <a:spLocks noGrp="1"/>
          </p:cNvSpPr>
          <p:nvPr>
            <p:ph sz="quarter" idx="1"/>
          </p:nvPr>
        </p:nvSpPr>
        <p:spPr>
          <a:xfrm>
            <a:off x="142844" y="984140"/>
            <a:ext cx="8643998" cy="4873752"/>
          </a:xfrm>
        </p:spPr>
        <p:txBody>
          <a:bodyPr/>
          <a:lstStyle/>
          <a:p>
            <a:pPr>
              <a:buNone/>
            </a:pPr>
            <a:r>
              <a:rPr lang="it-IT" dirty="0" smtClean="0"/>
              <a:t>Il talamo e l’ipotalamo fanno</a:t>
            </a:r>
          </a:p>
          <a:p>
            <a:pPr>
              <a:buNone/>
            </a:pPr>
            <a:r>
              <a:rPr lang="it-IT" dirty="0" smtClean="0"/>
              <a:t>parte del cervello ma hanno 2</a:t>
            </a:r>
          </a:p>
          <a:p>
            <a:pPr>
              <a:buNone/>
            </a:pPr>
            <a:r>
              <a:rPr lang="it-IT" dirty="0" smtClean="0"/>
              <a:t>funzioni importanti:</a:t>
            </a:r>
          </a:p>
          <a:p>
            <a:endParaRPr lang="it-IT" dirty="0" smtClean="0"/>
          </a:p>
          <a:p>
            <a:r>
              <a:rPr lang="it-IT" b="1" dirty="0" smtClean="0">
                <a:solidFill>
                  <a:schemeClr val="accent1">
                    <a:lumMod val="75000"/>
                  </a:schemeClr>
                </a:solidFill>
              </a:rPr>
              <a:t>TALAMO</a:t>
            </a:r>
            <a:r>
              <a:rPr lang="it-IT" dirty="0" smtClean="0"/>
              <a:t> riceve gli stimoli </a:t>
            </a:r>
          </a:p>
          <a:p>
            <a:pPr>
              <a:buNone/>
            </a:pPr>
            <a:r>
              <a:rPr lang="it-IT" dirty="0" smtClean="0"/>
              <a:t>	dei neuroni sensitivi e li elabora da solo se riesce</a:t>
            </a:r>
          </a:p>
          <a:p>
            <a:endParaRPr lang="it-IT" dirty="0" smtClean="0"/>
          </a:p>
          <a:p>
            <a:r>
              <a:rPr lang="it-IT" b="1" dirty="0" smtClean="0">
                <a:solidFill>
                  <a:schemeClr val="accent1">
                    <a:lumMod val="75000"/>
                  </a:schemeClr>
                </a:solidFill>
              </a:rPr>
              <a:t>IPOTALAMO</a:t>
            </a:r>
            <a:r>
              <a:rPr lang="it-IT" dirty="0" smtClean="0"/>
              <a:t> controlla la fame, la sete, il sonno, il caldo, il freddo ed aiuta la corteccia cerebrale a elaborare la paura, il dolore e il piacere.</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dissolve">
                                      <p:cBhvr>
                                        <p:cTn id="18" dur="5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dissolv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dissolve">
                                      <p:cBhvr>
                                        <p:cTn id="3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7" name="Picture 5" descr="https://encrypted-tbn1.gstatic.com/images?q=tbn:ANd9GcR112HBvE3YZU-_zLpsP8UE59WarACoOXH4cqJvp9zALdIDlZLM"/>
          <p:cNvPicPr>
            <a:picLocks noChangeAspect="1" noChangeArrowheads="1"/>
          </p:cNvPicPr>
          <p:nvPr/>
        </p:nvPicPr>
        <p:blipFill>
          <a:blip r:embed="rId2" cstate="email"/>
          <a:srcRect/>
          <a:stretch>
            <a:fillRect/>
          </a:stretch>
        </p:blipFill>
        <p:spPr bwMode="auto">
          <a:xfrm>
            <a:off x="6000760" y="4256893"/>
            <a:ext cx="2071678" cy="2601107"/>
          </a:xfrm>
          <a:prstGeom prst="rect">
            <a:avLst/>
          </a:prstGeom>
          <a:noFill/>
        </p:spPr>
      </p:pic>
      <p:pic>
        <p:nvPicPr>
          <p:cNvPr id="28675" name="Picture 3"/>
          <p:cNvPicPr>
            <a:picLocks noChangeAspect="1" noChangeArrowheads="1"/>
          </p:cNvPicPr>
          <p:nvPr/>
        </p:nvPicPr>
        <p:blipFill>
          <a:blip r:embed="rId3" cstate="email"/>
          <a:srcRect/>
          <a:stretch>
            <a:fillRect/>
          </a:stretch>
        </p:blipFill>
        <p:spPr bwMode="auto">
          <a:xfrm>
            <a:off x="3166501" y="1"/>
            <a:ext cx="5577438" cy="3357562"/>
          </a:xfrm>
          <a:prstGeom prst="rect">
            <a:avLst/>
          </a:prstGeom>
          <a:noFill/>
          <a:ln w="9525">
            <a:noFill/>
            <a:miter lim="800000"/>
            <a:headEnd/>
            <a:tailEnd/>
          </a:ln>
          <a:effectLst/>
        </p:spPr>
      </p:pic>
      <p:sp>
        <p:nvSpPr>
          <p:cNvPr id="2" name="Titolo 1"/>
          <p:cNvSpPr>
            <a:spLocks noGrp="1"/>
          </p:cNvSpPr>
          <p:nvPr>
            <p:ph type="title"/>
          </p:nvPr>
        </p:nvSpPr>
        <p:spPr>
          <a:xfrm>
            <a:off x="33358" y="-214330"/>
            <a:ext cx="7467600" cy="1143000"/>
          </a:xfrm>
        </p:spPr>
        <p:txBody>
          <a:bodyPr/>
          <a:lstStyle/>
          <a:p>
            <a:r>
              <a:rPr lang="it-IT" b="1" dirty="0" smtClean="0"/>
              <a:t>Il cervelletto</a:t>
            </a:r>
            <a:endParaRPr lang="it-IT" b="1" dirty="0"/>
          </a:p>
        </p:txBody>
      </p:sp>
      <p:sp>
        <p:nvSpPr>
          <p:cNvPr id="3" name="Segnaposto contenuto 2"/>
          <p:cNvSpPr>
            <a:spLocks noGrp="1"/>
          </p:cNvSpPr>
          <p:nvPr>
            <p:ph sz="quarter" idx="1"/>
          </p:nvPr>
        </p:nvSpPr>
        <p:spPr>
          <a:xfrm>
            <a:off x="0" y="1214422"/>
            <a:ext cx="8682046" cy="4873752"/>
          </a:xfrm>
        </p:spPr>
        <p:txBody>
          <a:bodyPr/>
          <a:lstStyle/>
          <a:p>
            <a:pPr>
              <a:buNone/>
            </a:pPr>
            <a:r>
              <a:rPr lang="it-IT" dirty="0" smtClean="0"/>
              <a:t>Anatomicamente è</a:t>
            </a:r>
          </a:p>
          <a:p>
            <a:pPr>
              <a:buNone/>
            </a:pPr>
            <a:r>
              <a:rPr lang="it-IT" dirty="0" smtClean="0"/>
              <a:t>fatto come il cervello, cioè</a:t>
            </a:r>
          </a:p>
          <a:p>
            <a:pPr>
              <a:buNone/>
            </a:pPr>
            <a:r>
              <a:rPr lang="it-IT" dirty="0" smtClean="0"/>
              <a:t>grigio all’esterno e </a:t>
            </a:r>
          </a:p>
          <a:p>
            <a:pPr>
              <a:buNone/>
            </a:pPr>
            <a:r>
              <a:rPr lang="it-IT" dirty="0" smtClean="0"/>
              <a:t>bianco all’interno.</a:t>
            </a:r>
          </a:p>
          <a:p>
            <a:pPr>
              <a:buNone/>
            </a:pPr>
            <a:endParaRPr lang="it-IT" dirty="0" smtClean="0"/>
          </a:p>
          <a:p>
            <a:pPr>
              <a:buNone/>
            </a:pPr>
            <a:r>
              <a:rPr lang="it-IT" dirty="0" smtClean="0"/>
              <a:t>Coordina i movimenti dei muscoli volontari </a:t>
            </a:r>
            <a:r>
              <a:rPr lang="it-IT" dirty="0" smtClean="0">
                <a:sym typeface="Wingdings" pitchFamily="2" charset="2"/>
              </a:rPr>
              <a:t> camminare,</a:t>
            </a:r>
          </a:p>
          <a:p>
            <a:pPr>
              <a:buNone/>
            </a:pPr>
            <a:r>
              <a:rPr lang="it-IT" dirty="0" smtClean="0">
                <a:sym typeface="Wingdings" pitchFamily="2" charset="2"/>
              </a:rPr>
              <a:t>suonare uno strumento, praticare uno sport …</a:t>
            </a:r>
            <a:endParaRPr lang="it-IT" dirty="0"/>
          </a:p>
        </p:txBody>
      </p:sp>
      <p:sp>
        <p:nvSpPr>
          <p:cNvPr id="6" name="Nuvola 5"/>
          <p:cNvSpPr/>
          <p:nvPr/>
        </p:nvSpPr>
        <p:spPr>
          <a:xfrm>
            <a:off x="3286116" y="4643446"/>
            <a:ext cx="2500330" cy="214311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smtClean="0"/>
              <a:t>Pesa all’incirca 130-140 g</a:t>
            </a:r>
            <a:endParaRPr lang="it-IT"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dissolve">
                                      <p:cBhvr>
                                        <p:cTn id="21" dur="500"/>
                                        <p:tgtEl>
                                          <p:spTgt spid="3">
                                            <p:txEl>
                                              <p:pRg st="5" end="5"/>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dissolv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dissolve">
                                      <p:cBhvr>
                                        <p:cTn id="29" dur="500"/>
                                        <p:tgtEl>
                                          <p:spTgt spid="6"/>
                                        </p:tgtEl>
                                      </p:cBhvr>
                                    </p:animEffect>
                                  </p:childTnLst>
                                </p:cTn>
                              </p:par>
                              <p:par>
                                <p:cTn id="30" presetID="9" presetClass="entr" presetSubtype="0" fill="hold" nodeType="withEffect">
                                  <p:stCondLst>
                                    <p:cond delay="0"/>
                                  </p:stCondLst>
                                  <p:childTnLst>
                                    <p:set>
                                      <p:cBhvr>
                                        <p:cTn id="31" dur="1" fill="hold">
                                          <p:stCondLst>
                                            <p:cond delay="0"/>
                                          </p:stCondLst>
                                        </p:cTn>
                                        <p:tgtEl>
                                          <p:spTgt spid="28677"/>
                                        </p:tgtEl>
                                        <p:attrNameLst>
                                          <p:attrName>style.visibility</p:attrName>
                                        </p:attrNameLst>
                                      </p:cBhvr>
                                      <p:to>
                                        <p:strVal val="visible"/>
                                      </p:to>
                                    </p:set>
                                    <p:animEffect transition="in" filter="dissolve">
                                      <p:cBhvr>
                                        <p:cTn id="32" dur="500"/>
                                        <p:tgtEl>
                                          <p:spTgt spid="28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796" y="142852"/>
            <a:ext cx="7467600" cy="1143000"/>
          </a:xfrm>
        </p:spPr>
        <p:txBody>
          <a:bodyPr/>
          <a:lstStyle/>
          <a:p>
            <a:r>
              <a:rPr lang="it-IT" b="1" dirty="0" smtClean="0"/>
              <a:t>Il bulbo o midollo</a:t>
            </a:r>
            <a:br>
              <a:rPr lang="it-IT" b="1" dirty="0" smtClean="0"/>
            </a:br>
            <a:r>
              <a:rPr lang="it-IT" b="1" dirty="0" smtClean="0"/>
              <a:t>allungato</a:t>
            </a:r>
            <a:endParaRPr lang="it-IT" b="1" dirty="0"/>
          </a:p>
        </p:txBody>
      </p:sp>
      <p:sp>
        <p:nvSpPr>
          <p:cNvPr id="3" name="Segnaposto contenuto 2"/>
          <p:cNvSpPr>
            <a:spLocks noGrp="1"/>
          </p:cNvSpPr>
          <p:nvPr>
            <p:ph sz="quarter" idx="1"/>
          </p:nvPr>
        </p:nvSpPr>
        <p:spPr>
          <a:xfrm>
            <a:off x="214282" y="1741346"/>
            <a:ext cx="8715436" cy="4545174"/>
          </a:xfrm>
        </p:spPr>
        <p:txBody>
          <a:bodyPr>
            <a:normAutofit/>
          </a:bodyPr>
          <a:lstStyle/>
          <a:p>
            <a:pPr>
              <a:lnSpc>
                <a:spcPct val="150000"/>
              </a:lnSpc>
            </a:pPr>
            <a:r>
              <a:rPr lang="it-IT" sz="2200" dirty="0" smtClean="0"/>
              <a:t>3 cm</a:t>
            </a:r>
          </a:p>
          <a:p>
            <a:pPr>
              <a:lnSpc>
                <a:spcPct val="150000"/>
              </a:lnSpc>
            </a:pPr>
            <a:r>
              <a:rPr lang="it-IT" sz="2200" dirty="0" smtClean="0"/>
              <a:t>Connette l’encefalo al midollo spinale</a:t>
            </a:r>
          </a:p>
          <a:p>
            <a:pPr>
              <a:lnSpc>
                <a:spcPct val="150000"/>
              </a:lnSpc>
            </a:pPr>
            <a:r>
              <a:rPr lang="it-IT" sz="2200" dirty="0" smtClean="0"/>
              <a:t>È qui che avviene l’incrocio delle fibre </a:t>
            </a:r>
          </a:p>
          <a:p>
            <a:pPr>
              <a:lnSpc>
                <a:spcPct val="150000"/>
              </a:lnSpc>
              <a:buNone/>
            </a:pPr>
            <a:r>
              <a:rPr lang="it-IT" sz="2200" dirty="0" smtClean="0"/>
              <a:t>	nervose </a:t>
            </a:r>
            <a:r>
              <a:rPr lang="it-IT" sz="2200" dirty="0" smtClean="0">
                <a:sym typeface="Wingdings" pitchFamily="2" charset="2"/>
              </a:rPr>
              <a:t> emisfero destro parte sinistra del corpo e viceversa</a:t>
            </a:r>
          </a:p>
          <a:p>
            <a:pPr>
              <a:lnSpc>
                <a:spcPct val="150000"/>
              </a:lnSpc>
            </a:pPr>
            <a:r>
              <a:rPr lang="it-IT" sz="2200" dirty="0" smtClean="0"/>
              <a:t>Controlla il battito cardiaco, la frequenza respiratoria, la pressione del sangue e l’apparato digerente.</a:t>
            </a:r>
          </a:p>
          <a:p>
            <a:pPr>
              <a:lnSpc>
                <a:spcPct val="150000"/>
              </a:lnSpc>
            </a:pPr>
            <a:r>
              <a:rPr lang="it-IT" sz="2200" dirty="0" smtClean="0"/>
              <a:t>Anatomicamente è differente da cervello e cervelletto: ha la sostanza grigia all’interno e quella bianca all’esterno.</a:t>
            </a:r>
            <a:endParaRPr lang="it-IT" sz="2200" dirty="0"/>
          </a:p>
        </p:txBody>
      </p:sp>
      <p:pic>
        <p:nvPicPr>
          <p:cNvPr id="29698" name="Picture 2" descr="http://www.dascanio-gym.com/encefalo_sag.gif"/>
          <p:cNvPicPr>
            <a:picLocks noChangeAspect="1" noChangeArrowheads="1"/>
          </p:cNvPicPr>
          <p:nvPr/>
        </p:nvPicPr>
        <p:blipFill>
          <a:blip r:embed="rId2" cstate="email"/>
          <a:srcRect/>
          <a:stretch>
            <a:fillRect/>
          </a:stretch>
        </p:blipFill>
        <p:spPr bwMode="auto">
          <a:xfrm>
            <a:off x="5000628" y="-428248"/>
            <a:ext cx="3991834" cy="478596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dissolve">
                                      <p:cBhvr>
                                        <p:cTn id="7" dur="500"/>
                                        <p:tgtEl>
                                          <p:spTgt spid="2969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dissolv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dissolv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dissolve">
                                      <p:cBhvr>
                                        <p:cTn id="3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6" name="Picture 6" descr="http://win.icnegrar.org/media/lavori/HandBike/midollospinale%5b1%5d.jpg"/>
          <p:cNvPicPr>
            <a:picLocks noChangeAspect="1" noChangeArrowheads="1"/>
          </p:cNvPicPr>
          <p:nvPr/>
        </p:nvPicPr>
        <p:blipFill>
          <a:blip r:embed="rId2" cstate="email"/>
          <a:srcRect/>
          <a:stretch>
            <a:fillRect/>
          </a:stretch>
        </p:blipFill>
        <p:spPr bwMode="auto">
          <a:xfrm>
            <a:off x="357158" y="3429000"/>
            <a:ext cx="3790950" cy="3371851"/>
          </a:xfrm>
          <a:prstGeom prst="rect">
            <a:avLst/>
          </a:prstGeom>
          <a:noFill/>
        </p:spPr>
      </p:pic>
      <p:sp>
        <p:nvSpPr>
          <p:cNvPr id="3" name="Segnaposto contenuto 2"/>
          <p:cNvSpPr>
            <a:spLocks noGrp="1"/>
          </p:cNvSpPr>
          <p:nvPr>
            <p:ph sz="quarter" idx="1"/>
          </p:nvPr>
        </p:nvSpPr>
        <p:spPr>
          <a:xfrm>
            <a:off x="457200" y="1600200"/>
            <a:ext cx="7467600" cy="2043114"/>
          </a:xfrm>
        </p:spPr>
        <p:txBody>
          <a:bodyPr/>
          <a:lstStyle/>
          <a:p>
            <a:pPr>
              <a:buNone/>
            </a:pPr>
            <a:r>
              <a:rPr lang="it-IT" dirty="0" smtClean="0"/>
              <a:t>Il midollo spinale è il prolungamento del </a:t>
            </a:r>
          </a:p>
          <a:p>
            <a:pPr>
              <a:buNone/>
            </a:pPr>
            <a:r>
              <a:rPr lang="it-IT" dirty="0" smtClean="0"/>
              <a:t>midollo allungato e si estende per 50 cm.</a:t>
            </a:r>
          </a:p>
          <a:p>
            <a:pPr>
              <a:buNone/>
            </a:pPr>
            <a:r>
              <a:rPr lang="it-IT" dirty="0" smtClean="0"/>
              <a:t>Anche qui la sostanza bianca è all’esterno e </a:t>
            </a:r>
          </a:p>
          <a:p>
            <a:pPr>
              <a:buNone/>
            </a:pPr>
            <a:r>
              <a:rPr lang="it-IT" dirty="0" smtClean="0"/>
              <a:t>la grigia all’interno formando una H.</a:t>
            </a:r>
          </a:p>
        </p:txBody>
      </p:sp>
      <p:sp>
        <p:nvSpPr>
          <p:cNvPr id="4" name="Titolo 1"/>
          <p:cNvSpPr txBox="1">
            <a:spLocks/>
          </p:cNvSpPr>
          <p:nvPr/>
        </p:nvSpPr>
        <p:spPr>
          <a:xfrm>
            <a:off x="142844" y="-285776"/>
            <a:ext cx="9001156" cy="1500198"/>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3000" b="1" i="0" u="none" strike="noStrike" kern="1200" cap="small" spc="0" normalizeH="0" baseline="0" noProof="0" dirty="0" smtClean="0">
                <a:ln>
                  <a:noFill/>
                </a:ln>
                <a:solidFill>
                  <a:schemeClr val="tx2"/>
                </a:solidFill>
                <a:effectLst/>
                <a:uLnTx/>
                <a:uFillTx/>
                <a:latin typeface="+mj-lt"/>
                <a:ea typeface="+mj-ea"/>
                <a:cs typeface="+mj-cs"/>
              </a:rPr>
              <a:t>IL SISTEMA NERVOSO CENTRALE – MIDOLLO SPINALE</a:t>
            </a:r>
            <a:endParaRPr kumimoji="0" lang="it-IT" sz="3000" b="1" i="0" u="none" strike="noStrike" kern="1200" cap="small" spc="0" normalizeH="0" baseline="0" noProof="0" dirty="0">
              <a:ln>
                <a:noFill/>
              </a:ln>
              <a:solidFill>
                <a:schemeClr val="tx2"/>
              </a:solidFill>
              <a:effectLst/>
              <a:uLnTx/>
              <a:uFillTx/>
              <a:latin typeface="+mj-lt"/>
              <a:ea typeface="+mj-ea"/>
              <a:cs typeface="+mj-cs"/>
            </a:endParaRPr>
          </a:p>
        </p:txBody>
      </p:sp>
      <p:pic>
        <p:nvPicPr>
          <p:cNvPr id="30722" name="Picture 2" descr="http://sv.units.it/ppb/NeuroBiol/Neuroscienze%20per%20tutti/gif/spiback1.gif"/>
          <p:cNvPicPr>
            <a:picLocks noChangeAspect="1" noChangeArrowheads="1"/>
          </p:cNvPicPr>
          <p:nvPr/>
        </p:nvPicPr>
        <p:blipFill>
          <a:blip r:embed="rId3" cstate="email"/>
          <a:srcRect/>
          <a:stretch>
            <a:fillRect/>
          </a:stretch>
        </p:blipFill>
        <p:spPr bwMode="auto">
          <a:xfrm>
            <a:off x="6643702" y="714356"/>
            <a:ext cx="2085980" cy="2317757"/>
          </a:xfrm>
          <a:prstGeom prst="rect">
            <a:avLst/>
          </a:prstGeom>
          <a:noFill/>
        </p:spPr>
      </p:pic>
      <p:sp>
        <p:nvSpPr>
          <p:cNvPr id="8" name="Ovale 7"/>
          <p:cNvSpPr/>
          <p:nvPr/>
        </p:nvSpPr>
        <p:spPr>
          <a:xfrm>
            <a:off x="2571736" y="3786190"/>
            <a:ext cx="642942" cy="500066"/>
          </a:xfrm>
          <a:prstGeom prst="ellipse">
            <a:avLst/>
          </a:prstGeom>
          <a:no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9" name="Ovale 8"/>
          <p:cNvSpPr/>
          <p:nvPr/>
        </p:nvSpPr>
        <p:spPr>
          <a:xfrm>
            <a:off x="571472" y="3938590"/>
            <a:ext cx="857256" cy="347666"/>
          </a:xfrm>
          <a:prstGeom prst="ellipse">
            <a:avLst/>
          </a:prstGeom>
          <a:no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0" name="Ovale 9"/>
          <p:cNvSpPr/>
          <p:nvPr/>
        </p:nvSpPr>
        <p:spPr>
          <a:xfrm>
            <a:off x="1500166" y="6357934"/>
            <a:ext cx="785818" cy="500066"/>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it-IT"/>
          </a:p>
        </p:txBody>
      </p:sp>
      <p:sp>
        <p:nvSpPr>
          <p:cNvPr id="11" name="Ovale 10"/>
          <p:cNvSpPr/>
          <p:nvPr/>
        </p:nvSpPr>
        <p:spPr>
          <a:xfrm>
            <a:off x="642910" y="5929330"/>
            <a:ext cx="928694" cy="500066"/>
          </a:xfrm>
          <a:prstGeom prst="ellipse">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it-IT"/>
          </a:p>
        </p:txBody>
      </p:sp>
      <p:sp>
        <p:nvSpPr>
          <p:cNvPr id="12" name="Rettangolo arrotondato 11"/>
          <p:cNvSpPr/>
          <p:nvPr/>
        </p:nvSpPr>
        <p:spPr>
          <a:xfrm>
            <a:off x="4643438" y="3786190"/>
            <a:ext cx="2714644" cy="242889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sz="2000" b="1" dirty="0" smtClean="0"/>
              <a:t>Funzione: connettere il sistema nervoso periferico all’encefalo.</a:t>
            </a:r>
            <a:endParaRPr lang="it-IT"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0722"/>
                                        </p:tgtEl>
                                        <p:attrNameLst>
                                          <p:attrName>style.visibility</p:attrName>
                                        </p:attrNameLst>
                                      </p:cBhvr>
                                      <p:to>
                                        <p:strVal val="visible"/>
                                      </p:to>
                                    </p:set>
                                    <p:animEffect transition="in" filter="dissolve">
                                      <p:cBhvr>
                                        <p:cTn id="27" dur="500"/>
                                        <p:tgtEl>
                                          <p:spTgt spid="3072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0726"/>
                                        </p:tgtEl>
                                        <p:attrNameLst>
                                          <p:attrName>style.visibility</p:attrName>
                                        </p:attrNameLst>
                                      </p:cBhvr>
                                      <p:to>
                                        <p:strVal val="visible"/>
                                      </p:to>
                                    </p:set>
                                    <p:animEffect transition="in" filter="dissolve">
                                      <p:cBhvr>
                                        <p:cTn id="32" dur="500"/>
                                        <p:tgtEl>
                                          <p:spTgt spid="3072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dissolv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3929058" y="1600200"/>
            <a:ext cx="4786346" cy="4186254"/>
          </a:xfrm>
        </p:spPr>
        <p:txBody>
          <a:bodyPr>
            <a:normAutofit/>
          </a:bodyPr>
          <a:lstStyle/>
          <a:p>
            <a:pPr algn="just">
              <a:buNone/>
            </a:pPr>
            <a:r>
              <a:rPr lang="it-IT" dirty="0" smtClean="0"/>
              <a:t>	Il midollo spinale gestisce i riflessi spinali:</a:t>
            </a:r>
          </a:p>
          <a:p>
            <a:pPr algn="just">
              <a:buNone/>
            </a:pPr>
            <a:r>
              <a:rPr lang="it-IT" dirty="0" smtClean="0"/>
              <a:t>	il recettore in questo caso trasmette il segnale al midollo spinale </a:t>
            </a:r>
            <a:r>
              <a:rPr lang="it-IT" dirty="0" smtClean="0">
                <a:sym typeface="Wingdings" pitchFamily="2" charset="2"/>
              </a:rPr>
              <a:t> anziché inviarlo al cervello il midollo spinale manda un impulso al neurone motorio  il neurone motorio senza l’aiuto del cervello invia il segnale di risposta</a:t>
            </a:r>
            <a:endParaRPr lang="it-IT" dirty="0" smtClean="0"/>
          </a:p>
        </p:txBody>
      </p:sp>
      <p:sp>
        <p:nvSpPr>
          <p:cNvPr id="4" name="Titolo 1"/>
          <p:cNvSpPr txBox="1">
            <a:spLocks/>
          </p:cNvSpPr>
          <p:nvPr/>
        </p:nvSpPr>
        <p:spPr>
          <a:xfrm>
            <a:off x="142844" y="-285776"/>
            <a:ext cx="9001156" cy="1500198"/>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3000" b="1" i="0" u="none" strike="noStrike" kern="1200" cap="small" spc="0" normalizeH="0" baseline="0" noProof="0" dirty="0" smtClean="0">
                <a:ln>
                  <a:noFill/>
                </a:ln>
                <a:solidFill>
                  <a:schemeClr val="tx2"/>
                </a:solidFill>
                <a:effectLst/>
                <a:uLnTx/>
                <a:uFillTx/>
                <a:latin typeface="+mj-lt"/>
                <a:ea typeface="+mj-ea"/>
                <a:cs typeface="+mj-cs"/>
              </a:rPr>
              <a:t>IL SISTEMA NERVOSO CENTRALE – MIDOLLO SPINALE</a:t>
            </a:r>
            <a:r>
              <a:rPr lang="it-IT" sz="3000" b="1" cap="small" noProof="0" dirty="0" smtClean="0">
                <a:solidFill>
                  <a:schemeClr val="tx2"/>
                </a:solidFill>
                <a:latin typeface="+mj-lt"/>
                <a:ea typeface="+mj-ea"/>
                <a:cs typeface="+mj-cs"/>
              </a:rPr>
              <a:t> e i riflessi spinali</a:t>
            </a:r>
            <a:endParaRPr kumimoji="0" lang="it-IT" sz="3000" b="1" i="0" u="none" strike="noStrike" kern="1200" cap="small" spc="0" normalizeH="0" baseline="0" noProof="0" dirty="0">
              <a:ln>
                <a:noFill/>
              </a:ln>
              <a:solidFill>
                <a:schemeClr val="tx2"/>
              </a:solidFill>
              <a:effectLst/>
              <a:uLnTx/>
              <a:uFillTx/>
              <a:latin typeface="+mj-lt"/>
              <a:ea typeface="+mj-ea"/>
              <a:cs typeface="+mj-cs"/>
            </a:endParaRPr>
          </a:p>
        </p:txBody>
      </p:sp>
      <p:pic>
        <p:nvPicPr>
          <p:cNvPr id="31746" name="Picture 2" descr="http://kriyayoga.altervista.org/snc-riflessi.gif"/>
          <p:cNvPicPr>
            <a:picLocks noChangeAspect="1" noChangeArrowheads="1"/>
          </p:cNvPicPr>
          <p:nvPr/>
        </p:nvPicPr>
        <p:blipFill>
          <a:blip r:embed="rId2" cstate="email"/>
          <a:srcRect/>
          <a:stretch>
            <a:fillRect/>
          </a:stretch>
        </p:blipFill>
        <p:spPr bwMode="auto">
          <a:xfrm>
            <a:off x="214282" y="1571612"/>
            <a:ext cx="3771402" cy="3714776"/>
          </a:xfrm>
          <a:prstGeom prst="rect">
            <a:avLst/>
          </a:prstGeom>
          <a:noFill/>
        </p:spPr>
      </p:pic>
      <p:sp>
        <p:nvSpPr>
          <p:cNvPr id="13" name="Nuvola 12"/>
          <p:cNvSpPr/>
          <p:nvPr/>
        </p:nvSpPr>
        <p:spPr>
          <a:xfrm>
            <a:off x="71406" y="4714884"/>
            <a:ext cx="2214578" cy="18573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Pentola che scotta</a:t>
            </a:r>
            <a:endParaRPr lang="it-IT"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1746"/>
                                        </p:tgtEl>
                                        <p:attrNameLst>
                                          <p:attrName>style.visibility</p:attrName>
                                        </p:attrNameLst>
                                      </p:cBhvr>
                                      <p:to>
                                        <p:strVal val="visible"/>
                                      </p:to>
                                    </p:set>
                                    <p:animEffect transition="in" filter="dissolve">
                                      <p:cBhvr>
                                        <p:cTn id="17" dur="500"/>
                                        <p:tgtEl>
                                          <p:spTgt spid="3174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dissolv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142844" y="-285776"/>
            <a:ext cx="7858180" cy="1143000"/>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3000" b="1" i="0" u="none" strike="noStrike" kern="1200" cap="small" spc="0" normalizeH="0" baseline="0" noProof="0" dirty="0" smtClean="0">
                <a:ln>
                  <a:noFill/>
                </a:ln>
                <a:solidFill>
                  <a:schemeClr val="tx2"/>
                </a:solidFill>
                <a:effectLst/>
                <a:uLnTx/>
                <a:uFillTx/>
                <a:latin typeface="+mj-lt"/>
                <a:ea typeface="+mj-ea"/>
                <a:cs typeface="+mj-cs"/>
              </a:rPr>
              <a:t>IL SISTEMA NERVOSO PERIFERICO</a:t>
            </a:r>
            <a:endParaRPr kumimoji="0" lang="it-IT" sz="3000" b="1" i="0" u="none" strike="noStrike" kern="1200" cap="small" spc="0" normalizeH="0" baseline="0" noProof="0" dirty="0">
              <a:ln>
                <a:noFill/>
              </a:ln>
              <a:solidFill>
                <a:schemeClr val="tx2"/>
              </a:solidFill>
              <a:effectLst/>
              <a:uLnTx/>
              <a:uFillTx/>
              <a:latin typeface="+mj-lt"/>
              <a:ea typeface="+mj-ea"/>
              <a:cs typeface="+mj-cs"/>
            </a:endParaRPr>
          </a:p>
        </p:txBody>
      </p:sp>
      <p:sp>
        <p:nvSpPr>
          <p:cNvPr id="6" name="Rettangolo arrotondato 5"/>
          <p:cNvSpPr/>
          <p:nvPr/>
        </p:nvSpPr>
        <p:spPr>
          <a:xfrm>
            <a:off x="285720" y="857232"/>
            <a:ext cx="3071834" cy="19288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smtClean="0"/>
              <a:t>È COSTITUITO DAI NERVI</a:t>
            </a:r>
            <a:endParaRPr lang="it-IT" sz="2400" b="1" dirty="0"/>
          </a:p>
        </p:txBody>
      </p:sp>
      <p:sp>
        <p:nvSpPr>
          <p:cNvPr id="7" name="Rettangolo arrotondato 6"/>
          <p:cNvSpPr/>
          <p:nvPr/>
        </p:nvSpPr>
        <p:spPr>
          <a:xfrm>
            <a:off x="4572000" y="928670"/>
            <a:ext cx="3357586" cy="192882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it-IT" b="1" dirty="0" smtClean="0"/>
              <a:t>I NERVI SONO FASCI </a:t>
            </a:r>
            <a:r>
              <a:rPr lang="it-IT" b="1" dirty="0" err="1" smtClean="0"/>
              <a:t>DI</a:t>
            </a:r>
            <a:r>
              <a:rPr lang="it-IT" b="1" dirty="0" smtClean="0"/>
              <a:t> ASSONI CHE COLLEGANO OGNI PARTE DEL CORPO AL SISTEMA NERVOSO CENTRALE</a:t>
            </a:r>
            <a:endParaRPr lang="it-IT" b="1" dirty="0"/>
          </a:p>
        </p:txBody>
      </p:sp>
      <p:sp>
        <p:nvSpPr>
          <p:cNvPr id="8" name="Freccia a destra 7"/>
          <p:cNvSpPr/>
          <p:nvPr/>
        </p:nvSpPr>
        <p:spPr>
          <a:xfrm>
            <a:off x="3571868" y="1500174"/>
            <a:ext cx="857256" cy="500066"/>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pic>
        <p:nvPicPr>
          <p:cNvPr id="34818" name="Picture 2" descr="http://www.superagatoide.altervista.org/images/nervo.jpg"/>
          <p:cNvPicPr>
            <a:picLocks noChangeAspect="1" noChangeArrowheads="1"/>
          </p:cNvPicPr>
          <p:nvPr/>
        </p:nvPicPr>
        <p:blipFill>
          <a:blip r:embed="rId2" cstate="email"/>
          <a:srcRect/>
          <a:stretch>
            <a:fillRect/>
          </a:stretch>
        </p:blipFill>
        <p:spPr bwMode="auto">
          <a:xfrm>
            <a:off x="4786314" y="3000372"/>
            <a:ext cx="2457640" cy="3571876"/>
          </a:xfrm>
          <a:prstGeom prst="rect">
            <a:avLst/>
          </a:prstGeom>
          <a:noFill/>
        </p:spPr>
      </p:pic>
      <p:pic>
        <p:nvPicPr>
          <p:cNvPr id="34820" name="Picture 4" descr="http://www.linguaggioglobale.com/sos/img/27.jpg"/>
          <p:cNvPicPr>
            <a:picLocks noChangeAspect="1" noChangeArrowheads="1"/>
          </p:cNvPicPr>
          <p:nvPr/>
        </p:nvPicPr>
        <p:blipFill>
          <a:blip r:embed="rId3" cstate="email"/>
          <a:srcRect/>
          <a:stretch>
            <a:fillRect/>
          </a:stretch>
        </p:blipFill>
        <p:spPr bwMode="auto">
          <a:xfrm>
            <a:off x="285720" y="3143248"/>
            <a:ext cx="4281196" cy="321946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4820"/>
                                        </p:tgtEl>
                                        <p:attrNameLst>
                                          <p:attrName>style.visibility</p:attrName>
                                        </p:attrNameLst>
                                      </p:cBhvr>
                                      <p:to>
                                        <p:strVal val="visible"/>
                                      </p:to>
                                    </p:set>
                                    <p:animEffect transition="in" filter="dissolve">
                                      <p:cBhvr>
                                        <p:cTn id="22" dur="500"/>
                                        <p:tgtEl>
                                          <p:spTgt spid="34820"/>
                                        </p:tgtEl>
                                      </p:cBhvr>
                                    </p:animEffect>
                                  </p:childTnLst>
                                </p:cTn>
                              </p:par>
                              <p:par>
                                <p:cTn id="23" presetID="9" presetClass="entr" presetSubtype="0" fill="hold" nodeType="withEffect">
                                  <p:stCondLst>
                                    <p:cond delay="0"/>
                                  </p:stCondLst>
                                  <p:childTnLst>
                                    <p:set>
                                      <p:cBhvr>
                                        <p:cTn id="24" dur="1" fill="hold">
                                          <p:stCondLst>
                                            <p:cond delay="0"/>
                                          </p:stCondLst>
                                        </p:cTn>
                                        <p:tgtEl>
                                          <p:spTgt spid="34818"/>
                                        </p:tgtEl>
                                        <p:attrNameLst>
                                          <p:attrName>style.visibility</p:attrName>
                                        </p:attrNameLst>
                                      </p:cBhvr>
                                      <p:to>
                                        <p:strVal val="visible"/>
                                      </p:to>
                                    </p:set>
                                    <p:animEffect transition="in" filter="dissolve">
                                      <p:cBhvr>
                                        <p:cTn id="25" dur="500"/>
                                        <p:tgtEl>
                                          <p:spTgt spid="34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www.my-personaltrainer.it/fisiologia/neuroni-forma.gif"/>
          <p:cNvPicPr>
            <a:picLocks noChangeAspect="1" noChangeArrowheads="1"/>
          </p:cNvPicPr>
          <p:nvPr/>
        </p:nvPicPr>
        <p:blipFill>
          <a:blip r:embed="rId2" cstate="email"/>
          <a:srcRect/>
          <a:stretch>
            <a:fillRect/>
          </a:stretch>
        </p:blipFill>
        <p:spPr bwMode="auto">
          <a:xfrm>
            <a:off x="5500694" y="2100276"/>
            <a:ext cx="3171825" cy="3400426"/>
          </a:xfrm>
          <a:prstGeom prst="rect">
            <a:avLst/>
          </a:prstGeom>
          <a:noFill/>
        </p:spPr>
      </p:pic>
      <p:sp>
        <p:nvSpPr>
          <p:cNvPr id="2" name="Titolo 1"/>
          <p:cNvSpPr>
            <a:spLocks noGrp="1"/>
          </p:cNvSpPr>
          <p:nvPr>
            <p:ph type="title"/>
          </p:nvPr>
        </p:nvSpPr>
        <p:spPr>
          <a:xfrm>
            <a:off x="142844" y="-285776"/>
            <a:ext cx="9144064" cy="1785950"/>
          </a:xfrm>
        </p:spPr>
        <p:txBody>
          <a:bodyPr/>
          <a:lstStyle/>
          <a:p>
            <a:r>
              <a:rPr lang="it-IT" b="1" dirty="0" smtClean="0"/>
              <a:t>VARI TIPI </a:t>
            </a:r>
            <a:r>
              <a:rPr lang="it-IT" b="1" dirty="0" err="1" smtClean="0"/>
              <a:t>DI</a:t>
            </a:r>
            <a:r>
              <a:rPr lang="it-IT" b="1" dirty="0" smtClean="0"/>
              <a:t> NERVI – in base </a:t>
            </a:r>
            <a:br>
              <a:rPr lang="it-IT" b="1" dirty="0" smtClean="0"/>
            </a:br>
            <a:r>
              <a:rPr lang="it-IT" b="1" dirty="0" smtClean="0"/>
              <a:t>alla funzione</a:t>
            </a:r>
            <a:endParaRPr lang="it-IT" b="1" dirty="0"/>
          </a:p>
        </p:txBody>
      </p:sp>
      <p:sp>
        <p:nvSpPr>
          <p:cNvPr id="5" name="Rettangolo arrotondato 4"/>
          <p:cNvSpPr/>
          <p:nvPr/>
        </p:nvSpPr>
        <p:spPr>
          <a:xfrm>
            <a:off x="214282" y="1571612"/>
            <a:ext cx="2571768" cy="22145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smtClean="0"/>
              <a:t>SENSITIVI</a:t>
            </a:r>
          </a:p>
          <a:p>
            <a:pPr algn="ctr"/>
            <a:r>
              <a:rPr lang="it-IT" b="1" dirty="0" smtClean="0"/>
              <a:t>dal recettore sensoriale al sistema nervoso centrale</a:t>
            </a:r>
            <a:endParaRPr lang="it-IT" b="1" dirty="0"/>
          </a:p>
        </p:txBody>
      </p:sp>
      <p:sp>
        <p:nvSpPr>
          <p:cNvPr id="6" name="Rettangolo arrotondato 5"/>
          <p:cNvSpPr/>
          <p:nvPr/>
        </p:nvSpPr>
        <p:spPr>
          <a:xfrm>
            <a:off x="2857488" y="1571612"/>
            <a:ext cx="2571768" cy="221457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t-IT" sz="2400" b="1" dirty="0" smtClean="0"/>
              <a:t>MOTORI</a:t>
            </a:r>
          </a:p>
          <a:p>
            <a:pPr algn="ctr"/>
            <a:r>
              <a:rPr lang="it-IT" b="1" dirty="0" smtClean="0"/>
              <a:t>dal sistema nervoso centrale alla periferia </a:t>
            </a:r>
            <a:endParaRPr lang="it-IT" b="1" dirty="0"/>
          </a:p>
        </p:txBody>
      </p:sp>
      <p:sp>
        <p:nvSpPr>
          <p:cNvPr id="7" name="Rettangolo arrotondato 6"/>
          <p:cNvSpPr/>
          <p:nvPr/>
        </p:nvSpPr>
        <p:spPr>
          <a:xfrm>
            <a:off x="1714480" y="3857628"/>
            <a:ext cx="2571768" cy="221457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sz="2400" b="1" dirty="0" smtClean="0"/>
              <a:t>MISTI</a:t>
            </a:r>
          </a:p>
          <a:p>
            <a:pPr algn="ctr"/>
            <a:r>
              <a:rPr lang="it-IT" b="1" dirty="0" smtClean="0"/>
              <a:t>costituiti da entrambi i nervi</a:t>
            </a:r>
            <a:endParaRPr lang="it-IT"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3794"/>
                                        </p:tgtEl>
                                        <p:attrNameLst>
                                          <p:attrName>style.visibility</p:attrName>
                                        </p:attrNameLst>
                                      </p:cBhvr>
                                      <p:to>
                                        <p:strVal val="visible"/>
                                      </p:to>
                                    </p:set>
                                    <p:animEffect transition="in" filter="dissolve">
                                      <p:cBhvr>
                                        <p:cTn id="22" dur="5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1406" y="-857280"/>
            <a:ext cx="9144064" cy="1785950"/>
          </a:xfrm>
        </p:spPr>
        <p:txBody>
          <a:bodyPr/>
          <a:lstStyle/>
          <a:p>
            <a:r>
              <a:rPr lang="it-IT" b="1" dirty="0" smtClean="0"/>
              <a:t>VARI TIPI </a:t>
            </a:r>
            <a:r>
              <a:rPr lang="it-IT" b="1" dirty="0" err="1" smtClean="0"/>
              <a:t>DI</a:t>
            </a:r>
            <a:r>
              <a:rPr lang="it-IT" b="1" dirty="0" smtClean="0"/>
              <a:t> NERVI – in base </a:t>
            </a:r>
            <a:br>
              <a:rPr lang="it-IT" b="1" dirty="0" smtClean="0"/>
            </a:br>
            <a:r>
              <a:rPr lang="it-IT" b="1" dirty="0" smtClean="0"/>
              <a:t>alla provenienza</a:t>
            </a:r>
            <a:endParaRPr lang="it-IT" b="1" dirty="0"/>
          </a:p>
        </p:txBody>
      </p:sp>
      <p:sp>
        <p:nvSpPr>
          <p:cNvPr id="5" name="Rettangolo arrotondato 4"/>
          <p:cNvSpPr/>
          <p:nvPr/>
        </p:nvSpPr>
        <p:spPr>
          <a:xfrm>
            <a:off x="357158" y="1000108"/>
            <a:ext cx="3143272" cy="22145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smtClean="0"/>
              <a:t>CRANICI</a:t>
            </a:r>
          </a:p>
          <a:p>
            <a:pPr algn="ctr"/>
            <a:r>
              <a:rPr lang="it-IT" b="1" dirty="0" smtClean="0"/>
              <a:t>12 paia</a:t>
            </a:r>
          </a:p>
          <a:p>
            <a:pPr algn="ctr"/>
            <a:r>
              <a:rPr lang="it-IT" b="1" dirty="0" smtClean="0"/>
              <a:t>Partono dalla parte inferiore del cervello e raggiungono occhi, orecchie, naso …</a:t>
            </a:r>
            <a:endParaRPr lang="it-IT" b="1" dirty="0"/>
          </a:p>
        </p:txBody>
      </p:sp>
      <p:sp>
        <p:nvSpPr>
          <p:cNvPr id="6" name="Rettangolo arrotondato 5"/>
          <p:cNvSpPr/>
          <p:nvPr/>
        </p:nvSpPr>
        <p:spPr>
          <a:xfrm>
            <a:off x="4643438" y="4357694"/>
            <a:ext cx="3143272" cy="221457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t-IT" sz="2400" b="1" dirty="0" smtClean="0"/>
              <a:t>SPINALI</a:t>
            </a:r>
          </a:p>
          <a:p>
            <a:pPr algn="ctr"/>
            <a:r>
              <a:rPr lang="it-IT" b="1" dirty="0" smtClean="0"/>
              <a:t>31 paia</a:t>
            </a:r>
          </a:p>
          <a:p>
            <a:pPr algn="ctr"/>
            <a:r>
              <a:rPr lang="it-IT" b="1" dirty="0" smtClean="0"/>
              <a:t>Fuoriescono dal midollo spinale e si diramano in tutto il corpo.</a:t>
            </a:r>
            <a:endParaRPr lang="it-IT" b="1" dirty="0"/>
          </a:p>
        </p:txBody>
      </p:sp>
      <p:pic>
        <p:nvPicPr>
          <p:cNvPr id="35842" name="Picture 2"/>
          <p:cNvPicPr>
            <a:picLocks noChangeAspect="1" noChangeArrowheads="1"/>
          </p:cNvPicPr>
          <p:nvPr/>
        </p:nvPicPr>
        <p:blipFill>
          <a:blip r:embed="rId2" cstate="email"/>
          <a:srcRect/>
          <a:stretch>
            <a:fillRect/>
          </a:stretch>
        </p:blipFill>
        <p:spPr bwMode="auto">
          <a:xfrm>
            <a:off x="3929058" y="428604"/>
            <a:ext cx="4381495" cy="3800026"/>
          </a:xfrm>
          <a:prstGeom prst="rect">
            <a:avLst/>
          </a:prstGeom>
          <a:noFill/>
          <a:ln w="9525">
            <a:noFill/>
            <a:miter lim="800000"/>
            <a:headEnd/>
            <a:tailEnd/>
          </a:ln>
          <a:effectLst/>
        </p:spPr>
      </p:pic>
      <p:sp>
        <p:nvSpPr>
          <p:cNvPr id="8" name="Freccia a destra 7"/>
          <p:cNvSpPr/>
          <p:nvPr/>
        </p:nvSpPr>
        <p:spPr>
          <a:xfrm>
            <a:off x="3571868" y="1857364"/>
            <a:ext cx="500066" cy="6429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a sinistra 8"/>
          <p:cNvSpPr/>
          <p:nvPr/>
        </p:nvSpPr>
        <p:spPr>
          <a:xfrm>
            <a:off x="4000496" y="5214950"/>
            <a:ext cx="500066" cy="642942"/>
          </a:xfrm>
          <a:prstGeom prst="lef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it-IT"/>
          </a:p>
        </p:txBody>
      </p:sp>
      <p:pic>
        <p:nvPicPr>
          <p:cNvPr id="35844" name="Picture 4" descr="http://ics.premana.lc.it/ixtesti3B/Il%20sist.%20nervoso/immagini/nervi2.jpg"/>
          <p:cNvPicPr>
            <a:picLocks noChangeAspect="1" noChangeArrowheads="1"/>
          </p:cNvPicPr>
          <p:nvPr/>
        </p:nvPicPr>
        <p:blipFill>
          <a:blip r:embed="rId3" cstate="email"/>
          <a:srcRect/>
          <a:stretch>
            <a:fillRect/>
          </a:stretch>
        </p:blipFill>
        <p:spPr bwMode="auto">
          <a:xfrm>
            <a:off x="1191798" y="3929066"/>
            <a:ext cx="2589606" cy="285749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par>
                                <p:cTn id="13" presetID="9" presetClass="entr" presetSubtype="0" fill="hold" nodeType="withEffect">
                                  <p:stCondLst>
                                    <p:cond delay="0"/>
                                  </p:stCondLst>
                                  <p:childTnLst>
                                    <p:set>
                                      <p:cBhvr>
                                        <p:cTn id="14" dur="1" fill="hold">
                                          <p:stCondLst>
                                            <p:cond delay="0"/>
                                          </p:stCondLst>
                                        </p:cTn>
                                        <p:tgtEl>
                                          <p:spTgt spid="35842"/>
                                        </p:tgtEl>
                                        <p:attrNameLst>
                                          <p:attrName>style.visibility</p:attrName>
                                        </p:attrNameLst>
                                      </p:cBhvr>
                                      <p:to>
                                        <p:strVal val="visible"/>
                                      </p:to>
                                    </p:set>
                                    <p:animEffect transition="in" filter="dissolve">
                                      <p:cBhvr>
                                        <p:cTn id="15" dur="500"/>
                                        <p:tgtEl>
                                          <p:spTgt spid="3584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5844"/>
                                        </p:tgtEl>
                                        <p:attrNameLst>
                                          <p:attrName>style.visibility</p:attrName>
                                        </p:attrNameLst>
                                      </p:cBhvr>
                                      <p:to>
                                        <p:strVal val="visible"/>
                                      </p:to>
                                    </p:set>
                                    <p:animEffect transition="in" filter="dissolve">
                                      <p:cBhvr>
                                        <p:cTn id="25" dur="500"/>
                                        <p:tgtEl>
                                          <p:spTgt spid="3584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dissolv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2844" y="-428652"/>
            <a:ext cx="8429684" cy="1143000"/>
          </a:xfrm>
        </p:spPr>
        <p:txBody>
          <a:bodyPr/>
          <a:lstStyle/>
          <a:p>
            <a:r>
              <a:rPr lang="it-IT" b="1" dirty="0" smtClean="0"/>
              <a:t>IL SISTEMA NERVOSO AUTONOMO</a:t>
            </a:r>
            <a:endParaRPr lang="it-IT" b="1" dirty="0"/>
          </a:p>
        </p:txBody>
      </p:sp>
      <p:sp>
        <p:nvSpPr>
          <p:cNvPr id="3" name="Segnaposto contenuto 2"/>
          <p:cNvSpPr>
            <a:spLocks noGrp="1"/>
          </p:cNvSpPr>
          <p:nvPr>
            <p:ph sz="quarter" idx="1"/>
          </p:nvPr>
        </p:nvSpPr>
        <p:spPr>
          <a:xfrm>
            <a:off x="142844" y="714356"/>
            <a:ext cx="8572560" cy="4873752"/>
          </a:xfrm>
        </p:spPr>
        <p:txBody>
          <a:bodyPr/>
          <a:lstStyle/>
          <a:p>
            <a:r>
              <a:rPr lang="it-IT" dirty="0" smtClean="0"/>
              <a:t>Fa parte del sistema nervoso periferico.</a:t>
            </a:r>
          </a:p>
          <a:p>
            <a:r>
              <a:rPr lang="it-IT" dirty="0" smtClean="0"/>
              <a:t>Controlla le funzioni vegetative dell’organismo (ad esempio la contrazione dei visceri).</a:t>
            </a:r>
          </a:p>
          <a:p>
            <a:r>
              <a:rPr lang="it-IT" dirty="0" smtClean="0"/>
              <a:t>Fornisce risposte immediate di fronte a situazioni di pericolo.</a:t>
            </a:r>
          </a:p>
          <a:p>
            <a:r>
              <a:rPr lang="it-IT" dirty="0" smtClean="0"/>
              <a:t>È costituito da due sistemi antagonisti che agiscono contemporaneamente sugli stessi organi:</a:t>
            </a:r>
          </a:p>
          <a:p>
            <a:pPr>
              <a:buNone/>
            </a:pPr>
            <a:endParaRPr lang="it-IT" dirty="0"/>
          </a:p>
        </p:txBody>
      </p:sp>
      <p:sp>
        <p:nvSpPr>
          <p:cNvPr id="4" name="Rettangolo arrotondato 3"/>
          <p:cNvSpPr/>
          <p:nvPr/>
        </p:nvSpPr>
        <p:spPr>
          <a:xfrm>
            <a:off x="928662" y="3643314"/>
            <a:ext cx="3214710" cy="2000264"/>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it-IT" b="1" dirty="0" smtClean="0"/>
              <a:t>IL SISTEMA NERVOSO SIMPATICO</a:t>
            </a:r>
          </a:p>
          <a:p>
            <a:pPr algn="ctr"/>
            <a:r>
              <a:rPr lang="it-IT" b="1" dirty="0" smtClean="0"/>
              <a:t>Stimola l’attività degli organi</a:t>
            </a:r>
            <a:endParaRPr lang="it-IT" b="1" dirty="0"/>
          </a:p>
        </p:txBody>
      </p:sp>
      <p:sp>
        <p:nvSpPr>
          <p:cNvPr id="5" name="Rettangolo arrotondato 4"/>
          <p:cNvSpPr/>
          <p:nvPr/>
        </p:nvSpPr>
        <p:spPr>
          <a:xfrm>
            <a:off x="4214810" y="3643314"/>
            <a:ext cx="3214710" cy="2000264"/>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it-IT" b="1" dirty="0" smtClean="0"/>
              <a:t>IL SISTEMA NERVOSO PARASIMPATICO</a:t>
            </a:r>
          </a:p>
          <a:p>
            <a:pPr algn="ctr"/>
            <a:r>
              <a:rPr lang="it-IT" b="1" dirty="0" smtClean="0"/>
              <a:t>Inibisce l’attività degli organi</a:t>
            </a:r>
            <a:endParaRPr lang="it-IT" b="1" dirty="0"/>
          </a:p>
        </p:txBody>
      </p:sp>
      <p:sp>
        <p:nvSpPr>
          <p:cNvPr id="6" name="Nuvola 5"/>
          <p:cNvSpPr/>
          <p:nvPr/>
        </p:nvSpPr>
        <p:spPr>
          <a:xfrm>
            <a:off x="2285984" y="5286364"/>
            <a:ext cx="3571900" cy="1571636"/>
          </a:xfrm>
          <a:prstGeom prst="cloud">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sz="2400" b="1" dirty="0" smtClean="0"/>
              <a:t>EQUILIBRIO</a:t>
            </a:r>
            <a:endParaRPr lang="it-IT"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dissolv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2844" y="-214338"/>
            <a:ext cx="8429684" cy="1143000"/>
          </a:xfrm>
        </p:spPr>
        <p:txBody>
          <a:bodyPr/>
          <a:lstStyle/>
          <a:p>
            <a:r>
              <a:rPr lang="it-IT" b="1" dirty="0" smtClean="0"/>
              <a:t>IL SISTEMA NERVOSO AUTONOMO 2</a:t>
            </a:r>
            <a:endParaRPr lang="it-IT" b="1" dirty="0"/>
          </a:p>
        </p:txBody>
      </p:sp>
      <p:pic>
        <p:nvPicPr>
          <p:cNvPr id="36866" name="Picture 2" descr="http://www.larapedia.com/corpo_umano_sistema_nervoso/sistema_nervoso_centrale_autonomo_e_periferico_clip_image019.png"/>
          <p:cNvPicPr>
            <a:picLocks noChangeAspect="1" noChangeArrowheads="1"/>
          </p:cNvPicPr>
          <p:nvPr/>
        </p:nvPicPr>
        <p:blipFill>
          <a:blip r:embed="rId2" cstate="email"/>
          <a:srcRect/>
          <a:stretch>
            <a:fillRect/>
          </a:stretch>
        </p:blipFill>
        <p:spPr bwMode="auto">
          <a:xfrm>
            <a:off x="285720" y="1142984"/>
            <a:ext cx="7871245" cy="464347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uvola 7"/>
          <p:cNvSpPr/>
          <p:nvPr/>
        </p:nvSpPr>
        <p:spPr>
          <a:xfrm>
            <a:off x="428596" y="642918"/>
            <a:ext cx="3071834" cy="1827193"/>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r>
              <a:rPr lang="it-IT" b="1" dirty="0" smtClean="0"/>
              <a:t>Il tuo cervello smette di crescere a 18 anni.</a:t>
            </a:r>
            <a:endParaRPr lang="it-IT" b="1" dirty="0"/>
          </a:p>
        </p:txBody>
      </p:sp>
      <p:sp>
        <p:nvSpPr>
          <p:cNvPr id="9" name="Nuvola 8"/>
          <p:cNvSpPr/>
          <p:nvPr/>
        </p:nvSpPr>
        <p:spPr>
          <a:xfrm>
            <a:off x="3143240" y="214290"/>
            <a:ext cx="3786214" cy="2670512"/>
          </a:xfrm>
          <a:prstGeom prst="cloud">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it-IT" b="1" dirty="0" smtClean="0"/>
              <a:t>Leggere ad alta voce e parlare spesso a un bambino promuove il suo sviluppo cerebrale.</a:t>
            </a:r>
            <a:endParaRPr lang="it-IT" b="1" dirty="0"/>
          </a:p>
        </p:txBody>
      </p:sp>
      <p:sp>
        <p:nvSpPr>
          <p:cNvPr id="7" name="Nuvola 6"/>
          <p:cNvSpPr/>
          <p:nvPr/>
        </p:nvSpPr>
        <p:spPr>
          <a:xfrm>
            <a:off x="0" y="2214554"/>
            <a:ext cx="4572000" cy="2248853"/>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a:spAutoFit/>
          </a:bodyPr>
          <a:lstStyle/>
          <a:p>
            <a:pPr algn="ctr"/>
            <a:r>
              <a:rPr lang="it-IT" b="1" dirty="0" smtClean="0"/>
              <a:t>Il cervello di un neonato cresce di circa tre volte la sua dimensione nel primo anno.</a:t>
            </a:r>
            <a:endParaRPr lang="it-IT" b="1" dirty="0"/>
          </a:p>
        </p:txBody>
      </p:sp>
      <p:sp>
        <p:nvSpPr>
          <p:cNvPr id="4" name="Nuvola 3"/>
          <p:cNvSpPr/>
          <p:nvPr/>
        </p:nvSpPr>
        <p:spPr>
          <a:xfrm>
            <a:off x="6000760" y="285728"/>
            <a:ext cx="3143240" cy="228601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 corteccia cerebrale si ispessisce mentre impari ad usarlo.</a:t>
            </a:r>
            <a:endParaRPr lang="it-IT" b="1" dirty="0"/>
          </a:p>
        </p:txBody>
      </p:sp>
      <p:sp>
        <p:nvSpPr>
          <p:cNvPr id="5" name="Nuvola 4"/>
          <p:cNvSpPr/>
          <p:nvPr/>
        </p:nvSpPr>
        <p:spPr>
          <a:xfrm>
            <a:off x="4643438" y="2357430"/>
            <a:ext cx="3857652" cy="2500330"/>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b="1" dirty="0" smtClean="0"/>
              <a:t>Si pensa che uno sbadiglio serve per mandare più ossigeno al cervello per raffreddarlo e svegliarlo.</a:t>
            </a:r>
            <a:endParaRPr lang="it-IT" b="1" dirty="0"/>
          </a:p>
        </p:txBody>
      </p:sp>
      <p:sp>
        <p:nvSpPr>
          <p:cNvPr id="6" name="Nuvola 5"/>
          <p:cNvSpPr/>
          <p:nvPr/>
        </p:nvSpPr>
        <p:spPr>
          <a:xfrm>
            <a:off x="2643174" y="3714752"/>
            <a:ext cx="2857520" cy="2214554"/>
          </a:xfrm>
          <a:prstGeom prst="cloud">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b="1" dirty="0" smtClean="0"/>
              <a:t>Il tuo cervello utilizza il 20% del totale dell’ossigeno nel corpo.</a:t>
            </a:r>
            <a:endParaRPr lang="it-IT" b="1" dirty="0"/>
          </a:p>
        </p:txBody>
      </p:sp>
      <p:sp>
        <p:nvSpPr>
          <p:cNvPr id="11" name="Nuvola 10"/>
          <p:cNvSpPr/>
          <p:nvPr/>
        </p:nvSpPr>
        <p:spPr>
          <a:xfrm>
            <a:off x="0" y="4143380"/>
            <a:ext cx="3071834" cy="1827193"/>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r>
              <a:rPr lang="it-IT" b="1" dirty="0" smtClean="0"/>
              <a:t>Il cervello è costituito da circa il 75% di acqua.</a:t>
            </a:r>
            <a:endParaRPr lang="it-IT" b="1" dirty="0"/>
          </a:p>
        </p:txBody>
      </p:sp>
      <p:sp>
        <p:nvSpPr>
          <p:cNvPr id="13" name="Nuvola 12"/>
          <p:cNvSpPr/>
          <p:nvPr/>
        </p:nvSpPr>
        <p:spPr>
          <a:xfrm>
            <a:off x="4714876" y="4714884"/>
            <a:ext cx="3143272" cy="1827193"/>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r>
              <a:rPr lang="it-IT" b="1" dirty="0" smtClean="0"/>
              <a:t>Ci sono 100.000 chilometri di vasi sanguigni nel cervello.</a:t>
            </a:r>
            <a:endParaRPr lang="it-IT"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ssolv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dissolv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7" grpId="0" animBg="1"/>
      <p:bldP spid="4" grpId="0" animBg="1"/>
      <p:bldP spid="5" grpId="0" animBg="1"/>
      <p:bldP spid="6" grpId="0" animBg="1"/>
      <p:bldP spid="11"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uvola 7"/>
          <p:cNvSpPr/>
          <p:nvPr/>
        </p:nvSpPr>
        <p:spPr>
          <a:xfrm>
            <a:off x="285720" y="0"/>
            <a:ext cx="3071834" cy="2248853"/>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r>
              <a:rPr lang="it-IT" b="1" dirty="0" smtClean="0"/>
              <a:t>Il cervello umano è l’organo più grasso del corpo.</a:t>
            </a:r>
            <a:endParaRPr lang="it-IT" b="1" dirty="0"/>
          </a:p>
        </p:txBody>
      </p:sp>
      <p:sp>
        <p:nvSpPr>
          <p:cNvPr id="9" name="Nuvola 8"/>
          <p:cNvSpPr/>
          <p:nvPr/>
        </p:nvSpPr>
        <p:spPr>
          <a:xfrm>
            <a:off x="2857488" y="0"/>
            <a:ext cx="4214842" cy="3935492"/>
          </a:xfrm>
          <a:prstGeom prst="cloud">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it-IT" b="1" dirty="0" smtClean="0"/>
              <a:t>Il cervello può vivere da 4 a 6 minuti senza ossigeno, e poi comincia a morire. Nessun ossigeno per 5 o 10 minuti si traduce in danni cerebrali permanenti.</a:t>
            </a:r>
            <a:endParaRPr lang="it-IT" b="1" dirty="0"/>
          </a:p>
        </p:txBody>
      </p:sp>
      <p:sp>
        <p:nvSpPr>
          <p:cNvPr id="7" name="Nuvola 6"/>
          <p:cNvSpPr/>
          <p:nvPr/>
        </p:nvSpPr>
        <p:spPr>
          <a:xfrm>
            <a:off x="0" y="1857364"/>
            <a:ext cx="3857620" cy="3092172"/>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a:r>
              <a:rPr lang="it-IT" b="1" dirty="0" smtClean="0"/>
              <a:t>Gli scienziati hanno scoperto che il cervello degli uomini e quello donne reagiscono in modo diverso al dolore.</a:t>
            </a:r>
            <a:endParaRPr lang="it-IT" b="1" dirty="0"/>
          </a:p>
        </p:txBody>
      </p:sp>
      <p:sp>
        <p:nvSpPr>
          <p:cNvPr id="11" name="Nuvola 10"/>
          <p:cNvSpPr/>
          <p:nvPr/>
        </p:nvSpPr>
        <p:spPr>
          <a:xfrm>
            <a:off x="285720" y="4214818"/>
            <a:ext cx="4429156" cy="2670512"/>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r>
              <a:rPr lang="it-IT" b="1" dirty="0" smtClean="0"/>
              <a:t>Il sonno della notte potrebbe essere il momento migliore per il cervello per consolidare tutti i tuoi ricordi.</a:t>
            </a:r>
            <a:endParaRPr lang="it-IT" b="1" dirty="0"/>
          </a:p>
        </p:txBody>
      </p:sp>
      <p:sp>
        <p:nvSpPr>
          <p:cNvPr id="6" name="Nuvola 5"/>
          <p:cNvSpPr/>
          <p:nvPr/>
        </p:nvSpPr>
        <p:spPr>
          <a:xfrm>
            <a:off x="3857620" y="2857496"/>
            <a:ext cx="4714908" cy="3286124"/>
          </a:xfrm>
          <a:prstGeom prst="cloud">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b="1" dirty="0" smtClean="0"/>
              <a:t>La noia è causata da una mancanza di stimoli di cambiamento, è in gran parte funzione della percezione, ed è collegato alla curiosità innata di alcuni esseri umani.</a:t>
            </a:r>
            <a:endParaRPr lang="it-IT" b="1" dirty="0"/>
          </a:p>
        </p:txBody>
      </p:sp>
      <p:sp>
        <p:nvSpPr>
          <p:cNvPr id="5" name="Nuvola 4"/>
          <p:cNvSpPr/>
          <p:nvPr/>
        </p:nvSpPr>
        <p:spPr>
          <a:xfrm>
            <a:off x="6072166" y="500042"/>
            <a:ext cx="3071834" cy="2786082"/>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b="1" dirty="0" smtClean="0"/>
              <a:t>Non ti puoi fa solletico da solo perché il cervello distingue tra tocco esterno e il tuo tocco.</a:t>
            </a:r>
            <a:endParaRPr lang="it-IT"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7" grpId="0" animBg="1"/>
      <p:bldP spid="11" grpId="0" animBg="1"/>
      <p:bldP spid="6"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uvola 7"/>
          <p:cNvSpPr/>
          <p:nvPr/>
        </p:nvSpPr>
        <p:spPr>
          <a:xfrm>
            <a:off x="428596" y="142852"/>
            <a:ext cx="3071834" cy="2248853"/>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r>
              <a:rPr lang="it-IT" b="1" dirty="0" smtClean="0"/>
              <a:t>Solo perché non ricordi non significa che non sogni. Tutti sognano!</a:t>
            </a:r>
            <a:endParaRPr lang="it-IT" b="1" dirty="0"/>
          </a:p>
        </p:txBody>
      </p:sp>
      <p:sp>
        <p:nvSpPr>
          <p:cNvPr id="5" name="Nuvola 4"/>
          <p:cNvSpPr/>
          <p:nvPr/>
        </p:nvSpPr>
        <p:spPr>
          <a:xfrm>
            <a:off x="3071802" y="357166"/>
            <a:ext cx="4643470" cy="3357586"/>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b="1" dirty="0" smtClean="0"/>
              <a:t>Ridere di una barzelletta o di uno scherzo non è un compito semplice in quanto richiede l’attività in cinque aree diverse del cervello.</a:t>
            </a:r>
            <a:endParaRPr lang="it-IT" b="1" dirty="0"/>
          </a:p>
        </p:txBody>
      </p:sp>
      <p:sp>
        <p:nvSpPr>
          <p:cNvPr id="6" name="Nuvola 5"/>
          <p:cNvSpPr/>
          <p:nvPr/>
        </p:nvSpPr>
        <p:spPr>
          <a:xfrm>
            <a:off x="642910" y="2071678"/>
            <a:ext cx="3143272" cy="2643206"/>
          </a:xfrm>
          <a:prstGeom prst="cloud">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b="1" dirty="0" smtClean="0"/>
              <a:t>I mancini o ambidestri hanno un corpo calloso circa l’11% più grande dei destri.</a:t>
            </a:r>
            <a:endParaRPr lang="it-IT" b="1" dirty="0"/>
          </a:p>
        </p:txBody>
      </p:sp>
      <p:sp>
        <p:nvSpPr>
          <p:cNvPr id="4" name="Nuvola 3"/>
          <p:cNvSpPr/>
          <p:nvPr/>
        </p:nvSpPr>
        <p:spPr>
          <a:xfrm>
            <a:off x="4357686" y="3143248"/>
            <a:ext cx="4286248" cy="321468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 mancanza di gravità nello spazio colpisce il cervello in vari modi. Gli scienziati stanno studiando come e perché.</a:t>
            </a:r>
            <a:endParaRPr lang="it-IT" b="1" dirty="0"/>
          </a:p>
        </p:txBody>
      </p:sp>
      <p:sp>
        <p:nvSpPr>
          <p:cNvPr id="11" name="Nuvola 10"/>
          <p:cNvSpPr/>
          <p:nvPr/>
        </p:nvSpPr>
        <p:spPr>
          <a:xfrm>
            <a:off x="642910" y="4214818"/>
            <a:ext cx="4429156" cy="2248853"/>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r>
              <a:rPr lang="it-IT" b="1" dirty="0" smtClean="0"/>
              <a:t>Il numero medio dei pensieri che si ritiene gli esseri umani di vivere ogni giorno è 70.000.</a:t>
            </a:r>
            <a:endParaRPr lang="it-IT"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P spid="6" grpId="0" animBg="1"/>
      <p:bldP spid="4" grpId="0" animBg="1"/>
      <p:bldP spid="11"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174</TotalTime>
  <Words>1099</Words>
  <Application>Microsoft Office PowerPoint</Application>
  <PresentationFormat>Presentazione su schermo (4:3)</PresentationFormat>
  <Paragraphs>166</Paragraphs>
  <Slides>25</Slides>
  <Notes>1</Notes>
  <HiddenSlides>0</HiddenSlides>
  <MMClips>0</MMClips>
  <ScaleCrop>false</ScaleCrop>
  <HeadingPairs>
    <vt:vector size="4" baseType="variant">
      <vt:variant>
        <vt:lpstr>Tema</vt:lpstr>
      </vt:variant>
      <vt:variant>
        <vt:i4>1</vt:i4>
      </vt:variant>
      <vt:variant>
        <vt:lpstr>Titoli diapositive</vt:lpstr>
      </vt:variant>
      <vt:variant>
        <vt:i4>25</vt:i4>
      </vt:variant>
    </vt:vector>
  </HeadingPairs>
  <TitlesOfParts>
    <vt:vector size="26" baseType="lpstr">
      <vt:lpstr>Oriel</vt:lpstr>
      <vt:lpstr>IL SISTEMA NERVOSO</vt:lpstr>
      <vt:lpstr>IL SISTEMA NERVOSO</vt:lpstr>
      <vt:lpstr>Presentazione standard di PowerPoint</vt:lpstr>
      <vt:lpstr>IL NEURONE</vt:lpstr>
      <vt:lpstr>IL NEURONE 2</vt:lpstr>
      <vt:lpstr>LA TRASFORMAZIONE DEGLI IMPULSI ELETTRICI</vt:lpstr>
      <vt:lpstr>neurotrasmettitori</vt:lpstr>
      <vt:lpstr>3 tipi di neuroni …</vt:lpstr>
      <vt:lpstr>IL SISTEMA NERVOSO CENTRALE</vt:lpstr>
      <vt:lpstr>IL SISTEMA NERVOSO CENTRALE - ENCEFALO</vt:lpstr>
      <vt:lpstr>IL CERVELLO</vt:lpstr>
      <vt:lpstr>IL CERVELLO</vt:lpstr>
      <vt:lpstr>Talamo e Ipotalamo </vt:lpstr>
      <vt:lpstr>Il cervelletto</vt:lpstr>
      <vt:lpstr>Il bulbo o midollo allungato</vt:lpstr>
      <vt:lpstr>Presentazione standard di PowerPoint</vt:lpstr>
      <vt:lpstr>Presentazione standard di PowerPoint</vt:lpstr>
      <vt:lpstr>Presentazione standard di PowerPoint</vt:lpstr>
      <vt:lpstr>VARI TIPI DI NERVI – in base  alla funzione</vt:lpstr>
      <vt:lpstr>VARI TIPI DI NERVI – in base  alla provenienza</vt:lpstr>
      <vt:lpstr>IL SISTEMA NERVOSO AUTONOMO</vt:lpstr>
      <vt:lpstr>IL SISTEMA NERVOSO AUTONOMO 2</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Natasha Crepaldi</dc:creator>
  <cp:lastModifiedBy>seven</cp:lastModifiedBy>
  <cp:revision>43</cp:revision>
  <dcterms:created xsi:type="dcterms:W3CDTF">2014-03-17T20:48:03Z</dcterms:created>
  <dcterms:modified xsi:type="dcterms:W3CDTF">2019-07-05T14:25:51Z</dcterms:modified>
</cp:coreProperties>
</file>