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62" r:id="rId4"/>
    <p:sldId id="258" r:id="rId5"/>
    <p:sldId id="263" r:id="rId6"/>
    <p:sldId id="264" r:id="rId7"/>
    <p:sldId id="265" r:id="rId8"/>
    <p:sldId id="267" r:id="rId9"/>
    <p:sldId id="259" r:id="rId10"/>
    <p:sldId id="269" r:id="rId11"/>
    <p:sldId id="260" r:id="rId12"/>
    <p:sldId id="266" r:id="rId13"/>
    <p:sldId id="268" r:id="rId14"/>
    <p:sldId id="270" r:id="rId15"/>
    <p:sldId id="271" r:id="rId16"/>
    <p:sldId id="261" r:id="rId17"/>
    <p:sldId id="273" r:id="rId18"/>
    <p:sldId id="272" r:id="rId19"/>
    <p:sldId id="274" r:id="rId20"/>
    <p:sldId id="276" r:id="rId21"/>
    <p:sldId id="275" r:id="rId22"/>
    <p:sldId id="277" r:id="rId23"/>
    <p:sldId id="278" r:id="rId24"/>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54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808134-6F57-4383-83FF-E3CF3FDD3E4F}" type="datetimeFigureOut">
              <a:rPr lang="it-IT" smtClean="0"/>
              <a:pPr/>
              <a:t>02/02/2015</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E4EE49-0207-44B2-97BF-E108E9D4EE03}"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2BE4EE49-0207-44B2-97BF-E108E9D4EE03}"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2BE4EE49-0207-44B2-97BF-E108E9D4EE03}" type="slidenum">
              <a:rPr lang="it-IT" smtClean="0"/>
              <a:pPr/>
              <a:t>13</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2BE4EE49-0207-44B2-97BF-E108E9D4EE03}" type="slidenum">
              <a:rPr lang="it-IT" smtClean="0"/>
              <a:pPr/>
              <a:t>17</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C1E582BD-E687-4B61-84FB-85F6B0E6A6AB}" type="datetimeFigureOut">
              <a:rPr lang="it-IT" smtClean="0"/>
              <a:pPr/>
              <a:t>02/02/2015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270988-CCED-43FD-B47B-2D52164AF549}"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C1E582BD-E687-4B61-84FB-85F6B0E6A6AB}" type="datetimeFigureOut">
              <a:rPr lang="it-IT" smtClean="0"/>
              <a:pPr/>
              <a:t>02/02/2015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270988-CCED-43FD-B47B-2D52164AF549}"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C1E582BD-E687-4B61-84FB-85F6B0E6A6AB}" type="datetimeFigureOut">
              <a:rPr lang="it-IT" smtClean="0"/>
              <a:pPr/>
              <a:t>02/02/2015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270988-CCED-43FD-B47B-2D52164AF549}"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C1E582BD-E687-4B61-84FB-85F6B0E6A6AB}" type="datetimeFigureOut">
              <a:rPr lang="it-IT" smtClean="0"/>
              <a:pPr/>
              <a:t>02/02/2015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8270988-CCED-43FD-B47B-2D52164AF549}"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C1E582BD-E687-4B61-84FB-85F6B0E6A6AB}" type="datetimeFigureOut">
              <a:rPr lang="it-IT" smtClean="0"/>
              <a:pPr/>
              <a:t>02/02/2015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98270988-CCED-43FD-B47B-2D52164AF549}"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C1E582BD-E687-4B61-84FB-85F6B0E6A6AB}" type="datetimeFigureOut">
              <a:rPr lang="it-IT" smtClean="0"/>
              <a:pPr/>
              <a:t>02/02/2015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98270988-CCED-43FD-B47B-2D52164AF549}"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C1E582BD-E687-4B61-84FB-85F6B0E6A6AB}" type="datetimeFigureOut">
              <a:rPr lang="it-IT" smtClean="0"/>
              <a:pPr/>
              <a:t>02/02/2015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98270988-CCED-43FD-B47B-2D52164AF549}"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C1E582BD-E687-4B61-84FB-85F6B0E6A6AB}" type="datetimeFigureOut">
              <a:rPr lang="it-IT" smtClean="0"/>
              <a:pPr/>
              <a:t>02/02/2015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8270988-CCED-43FD-B47B-2D52164AF549}"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C1E582BD-E687-4B61-84FB-85F6B0E6A6AB}" type="datetimeFigureOut">
              <a:rPr lang="it-IT" smtClean="0"/>
              <a:pPr/>
              <a:t>02/02/2015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8270988-CCED-43FD-B47B-2D52164AF549}"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C1E582BD-E687-4B61-84FB-85F6B0E6A6AB}" type="datetimeFigureOut">
              <a:rPr lang="it-IT" smtClean="0"/>
              <a:pPr/>
              <a:t>02/02/2015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270988-CCED-43FD-B47B-2D52164AF549}"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C1E582BD-E687-4B61-84FB-85F6B0E6A6AB}" type="datetimeFigureOut">
              <a:rPr lang="it-IT" smtClean="0"/>
              <a:pPr/>
              <a:t>02/02/2015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270988-CCED-43FD-B47B-2D52164AF549}"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582BD-E687-4B61-84FB-85F6B0E6A6AB}" type="datetimeFigureOut">
              <a:rPr lang="it-IT" smtClean="0"/>
              <a:pPr/>
              <a:t>02/02/2015</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270988-CCED-43FD-B47B-2D52164AF549}"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2643142" y="928670"/>
            <a:ext cx="6500858" cy="4815636"/>
          </a:xfrm>
          <a:prstGeom prst="rect">
            <a:avLst/>
          </a:prstGeom>
          <a:noFill/>
          <a:ln w="9525">
            <a:noFill/>
            <a:miter lim="800000"/>
            <a:headEnd/>
            <a:tailEnd/>
          </a:ln>
          <a:effectLst/>
        </p:spPr>
      </p:pic>
      <p:sp>
        <p:nvSpPr>
          <p:cNvPr id="2" name="Titolo 1"/>
          <p:cNvSpPr>
            <a:spLocks noGrp="1"/>
          </p:cNvSpPr>
          <p:nvPr>
            <p:ph type="ctrTitle"/>
          </p:nvPr>
        </p:nvSpPr>
        <p:spPr>
          <a:xfrm>
            <a:off x="0" y="857232"/>
            <a:ext cx="7772400" cy="1470025"/>
          </a:xfrm>
        </p:spPr>
        <p:txBody>
          <a:bodyPr>
            <a:noAutofit/>
          </a:bodyPr>
          <a:lstStyle/>
          <a:p>
            <a:pPr algn="l"/>
            <a:r>
              <a:rPr lang="it-IT" sz="9600" b="1" dirty="0" smtClean="0">
                <a:solidFill>
                  <a:srgbClr val="0070C0"/>
                </a:solidFill>
              </a:rPr>
              <a:t>IL MAGNETE TERRA</a:t>
            </a:r>
            <a:endParaRPr lang="it-IT" sz="9600" b="1" dirty="0">
              <a:solidFill>
                <a:srgbClr val="0070C0"/>
              </a:solidFill>
            </a:endParaRPr>
          </a:p>
        </p:txBody>
      </p:sp>
      <p:sp>
        <p:nvSpPr>
          <p:cNvPr id="4" name="Nuvola 3"/>
          <p:cNvSpPr/>
          <p:nvPr/>
        </p:nvSpPr>
        <p:spPr>
          <a:xfrm>
            <a:off x="71406" y="4500570"/>
            <a:ext cx="5929354" cy="2285992"/>
          </a:xfrm>
          <a:prstGeom prst="cloud">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it-IT" sz="3200" b="1" dirty="0" smtClean="0"/>
              <a:t>APPROFONDIMENTO</a:t>
            </a:r>
            <a:endParaRPr lang="it-IT" sz="32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00562" y="142860"/>
            <a:ext cx="4572000" cy="1143000"/>
          </a:xfrm>
        </p:spPr>
        <p:txBody>
          <a:bodyPr>
            <a:noAutofit/>
          </a:bodyPr>
          <a:lstStyle/>
          <a:p>
            <a:r>
              <a:rPr lang="it-IT" sz="4800" b="1" dirty="0" smtClean="0">
                <a:solidFill>
                  <a:srgbClr val="0070C0"/>
                </a:solidFill>
              </a:rPr>
              <a:t>Facciamo un po’ di storia …</a:t>
            </a:r>
            <a:endParaRPr lang="it-IT" sz="4800" b="1" dirty="0">
              <a:solidFill>
                <a:srgbClr val="0070C0"/>
              </a:solidFill>
            </a:endParaRPr>
          </a:p>
        </p:txBody>
      </p:sp>
      <p:pic>
        <p:nvPicPr>
          <p:cNvPr id="15362" name="Picture 2" descr="http://www.lombardiabeniculturali.it/img_db/bcpst/8e020/1/l/41_m1_1961_52.jpg"/>
          <p:cNvPicPr>
            <a:picLocks noChangeAspect="1" noChangeArrowheads="1"/>
          </p:cNvPicPr>
          <p:nvPr/>
        </p:nvPicPr>
        <p:blipFill>
          <a:blip r:embed="rId2" cstate="print"/>
          <a:srcRect/>
          <a:stretch>
            <a:fillRect/>
          </a:stretch>
        </p:blipFill>
        <p:spPr bwMode="auto">
          <a:xfrm>
            <a:off x="214282" y="4357670"/>
            <a:ext cx="2500330" cy="2500330"/>
          </a:xfrm>
          <a:prstGeom prst="rect">
            <a:avLst/>
          </a:prstGeom>
          <a:noFill/>
        </p:spPr>
      </p:pic>
      <p:sp>
        <p:nvSpPr>
          <p:cNvPr id="5" name="Rettangolo arrotondato 4"/>
          <p:cNvSpPr/>
          <p:nvPr/>
        </p:nvSpPr>
        <p:spPr>
          <a:xfrm>
            <a:off x="3071802" y="5000636"/>
            <a:ext cx="5143504" cy="1379101"/>
          </a:xfrm>
          <a:prstGeom prst="roundRect">
            <a:avLst/>
          </a:prstGeom>
          <a:ln>
            <a:solidFill>
              <a:srgbClr val="0070C0"/>
            </a:solidFill>
          </a:ln>
        </p:spPr>
        <p:txBody>
          <a:bodyPr wrap="square">
            <a:spAutoFit/>
          </a:bodyPr>
          <a:lstStyle/>
          <a:p>
            <a:r>
              <a:rPr lang="it-IT" sz="2500" b="1" dirty="0" smtClean="0">
                <a:solidFill>
                  <a:srgbClr val="0070C0"/>
                </a:solidFill>
              </a:rPr>
              <a:t>1500</a:t>
            </a:r>
            <a:r>
              <a:rPr lang="it-IT" sz="2500" dirty="0" smtClean="0"/>
              <a:t> </a:t>
            </a:r>
            <a:r>
              <a:rPr lang="it-IT" sz="2500" b="1" dirty="0" smtClean="0">
                <a:solidFill>
                  <a:srgbClr val="0070C0"/>
                </a:solidFill>
              </a:rPr>
              <a:t>William Gilbert</a:t>
            </a:r>
          </a:p>
          <a:p>
            <a:r>
              <a:rPr lang="it-IT" sz="2500" dirty="0" smtClean="0"/>
              <a:t>sostenne </a:t>
            </a:r>
            <a:r>
              <a:rPr lang="it-IT" sz="2500" dirty="0"/>
              <a:t>che l’intero pianeta fosse un gigantesco magnete. </a:t>
            </a:r>
          </a:p>
        </p:txBody>
      </p:sp>
      <p:sp>
        <p:nvSpPr>
          <p:cNvPr id="3" name="Segnaposto contenuto 2"/>
          <p:cNvSpPr>
            <a:spLocks noGrp="1"/>
          </p:cNvSpPr>
          <p:nvPr>
            <p:ph idx="1"/>
          </p:nvPr>
        </p:nvSpPr>
        <p:spPr>
          <a:xfrm>
            <a:off x="0" y="2214554"/>
            <a:ext cx="6572264" cy="2286016"/>
          </a:xfrm>
          <a:prstGeom prst="roundRect">
            <a:avLst/>
          </a:prstGeom>
          <a:ln>
            <a:solidFill>
              <a:srgbClr val="0070C0"/>
            </a:solidFill>
          </a:ln>
        </p:spPr>
        <p:txBody>
          <a:bodyPr>
            <a:noAutofit/>
          </a:bodyPr>
          <a:lstStyle/>
          <a:p>
            <a:pPr algn="r">
              <a:buNone/>
            </a:pPr>
            <a:r>
              <a:rPr lang="it-IT" sz="2500" b="1" dirty="0">
                <a:solidFill>
                  <a:srgbClr val="0070C0"/>
                </a:solidFill>
              </a:rPr>
              <a:t>1200</a:t>
            </a:r>
            <a:r>
              <a:rPr lang="it-IT" sz="2500" dirty="0"/>
              <a:t> </a:t>
            </a:r>
            <a:r>
              <a:rPr lang="it-IT" sz="2500" b="1" dirty="0" smtClean="0">
                <a:solidFill>
                  <a:srgbClr val="0070C0"/>
                </a:solidFill>
              </a:rPr>
              <a:t>Pietro </a:t>
            </a:r>
            <a:r>
              <a:rPr lang="it-IT" sz="2500" b="1" dirty="0">
                <a:solidFill>
                  <a:srgbClr val="0070C0"/>
                </a:solidFill>
              </a:rPr>
              <a:t>Peregrino di </a:t>
            </a:r>
            <a:r>
              <a:rPr lang="it-IT" sz="2500" b="1" dirty="0" smtClean="0">
                <a:solidFill>
                  <a:srgbClr val="0070C0"/>
                </a:solidFill>
              </a:rPr>
              <a:t>Maricourt</a:t>
            </a:r>
          </a:p>
          <a:p>
            <a:pPr algn="r">
              <a:buNone/>
            </a:pPr>
            <a:r>
              <a:rPr lang="it-IT" sz="2500" dirty="0" smtClean="0"/>
              <a:t>per </a:t>
            </a:r>
            <a:r>
              <a:rPr lang="it-IT" sz="2500" dirty="0"/>
              <a:t>spiegare l’orientamento </a:t>
            </a:r>
            <a:r>
              <a:rPr lang="it-IT" sz="2500" dirty="0" smtClean="0"/>
              <a:t>verso Nord </a:t>
            </a:r>
            <a:r>
              <a:rPr lang="it-IT" sz="2500" dirty="0"/>
              <a:t>di </a:t>
            </a:r>
            <a:r>
              <a:rPr lang="it-IT" sz="2500" dirty="0" smtClean="0"/>
              <a:t>un</a:t>
            </a:r>
          </a:p>
          <a:p>
            <a:pPr algn="r">
              <a:buNone/>
            </a:pPr>
            <a:r>
              <a:rPr lang="it-IT" sz="2500" dirty="0" smtClean="0"/>
              <a:t>ago magnetico, immaginò </a:t>
            </a:r>
            <a:r>
              <a:rPr lang="it-IT" sz="2500" dirty="0"/>
              <a:t>che al polo vi </a:t>
            </a:r>
            <a:r>
              <a:rPr lang="it-IT" sz="2500" dirty="0" smtClean="0"/>
              <a:t>fossero</a:t>
            </a:r>
          </a:p>
          <a:p>
            <a:pPr algn="r">
              <a:buNone/>
            </a:pPr>
            <a:r>
              <a:rPr lang="it-IT" sz="2500" dirty="0"/>
              <a:t>g</a:t>
            </a:r>
            <a:r>
              <a:rPr lang="it-IT" sz="2500" dirty="0" smtClean="0"/>
              <a:t>randi giacimenti </a:t>
            </a:r>
            <a:r>
              <a:rPr lang="it-IT" sz="2500" dirty="0"/>
              <a:t>di magnetite</a:t>
            </a:r>
          </a:p>
        </p:txBody>
      </p:sp>
      <p:sp>
        <p:nvSpPr>
          <p:cNvPr id="15364" name="AutoShape 4" descr="data:image/jpeg;base64,/9j/4AAQSkZJRgABAQAAAQABAAD/2wCEAAkGBhQSERUUExQWFRUWGBgYGBgYFxgaGhkbFxsYGBcYGBgXGyYeGholGhcXHy8gIycpLCwsFR4xNTAqNSYrLCkBCQoKDgwOFA8PFykcHBwpKSksKSwpKSkpKSkpLCksKSkpKSkpKSwpLCksKSkpKSkpKSkpKSkpLCksKSksKSwpKf/AABEIALYBFAMBIgACEQEDEQH/xAAcAAABBQEBAQAAAAAAAAAAAAAFAAEDBAYCBwj/xABDEAABAwIEAwYDBgQDBgcAAAABAAIRAyEEBRIxQVFhBhMicYGRMqGxB0JSwdHwI2Lh8RRyohckM2OS0hZEU3OCg7L/xAAYAQEBAQEBAAAAAAAAAAAAAAAAAQIDBP/EACARAQEBAQACAgMBAQAAAAAAAAABEQISIQMxE0FRMmH/2gAMAwEAAhEDEQA/APFE4TJwuqNt2XzUPoupuJs02VOnmlwwzBshPZ6oRVsJkFFcZSBMxBnguWSWpVvG0RTsCHWkjiqtGoHbKjX1lweLk2Poj/YHCtrYvxNs0Fzp29lNyCBmHJjqYUtfBOZ8TSOpC9roV8vfUZNNgqNgNdpA6cFoMXgqDmAOYxzT0BXP8m/S489+ybBHQ8gEFzviA4AbX6rYdsMhw1agHYppc2kCdQdpLbbzx8lbGKpYemdDWNa2SWtF/QLEdpPtF++1uqnHwkAx/NGyz5S1WUp5DgRWc+mHPbPhNQj3gKfE4Ck+w0+kBRj7QcKHEuBjeG09j7q477TcIQfHVbP/ACh9ZXpl5z6Z9szmmQN2a5hjmWlZPHZaAV6U37QcIILa1Rp/9u/qoX9ucFqJNRzpHFhV2LjzBuC6wi+VZQKpFNxEmAHTcTa/RbT/AMcYCIj/AEkldYb7QsG0yHFunb+CD9ZlTRuexv2fYbL6eqqRUqESTFgDwVTtBlVFjmuoH+G6fQ7lVm/athK9E0u9d3h21UyA71Gy5qYj+Gw2IdJEbGwB+a4zy88VUbSB4lWKOBLnBtNrnOdvN2gcyeChdV1HwthNWztuF8bnweDRufRdRM/BgPc3xS2xJEA+SyWe0qDHEl3i5Aqr2l+0OrWJ0+EHluUL7Odl62YPedQa1glzjMJc/YpPptLiB4Z4855q5habKVM0hVY57zIH4UPx4h5bwaYt0KrZlSa6sTTnQI+ieKFWyOtDnBhLQbkXCGuavSPszzZjDUpvux5tPsgH2g4KlTxR7oQHCSFJ37wZSEl0Uy6hkydJAySSSBJJJIGSSSQOnCZOAgJZDiNFYFGatQSesoHlLocTEwFJWe4mxi6xZtRfbWcHWEx0W6yuvhwwGg0sc5njBudQ3grBNqPa0t58VbyPHaXxw4Hqsdc+UwaOtmR1tIJEG61tPP3d1TL3OBAtGx81mWZQarg5pF/kVo8mwVMOBrAvFMENY37xG5J5LheZJhNM99fFnRSJubl4Ib78kExXZfEUX93WfShwMEO8McQCRAPRaumX16JfS0MmzWmQ6BuI29UDzJ+OrsdSOGNQRAOgkDqDsD1TmNVkK/YB8mMThAOtds/KVDW7BPb/AOawR8q4/RHKvYHGUKYq92OoYQ54HMtAWarYTxHUDI3BsfVeqYmp2/Z6922LwR/+8fonq/ZpWDdQr4U9BXaPmbIe/DxsLJUajmGW2PMASteP/U0Hx2XupVCxxaXAxLXBzT5OBgpgJgAC262eEw/+MpPa9ofWDm6XS1sNAJdIAE8Fn83y+nRe1rHkm+q1p4RzUUKptIMjcGRC9HyTtEz/AAre9IDWl2neevuZXn1KmSDbj+4T9y8nQA4Rwg7nop6GxzDt3Mtow0fiO/8ARZfF4573GNTzxO6v5X2PxFSIpGOblsMs+zN7gO8d5hoI+iaPOKdA6hq9pWgpYl1KiWNqFuveDEr0Cj9mGGBktd/1J82+zSi+n/B1teLgOMg9Oi59b6V5dhsKHHxmAATPONlLQwLn/C2S6yOYjsVUktY+Xjdh3HqiWSUzR0sfShzLzzOwV8kxRyPLzTbpeAwl0CeaH9tez1VrmvNwRZR59mxfX8JtTNo4nifdFKedNrhveuOoHwjhCzebL5RXnjmrlaHPsKwNLg2Hat+iz5XeXUcpJJKhkk6ZAkkkkCTJ0kCRTLMhfWaXiA0cUMAW27O5dFEHURqFws24lUsuyUUwS434ck1WkBMBGsTS2AdcqriaWg6HRzlTUDMBTLyZEAWVrB4djdZfdrIiLFz5k35AKycTTjwO8X5pYxjKsANLWmLA8Y8R9SCfVJf6qkM+DnANNRrNQnSZIbN4vcwtzgftAwmHAFDDVXmLuqOZqPPeYHRYXG5XpbNOYG4+cqDBmd+CsnNS+np7Pti0AhmCaBwmr+QYof8Aa3WN+7aP5Wifm8lYfC4rRcNB8y78iFwakmf380yQ1qMX9pONqnenTEEQ1gmD/Mbqj/u9Ysa8OY6IdUkHc8Z3A57oMHKZrSTEX5KVdbrNvst7jDmtRrCvHic0tDZbw0kGfRYyp2arcGsg3+MWnhdHaWZVBRFEvcQN/EfbqEzHnjtzlJKaCZNldfD4hrw5tN99Ng8XEXBMKhnGVd2497LnOMkgWJO8cFoMSWl0GqymBxdqJ9mtKD561pcz+L3wE3HhmRyIkequaajwzqTabgzTrEQHbm4+HhK9ayHDYd9JrtGqpHihoMcLuXj2WYdr6rWaHuFrMbqd6A7rc5L2UJLnUS6nBI1eIO9Q02PRZyQlehjDgAQ1rfO/0CsNw0C7o4QP6rOYbGYrDt01O9rzsdAkEcPFBPnKhpducQwlr8E88y3f2II+ajTW4fAt1XLnTwmPos/2x7WUsJQd3YaXOljebiJDnTvpB48SFIO1zXsgU61MmQ6WS6I+FpbN3G08AvI+1OLq1K7jWY6mYGljgRpb90AFVNFOzdMhtSo6qwh8PLr6geRJ23uoc87XMGsU5PhDQ93E8SBwCBYfFu7s0wYbMnr5qjm7fAop8va1xIJ34qfvIqANHw7T80Jws2InzV+s8xqG43SomzzFtqwACI381nq2Hc3cFEHA6rrXZbgadWg5rgJA3S9eEHnaZT4qnpe4ciVCusDJJJIEmTlMgSZPCSC9lNAOqDVsFscJjg2w+ixuWYgNffYrSU3atljpmpcTVl5KmrO1s021FRPonTdXctwrqpaGgEzBPJZtybSH7O5CXVNbmyxlyOZ4W4hFsVgWB0AW3H5rnGYnuiWsPmQqlDM5Eu5wvJ13bdjZ6mGDRbY2WdzDB907U34Xb9FpS+dtuRUmW5V3ztLmktFyeG8QD6rr8fdtxD9mew/+Jph9Wr3Tag/hloDiDMang7N/up6P2fVRjf8AC1Dpptk97sHg/DEmA4m0LWhmhoAgACOgAXFfMTVIJJ8LQ0enHzXq8Uxg867J1MM4kyWSQfCZYRwfHMbO2VjIsPhqlquK7lztnkTPJoJcI/dxst9m1RtbA1qzoFahTcSfxtAMT1mI6xzXibpI0+3nxKx/Vx67Q7AUDpe2piajDEkd2wQePiAkdQSi1bsplrB46rJ616TD6kQfqvn/ABRLmgEuIbaCZA6AGwKgFQAgtm3MDf5ghJL/AE9PbMzdk7SNFXD6hxNWsQR0LQQVWZmmSMgzSkbhtJzyfJxDvkF46XzJ+gA+icOVvP8A1PT2w9r8oP8AwRSpkD/0gwnjF6Y1Lqn9oWFpy0VWd3+EUnH3DTE+YXi+HbMn2iPn0XWtPEesH7TMOx4LA4Dm1gaf/wAj6pYn7VsORAbijH/MDfeCZC8mNRdMJW2Xo/8AtP8AF4KT9x8VU/lKyufZ4/F1jUfFvCI/CCSBfffdCdUCRubDzKarIaA252gbys2rFzCMu7oB63XGPoamFCq+Pq0jp8THD4p3n1HJXsBjzUYdRuN7C881nGkWXtIaeQRTBtD9cNEObEeXFdsxGhpYG6QQJBafe97q9kGWvq12Nw1IvfvE+DrPJZoC0cvAJ12hXMsw5LjBstX2k7JVKNQPq6A0tktbz6SgdFjWPAB+K4Wev8qzXanKDSeHcHIAV6dnGWd8y+wXnGKo6XEDgtfF3sFdJOQmXZCKZOmQJMnSQSMZJAWqy9optk7xxWdyxpNVkbytvWxxfUYKtCQfCOvVc+qlV8NQdXsCGs4uKM0MIKAHduloG/Mozhslw7acVndyJ2BklZbtNm4bV7qjanT2/n5knmvP3L39LHFXxEn1jnKkdR005gzyI38kIZmMyR7fkrL8fULQ90eRPBY/H0onh60gAXJtA3lbLI3mizSGtJ4l07jlBEBZHstlZc41n2mQ0dOJ/Ja5tojYL2fD8Oe6xaK5jlxrta4Fwa4FjgwwAfxEDxNO3GOKz9PIK1Igtq1HDi2qdTSLzpLb6hHHaUTw2NdTdqab+49RxXeIzXXNmtk6rDjELpeKbADtpmHd4Ko0Ph1QtZpidTZ1OvwgtHsvMKWIOy9L7a1u+wYpiNTaofJtI0uBE7Wn5leXVvCeo3WMxrdW6km/v1HNUqjINuKtU8Rq8+CdzfKD8iqlVjvHJPCfuD4iRsQDccem6cNVQ1E3jjfy/upCnfWJGkwBvYWB6KWgNXIc5291BG1qmbTv9Fw4KwywJ6fNBVxGKDSOIb8yVYoPJBezxED1aecIDXrlzvX9lWsNWLTLSQeimNHxdMkSZJcTczNucriiS0GOIhbns12noOiljaLarOBIuCdyHAgx0Qjtzg8PRxTmYUl1LS0gzIlwkhpPAbXWZbuUPl/aMtpkVmiuzTYPMubH4Hm7ffZHezfaDDsqtq0K7sJW/BUEsInbvBLS09Y81iaAlsefzQpjNxyW8R7f2vxrcWKTnkhzQ6XNjQ//ACuBIWZy3IC/U8OgsPhbzHmvPsDmlWiZp1HM4+E253Gx9QjmC7auB/i0w6d3M8J89Pw/JY642emnreT4WmaRDrk7rDdoeweqo51MxK7wvbJlSND9JFtJsT9fkiNXtFUIa3TPXiV5Px98e41sea5lktSi6HD1CHlq9MzaqK14gjdef5rQ01D1uvT8Xd6+2VGEl1CZdkMkkkgv5M+KzD1j3W5rV3Cq0F8lvIfDxsvPqAOpsbyIWmw+ILHS6Y49FjpHpTMCx9Nj6kP8OsA/E4E8Y+ixXbTBtLhUp03M1HiCGx0lEspzhvduIPibHdRzBuCOqWf9oXVdLCHOAFg+IHMADqp9Kw1HAnWZi3W0rV9ku6OIY7EOaRrAaDpjwwfhduJj2QgkUB3jvE9+oU6cbcDUMHrpb1k/dC0vZfLoZTJbBABNuLpd6mDHoFZNZtaytlVQAua01Gxq1UxqkbmG/FPRZWv20w7TGpxuR8MRHC95R3PGP7kOpOeO7OuGugyAbiOX5LyvOsC6pUfUaS4uJJ59ZAC6TrqGRr8R9oVAWa1x9h+aoVe37THgG3OD7/0WCqUiJ/fuOCVKq0G4m20xfgnnV8Y12L7ZOqAgBgHUygOoFwa8yJOxuJ5HiOiHtdcKSoQACDvus22kmLdT+E8sO44j5KSniPY7/qqFd86DxLY9iQPlHsnNQjwncW9lIoi5hPmOR3G67ZT4+XzVbA4gGG8Rt15tP1HrzVxuxHVVlHVpceHFPSdpseHHzUrWA2MX5/rwTGlpGklr/Jxt0JG6Dqf35qDNcVpbA3PyVguG4bpHISY/6iT80CzGvqeosiCkLq60qnQ3VxisVaaLD5dUn4i0OExtPCFwXGBebW6JNolzg0AkkxEXnyQc4WsS53kqlYeNwHEq47CmlXLHAggltwQd+INwuK9TTUB6Dz5GE0U6jC0wd0mjfordR7Gk6QSJMat+kxxSxOHMSYB/d7KiGgN4IkbAq9gsdVkBjj13I9eSrU8MJ+IGLwNz58AOqn/x0RpAAETE/s+alo1+UueSHPI5kGTb8lXzrKGveTG/EbKbDVNTTHwlsk/QefFT0McRTaHt1AmRG481y26Mjj8lLfhQhzYXoeJxdCpYAgrFZvhwyo4DZdJQPSXSS0L+VECoC7YXWwZoe0NcNIcRfibiVlsLgHNpmqQRwCPZXg3Vmkl+ilTGp9QiY/lHVce/aCGYYNtKtopizSSCeXD1VbMa3dN1uH+WWxrP8vTqqY7RvNZ5pXPwsL2gng0OPAGJPGPO6avSr4x+uq/WW+HvHGzQNmN5jyHqrFBKmt7tbuN/6DkOC9O7NU2toSOYFQAmWEiGa5uAQBBuPiQfLcrp0rgan38Zg34Ry80TpVHS7S7S5zS3UADY/ECDYjoeSvnEwfbi4GkkFp3Ej1hYvNWNpOcJLATLXhuxvvBBA4bHfZWauNcwx3jttjBAsL3v8+KjxObMe3S9rXHnBH6hanUSzWZzHCtqudA1ESe8Y29uLo9JJAQLHZY+nBIBDhIcLyPy9VrKNU0ntqUoBbvDiJBOx2MRwFkOxbDrcdpJMwYuSYuJ9+StypNjKpK/i8ILkKg4QVHQ9Q38k2pMkg7Y+DKNUa+tpP3m79evkgUqfDYoscCPUTuOIVSjlOrM8fK6c7qKi+CHNNjtEjfgYUpfDZ9vXZGTYqrDCRxsPIcfVZ15ujOYU3Fsj4Rb2/rPuhhw5iVnWoagFdpPtCrYensrzaADSTursHARjs3mjKFYVHCXgtNMzs6Rc9IlAn1gNrnooarrgE349EuDedv8odVc3E0WueC2ahEkiIgu5bwZWPxlOQ09Y9/7Lb5Hj3VsL8ZJNnHYy0QW+HcFoBvMwsfnbn036XUw0i+oSNQ4Oja45KfQFvb7/uERHhaAYGkQZ89gOJ4KthcS0GY8R4m8eQA36ohSol4hjCXfjdw/yM2Hmbq2im/+YaW8ARd3K3Fc0sKX7Wby4+q0WC7Kvd4nyT1vbzRrDdmADt8kFTs1l7mfia087g+iv5y2k0htNoD+JbPHpMSnx2MFLwtMvAgngPKOKDOxGnxm5Cl9IlpQ03ueqzubHUSQFcxOLc4yDYqAUHaQ6JBKk9KCEJI/WyMOMjkkr5wekUMho1mCnWeKb3iW02CXQOkLL9pA2kXYKkSaFIjWAYLqhEnU4bkbAdDzWu7N4OoDUrBvicNDHHdrRaW9SZMrI5lkzqJc0h0OMyGkgnfxH8155f6KGEyrSPEYB3YBv0JREHaLAbAbAdAo8IZb1G/6q13YABG8kR+9wtWqmw1YbK0199+P6IZ5WVhlf1PMLOgdmv8AxzJgW9lWi3SSLcwredNhzXcxBvJ8O88rEKjh4glbiHMevJUcwfAkGCrlWqOCG43E3g3A4LcRVc4uH9FVrYWRZI44t4LgVCd/7Laua+WVGN1Fp0zH9+SrE8FpqOOc6iGEDTef5jzPMjb0Q3EZc0/CYPJDQx9CL7hJlMyP7K1TwxnSbTsevC65/wAOetreqKlwmI0ktds7fp1CulsTqdYfv6LluSVSzW8aWcC63sqtaoAAJBhEHOzOV9/Vc0uI1ghoPSDN4jcwOqKYbs+1wqUbagSA77rgLSDPMQsxlYe54idXD13jqtAx1KoQw1gyq23ikM/yk76tQHQSVjrlNLD9isS1wY5jGFxjUXW2kCwJE7AxEoXmGW1G1TR0O1gxEXK0mHz19OmAah8PwAg+E9HRYfJDu0Oe1K1OnNXUWHU4EAEu/F1EQI6GVmTrfa7AShkDjMkNIMRuQRvKs0+zBqNcAf4jRLRaHAfEPOL+hVRmcO1eIX5tt/p2RTCZu07kelj7H8iutibXHZ6t3TiwmztujhcHz4LaDJ6WLpgVANTdjN4PA+RB+SxmOYyz2OE6hbY9D5ovlfadjeMc567/AC+gQ0UwvYKlTdMEje6MU8rp07BoSf2jpvDf4rCY/EOCZuOa+4IPkZ/YW5yz5xI6oOgQbNM3iWMN7yRw5gdfoqedVGVLCZG7tT/kB7W5KhSi2re9uEcJjisddSeo1PaJ5vdR1qMtIHmrYcJkgGGxxifdPSYJa/h8lx1oGbhiN9ldfiYphvJXcXRa6HNO5KHY07jitbqGwmotmU6hw7y0Qkg9iBp4b4pLwAIHONugjdAMzzA1HWAI4dJJCB4vOtNqpAuSH3ueR5H5FQs7V0GEnXJI4Dad14/Hv9mlmtOm2DTgEGHbwZ+8BwTsAIB42Pr+l1XGeMqA6I0xBFpPnxUVDGNpOHh0tmJBkgu2N+g2XaS57TRWoy2tobAsepN9uaiL7EDjHpz801PCRqc062PM6hOmQBIjnMlc6LymNK2aNmmD+E2twO/1aEND7IpmrD3LyDsCbX2g+n9FlmZtAuJuPRdeRaqYiLWQari5nquMRizUeSFbwWVTd/6LciBbqisYUgkSYHPeERzns13be8p1GVWW1BplzJ/E3eJ4oXQC1AYFRukBu0uid4JtKjc5cUmnTN4G/Sf6pIOar4F0YbVp04qPBqVXXDPhaI06SSN5/D03QLGN8PknZWBIOqLR1FuXFBPneavqul9TXa0DSwfysaIAA8gqWDoajJggEWJuZ5dExGt0NEfXzJ/SyKYbDhjRzQqzQGiI3sQp80wFwXidRJOgiWmTaRIPA+qMdnMBUNVlXSwCnYB0w4iTJvM+IbQBAXVanqc6o8AlwENAs2LQFNZkDGFrryGf5iBflBIK4fhX7ANJ5EwforlSkw7tHpP9lTxFBo06ZuY9t9lFxQx/Z8jxNB2k8QDMGY2uqL8BUY1rnMOl0lrt5iAY5xInzC1lFtU03uNUhrjpIHhBEyRAgRICoNrnQWG4nUG7Cdpgcf0U899KCsrg09OmTPxHgI2j8+Cifh5EAxysPqirsMzV4vBJubwOp9kUpdmWyHGqw04BkOEnyCz13J9jNZfl1R74H152VjE9/h3wbgWsTB6EhaavXp02zTDLDhPp1WXzLPy8w5lvP5rHPfXV+vS5F5mdh45GLj9E4xPos13zZ+80dLqeljj5/n5rriDGa5gYsTEKhRxzmtBvF+K4rUHQdW8B0dDwCotxBjTwBmEGsNN2hlRslroM9Tv81c/wLngvjdSZdUZSwtPvRrpgySJm9wEUGFZVwhrUSQA4+EmJGwnl/Rc9UFoNbFwkkzAPbYxPmEldRxjXNdrYagqNbs1gE268YWaxGC4sII4wbjzROrgu6qE/cuWnp+E9UMJIJIAM7xb3Wp6EdLVTLXwYBGynZjHPc69nHVH5wo5GhwHnBPDouWUTpD27j6LQ2VPEaWsaBJInjB/CdPOFfdTkam+Zbxb1/wAvVBclfVxGlzWkzbpZG31aVFup7262mQARI6f0XDu4qKqZpPZE6gY2sSCD6EFecNLj4Qttie0tEmwdfeBZB8Jl7ZJ5kn0ldOPpFbL8r4lR5thKtPxSSw8Rw6FHm1WsG4/NSUs1aHCaYe37zX7EG3DzXZnWMo4twO55G/kfqArzqXey+m0NdN2tHhJNwGD7sbb3Kt9ocgFMNq0jNN+zTOphEEtMi7bwHG5jYKtkhcJ0tJNiD1BB3KzWkmGzEl4dAM/ENg4cjHRW3YRhdIBDZOmSOdtQ9kPfhXNc/UNMOiPPkpWOOq3T6BUS5hgtQJYCBMX21cQDxH6oA5t4NloKDrnn059VxiWtPxAE2g8fkoIcqwJmQJkLYZfkehoLg0vmSHE2G48vLih2Rv0guG44+e8ckaFc2JJn9wsddfoXsONPEkk3PM9OX9FQzNsOcI3uPJwB+sq1Sq9L9fqosyZLWumTce14U5UHe0g/u/7lVqxvbht9VZLrzyuhtV3781oT4mu3SA0ydybgEm8R0SoDiQCDY+36qkJJjmjeX4XwNDotNuq59XwiA9ak4bib3i6qd+QQImCbbGeEclrGUNPi3JQXFuptqTN2kucSD8R+6AVOfk8lWKmVhgLjd+mS2eJ4crINXytzgXFsLrGZg4mT526q1gs60sIMmR+yrJZ7QBdl7gbwBzJstB2Sw2GL3d88tDWlzSWzrjgL2PJD6lN7zJIjpBA5SjIy8upkkFznWmLCOsQ2I3XWATj8cKuIfUAAaT4W9BZo9gh9Y03OkyPIKzjKbtjFuQj3UuBo0GjVVYXH8MkfTYeaA52YzgaRSqUg9hMtNwZHEHYeqMZ1mVQfwDTYxrhIa1zXF3IlwtdZV2NJaGtDWU5kMbt5kncolhMO6WucSGiCbGwJ3H6Ln1zBzWrBxka46tEjmDzSRilhyJ0Np1WyTqdE34JKbAEzOgSyd4MkIJiaUQSLEWP1R0PLjzC4NMuERPGCrooZfkrqo137sbmJ9B9FosNg6QrteNLQW3Y4bkCLIjl2NY9gZDWkcAYG14VXF5a9w/h8SNxPouN7u+/SjmAezSRTBpPIIDZtP0Hms1hcsAbUbUALgRyI1XO4/d1o8M9zIaYn233UVbA/xWubxkOnr05iN+q589ZRWHZ6jWoNDWhj2xe0kkXDuYnYoHVyNzXFrvBA5H/THxDkdkbxdY4erqJ0tIi17/dNtrq73RqkCpMEQLTHJw5cZHHzutfkvF9/VXNZmll1Mb6iesD6KRtZrdgGxyAnzlT4mhpuDIkib8OEFD3niduq9E61DZziwaPqDPLSD/3Bc5O/WwOgDgIEeqFZrWFQhjTI3ceHlKL4Gq1jQ0S42+ET89l0iVdxGUsriD4X/deJPAw1wG4mOvKVmmNhzm7RaDyFxfy5LSMrVbFoFOCCC5w4dN/kue1uD1UxiCKbXyBULJDX6rhxaLB28lsA8kuAVRwrfNxHMbcfKPzVCthrat4Ib0vqO6KZdk5qt1NLSLxP8u9hc+VlUzdgpMLCZcCHXgE7tiOAg7LHlNxcXsos3zRehsTwE26oTlWJa5gLfUdUUpukcws9CVlXipKlQOYRERe3mB9DPoqhVnBXlp2II9wU5+wDxTA0W4mOPC6H1nWRHGNOqDwE+pVEt8YnYf3K6C3Qohjb/E6LnyFh80Vw7AKZdEAbnmd/VZXE4wvqhxMCbDgB5eSIYzNCGCm1xIMyfPgFy6430iatnAkgG/Lkg1aXuLjdUXk6iQL2n0tKL4OgXgbDnEq+M4VQLSRG3JQ4fDOLgDsFpsLlI0uLoAB/shmJxbQfAPhIHQhXnrfoXDhLguAJHGwPyRGm97ACJcwHnMT0hD8BjdYh0T+7q80OBlpj81aIcww9Puw8c9JEgkTME8xwG0AETtAB2Ac90hwgQCfaB80fzTEh1CoIAcCBq6ES7bci1v5k2TYV1KkXOpmuyoY0t+IBokvBbMadvUK76R3kXYWrimTSc0Q4iXOAEjoLrTnsViaNn6XNaLOabTadQNxdW+xbqDKsU31R3kRRqgAgxOrWIBsOQ8lqcwbULofDWi+kGbc3EdFn/VVmMF2LplgL2v1XnS6BvySVfH/aNVpPLKdNgaNi7xF44PMbSIsnV8Z/RjxTiDwJXWMZodxjkkkuc+0cPp3EExv++S6w+Pe14c1xAMSJJn0SSVov5lnsN8I8fM3Efqpckzp9WoGvPxbECCCPXZJJYvEkUTzDCio5jdiDM9AQSPkFYw1Mtc/SSLg7k+3JOkvLv6CfRbV1ujxMEkHZw68nRxWUxGSte+QbEahMm02tMA+SdJen47lE+ByVhOlrQTzdce23yKmr4gslvK0Cw+SSS1erouNogCQNxP5rNdqcX/u9NonxOM//AB1f9w9kySnw3aM1hMzfSMtJuOZ91w6qXyXEknclJJerICfZyuW1C3cOE+0LWNbAPQfuEkly7+w2v5pON/QeX90klmCnXbF91RxTobtYiPzP1SSW4BLruuNwTb0hFsDQD2Fo3HPaeG3Df5JJJ0gJiKznOPDhZaPs/SmkNUGTA6QbpJLHyf5VJm9JzGzqsPEbRNoA90Gbhy4SCP3H6pJLPx0VaxLXTMEcv3dGMNm/gBIukku1iOc5xBd3YgXgwdpNrwq7KzmnQHECTYEgSbGw3mEklYCOVveK9MscWvDg6f0tyWyzjNHv/hte/SSWvLtJdUEwQSB4Re0JJLzfL1eepgyGOxzXVqpOoeNwAAGws0b8oHokkku0V//Z"/>
          <p:cNvSpPr>
            <a:spLocks noChangeAspect="1" noChangeArrowheads="1"/>
          </p:cNvSpPr>
          <p:nvPr/>
        </p:nvSpPr>
        <p:spPr bwMode="auto">
          <a:xfrm>
            <a:off x="155575" y="-1203325"/>
            <a:ext cx="3810000" cy="2514600"/>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5366" name="Picture 6" descr="http://www.sapere.it/mediaObject/gedea/images/9300/Magnetite--976076/original/93002129.jpg"/>
          <p:cNvPicPr>
            <a:picLocks noChangeAspect="1" noChangeArrowheads="1"/>
          </p:cNvPicPr>
          <p:nvPr/>
        </p:nvPicPr>
        <p:blipFill>
          <a:blip r:embed="rId3" cstate="print"/>
          <a:srcRect/>
          <a:stretch>
            <a:fillRect/>
          </a:stretch>
        </p:blipFill>
        <p:spPr bwMode="auto">
          <a:xfrm>
            <a:off x="6669706" y="2643182"/>
            <a:ext cx="2402888" cy="1585906"/>
          </a:xfrm>
          <a:prstGeom prst="rect">
            <a:avLst/>
          </a:prstGeom>
          <a:noFill/>
        </p:spPr>
      </p:pic>
      <p:sp>
        <p:nvSpPr>
          <p:cNvPr id="4" name="Nuvola 3"/>
          <p:cNvSpPr/>
          <p:nvPr/>
        </p:nvSpPr>
        <p:spPr>
          <a:xfrm>
            <a:off x="142844" y="0"/>
            <a:ext cx="4429156" cy="2357430"/>
          </a:xfrm>
          <a:prstGeom prst="cloud">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a:t>L’origine del campo magnetico terrestre ha occupato le più grandi menti scientifiche.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dissolv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ssolv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dissolve">
                                      <p:cBhvr>
                                        <p:cTn id="27" dur="500"/>
                                        <p:tgtEl>
                                          <p:spTgt spid="3">
                                            <p:txEl>
                                              <p:pRg st="3" end="3"/>
                                            </p:txEl>
                                          </p:spTgt>
                                        </p:tgtEl>
                                      </p:cBhvr>
                                    </p:animEffect>
                                  </p:childTnLst>
                                </p:cTn>
                              </p:par>
                              <p:par>
                                <p:cTn id="28" presetID="9" presetClass="entr" presetSubtype="0" fill="hold" nodeType="withEffect">
                                  <p:stCondLst>
                                    <p:cond delay="0"/>
                                  </p:stCondLst>
                                  <p:childTnLst>
                                    <p:set>
                                      <p:cBhvr>
                                        <p:cTn id="29" dur="1" fill="hold">
                                          <p:stCondLst>
                                            <p:cond delay="0"/>
                                          </p:stCondLst>
                                        </p:cTn>
                                        <p:tgtEl>
                                          <p:spTgt spid="15366"/>
                                        </p:tgtEl>
                                        <p:attrNameLst>
                                          <p:attrName>style.visibility</p:attrName>
                                        </p:attrNameLst>
                                      </p:cBhvr>
                                      <p:to>
                                        <p:strVal val="visible"/>
                                      </p:to>
                                    </p:set>
                                    <p:animEffect transition="in" filter="dissolve">
                                      <p:cBhvr>
                                        <p:cTn id="30" dur="500"/>
                                        <p:tgtEl>
                                          <p:spTgt spid="15366"/>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15362"/>
                                        </p:tgtEl>
                                        <p:attrNameLst>
                                          <p:attrName>style.visibility</p:attrName>
                                        </p:attrNameLst>
                                      </p:cBhvr>
                                      <p:to>
                                        <p:strVal val="visible"/>
                                      </p:to>
                                    </p:set>
                                    <p:animEffect transition="in" filter="dissolve">
                                      <p:cBhvr>
                                        <p:cTn id="35" dur="500"/>
                                        <p:tgtEl>
                                          <p:spTgt spid="15362"/>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dissolve">
                                      <p:cBhvr>
                                        <p:cTn id="3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arrotondato 4"/>
          <p:cNvSpPr/>
          <p:nvPr/>
        </p:nvSpPr>
        <p:spPr>
          <a:xfrm>
            <a:off x="3500430" y="4214818"/>
            <a:ext cx="5143504" cy="1804749"/>
          </a:xfrm>
          <a:prstGeom prst="roundRect">
            <a:avLst/>
          </a:prstGeom>
          <a:ln>
            <a:solidFill>
              <a:srgbClr val="0070C0"/>
            </a:solidFill>
          </a:ln>
        </p:spPr>
        <p:txBody>
          <a:bodyPr wrap="square">
            <a:spAutoFit/>
          </a:bodyPr>
          <a:lstStyle/>
          <a:p>
            <a:r>
              <a:rPr lang="it-IT" sz="2500" b="1" dirty="0" smtClean="0">
                <a:solidFill>
                  <a:srgbClr val="0070C0"/>
                </a:solidFill>
              </a:rPr>
              <a:t>1900</a:t>
            </a:r>
            <a:r>
              <a:rPr lang="it-IT" sz="2500" dirty="0" smtClean="0"/>
              <a:t> </a:t>
            </a:r>
            <a:r>
              <a:rPr lang="it-IT" sz="2500" b="1" dirty="0" smtClean="0">
                <a:solidFill>
                  <a:srgbClr val="0070C0"/>
                </a:solidFill>
              </a:rPr>
              <a:t>Albert Einstein</a:t>
            </a:r>
          </a:p>
          <a:p>
            <a:r>
              <a:rPr lang="it-IT" sz="2500" dirty="0"/>
              <a:t>considerava il geomagnetismo uno dei grandi misteri della fisica moderna</a:t>
            </a:r>
          </a:p>
        </p:txBody>
      </p:sp>
      <p:sp>
        <p:nvSpPr>
          <p:cNvPr id="3" name="Segnaposto contenuto 2"/>
          <p:cNvSpPr>
            <a:spLocks noGrp="1"/>
          </p:cNvSpPr>
          <p:nvPr>
            <p:ph idx="1"/>
          </p:nvPr>
        </p:nvSpPr>
        <p:spPr>
          <a:xfrm>
            <a:off x="142844" y="500042"/>
            <a:ext cx="5715008" cy="2571768"/>
          </a:xfrm>
          <a:prstGeom prst="roundRect">
            <a:avLst/>
          </a:prstGeom>
          <a:ln>
            <a:solidFill>
              <a:srgbClr val="0070C0"/>
            </a:solidFill>
          </a:ln>
        </p:spPr>
        <p:txBody>
          <a:bodyPr>
            <a:noAutofit/>
          </a:bodyPr>
          <a:lstStyle/>
          <a:p>
            <a:pPr algn="r">
              <a:buNone/>
            </a:pPr>
            <a:r>
              <a:rPr lang="it-IT" sz="2500" b="1" dirty="0" smtClean="0">
                <a:solidFill>
                  <a:srgbClr val="0070C0"/>
                </a:solidFill>
              </a:rPr>
              <a:t>1600-1700</a:t>
            </a:r>
          </a:p>
          <a:p>
            <a:pPr algn="r">
              <a:buNone/>
            </a:pPr>
            <a:r>
              <a:rPr lang="it-IT" sz="2500" dirty="0"/>
              <a:t>si ipotizzò che il campo magnetico terrestre fosse generato da correnti prodotte nello stesso strato di ferro fuso che avvolge il nucleo solido del </a:t>
            </a:r>
            <a:r>
              <a:rPr lang="it-IT" sz="2500" dirty="0" smtClean="0"/>
              <a:t>pianeta.</a:t>
            </a:r>
          </a:p>
        </p:txBody>
      </p:sp>
      <p:sp>
        <p:nvSpPr>
          <p:cNvPr id="15364" name="AutoShape 4" descr="data:image/jpeg;base64,/9j/4AAQSkZJRgABAQAAAQABAAD/2wCEAAkGBhQSERUUExQWFRUWGBgYGBgYFxgaGhkbFxsYGBcYGBgXGyYeGholGhcXHy8gIycpLCwsFR4xNTAqNSYrLCkBCQoKDgwOFA8PFykcHBwpKSksKSwpKSkpKSkpLCksKSkpKSkpKSwpLCksKSkpKSkpKSkpKSkpLCksKSksKSwpKf/AABEIALYBFAMBIgACEQEDEQH/xAAcAAABBQEBAQAAAAAAAAAAAAAFAAEDBAYCBwj/xABDEAABAwIEAwYDBgQDBgcAAAABAAIRAyEEBRIxQVFhBhMicYGRMqGxB0JSwdHwI2Lh8RRyohckM2OS0hZEU3OCg7L/xAAYAQEBAQEBAAAAAAAAAAAAAAAAAQIDBP/EACARAQEBAQACAgMBAQAAAAAAAAABEQISIQMxE0FRMmH/2gAMAwEAAhEDEQA/APFE4TJwuqNt2XzUPoupuJs02VOnmlwwzBshPZ6oRVsJkFFcZSBMxBnguWSWpVvG0RTsCHWkjiqtGoHbKjX1lweLk2Poj/YHCtrYvxNs0Fzp29lNyCBmHJjqYUtfBOZ8TSOpC9roV8vfUZNNgqNgNdpA6cFoMXgqDmAOYxzT0BXP8m/S489+ybBHQ8gEFzviA4AbX6rYdsMhw1agHYppc2kCdQdpLbbzx8lbGKpYemdDWNa2SWtF/QLEdpPtF++1uqnHwkAx/NGyz5S1WUp5DgRWc+mHPbPhNQj3gKfE4Ck+w0+kBRj7QcKHEuBjeG09j7q477TcIQfHVbP/ACh9ZXpl5z6Z9szmmQN2a5hjmWlZPHZaAV6U37QcIILa1Rp/9u/qoX9ucFqJNRzpHFhV2LjzBuC6wi+VZQKpFNxEmAHTcTa/RbT/AMcYCIj/AEkldYb7QsG0yHFunb+CD9ZlTRuexv2fYbL6eqqRUqESTFgDwVTtBlVFjmuoH+G6fQ7lVm/athK9E0u9d3h21UyA71Gy5qYj+Gw2IdJEbGwB+a4zy88VUbSB4lWKOBLnBtNrnOdvN2gcyeChdV1HwthNWztuF8bnweDRufRdRM/BgPc3xS2xJEA+SyWe0qDHEl3i5Aqr2l+0OrWJ0+EHluUL7Odl62YPedQa1glzjMJc/YpPptLiB4Z4855q5habKVM0hVY57zIH4UPx4h5bwaYt0KrZlSa6sTTnQI+ieKFWyOtDnBhLQbkXCGuavSPszzZjDUpvux5tPsgH2g4KlTxR7oQHCSFJ37wZSEl0Uy6hkydJAySSSBJJJIGSSSQOnCZOAgJZDiNFYFGatQSesoHlLocTEwFJWe4mxi6xZtRfbWcHWEx0W6yuvhwwGg0sc5njBudQ3grBNqPa0t58VbyPHaXxw4Hqsdc+UwaOtmR1tIJEG61tPP3d1TL3OBAtGx81mWZQarg5pF/kVo8mwVMOBrAvFMENY37xG5J5LheZJhNM99fFnRSJubl4Ib78kExXZfEUX93WfShwMEO8McQCRAPRaumX16JfS0MmzWmQ6BuI29UDzJ+OrsdSOGNQRAOgkDqDsD1TmNVkK/YB8mMThAOtds/KVDW7BPb/AOawR8q4/RHKvYHGUKYq92OoYQ54HMtAWarYTxHUDI3BsfVeqYmp2/Z6922LwR/+8fonq/ZpWDdQr4U9BXaPmbIe/DxsLJUajmGW2PMASteP/U0Hx2XupVCxxaXAxLXBzT5OBgpgJgAC262eEw/+MpPa9ofWDm6XS1sNAJdIAE8Fn83y+nRe1rHkm+q1p4RzUUKptIMjcGRC9HyTtEz/AAre9IDWl2neevuZXn1KmSDbj+4T9y8nQA4Rwg7nop6GxzDt3Mtow0fiO/8ARZfF4573GNTzxO6v5X2PxFSIpGOblsMs+zN7gO8d5hoI+iaPOKdA6hq9pWgpYl1KiWNqFuveDEr0Cj9mGGBktd/1J82+zSi+n/B1teLgOMg9Oi59b6V5dhsKHHxmAATPONlLQwLn/C2S6yOYjsVUktY+Xjdh3HqiWSUzR0sfShzLzzOwV8kxRyPLzTbpeAwl0CeaH9tez1VrmvNwRZR59mxfX8JtTNo4nifdFKedNrhveuOoHwjhCzebL5RXnjmrlaHPsKwNLg2Hat+iz5XeXUcpJJKhkk6ZAkkkkCTJ0kCRTLMhfWaXiA0cUMAW27O5dFEHURqFws24lUsuyUUwS434ck1WkBMBGsTS2AdcqriaWg6HRzlTUDMBTLyZEAWVrB4djdZfdrIiLFz5k35AKycTTjwO8X5pYxjKsANLWmLA8Y8R9SCfVJf6qkM+DnANNRrNQnSZIbN4vcwtzgftAwmHAFDDVXmLuqOZqPPeYHRYXG5XpbNOYG4+cqDBmd+CsnNS+np7Pti0AhmCaBwmr+QYof8Aa3WN+7aP5Wifm8lYfC4rRcNB8y78iFwakmf380yQ1qMX9pONqnenTEEQ1gmD/Mbqj/u9Ysa8OY6IdUkHc8Z3A57oMHKZrSTEX5KVdbrNvst7jDmtRrCvHic0tDZbw0kGfRYyp2arcGsg3+MWnhdHaWZVBRFEvcQN/EfbqEzHnjtzlJKaCZNldfD4hrw5tN99Ng8XEXBMKhnGVd2497LnOMkgWJO8cFoMSWl0GqymBxdqJ9mtKD561pcz+L3wE3HhmRyIkequaajwzqTabgzTrEQHbm4+HhK9ayHDYd9JrtGqpHihoMcLuXj2WYdr6rWaHuFrMbqd6A7rc5L2UJLnUS6nBI1eIO9Q02PRZyQlehjDgAQ1rfO/0CsNw0C7o4QP6rOYbGYrDt01O9rzsdAkEcPFBPnKhpducQwlr8E88y3f2II+ajTW4fAt1XLnTwmPos/2x7WUsJQd3YaXOljebiJDnTvpB48SFIO1zXsgU61MmQ6WS6I+FpbN3G08AvI+1OLq1K7jWY6mYGljgRpb90AFVNFOzdMhtSo6qwh8PLr6geRJ23uoc87XMGsU5PhDQ93E8SBwCBYfFu7s0wYbMnr5qjm7fAop8va1xIJ34qfvIqANHw7T80Jws2InzV+s8xqG43SomzzFtqwACI381nq2Hc3cFEHA6rrXZbgadWg5rgJA3S9eEHnaZT4qnpe4ciVCusDJJJIEmTlMgSZPCSC9lNAOqDVsFscJjg2w+ixuWYgNffYrSU3atljpmpcTVl5KmrO1s021FRPonTdXctwrqpaGgEzBPJZtybSH7O5CXVNbmyxlyOZ4W4hFsVgWB0AW3H5rnGYnuiWsPmQqlDM5Eu5wvJ13bdjZ6mGDRbY2WdzDB907U34Xb9FpS+dtuRUmW5V3ztLmktFyeG8QD6rr8fdtxD9mew/+Jph9Wr3Tag/hloDiDMang7N/up6P2fVRjf8AC1Dpptk97sHg/DEmA4m0LWhmhoAgACOgAXFfMTVIJJ8LQ0enHzXq8Uxg867J1MM4kyWSQfCZYRwfHMbO2VjIsPhqlquK7lztnkTPJoJcI/dxst9m1RtbA1qzoFahTcSfxtAMT1mI6xzXibpI0+3nxKx/Vx67Q7AUDpe2piajDEkd2wQePiAkdQSi1bsplrB46rJ616TD6kQfqvn/ABRLmgEuIbaCZA6AGwKgFQAgtm3MDf5ghJL/AE9PbMzdk7SNFXD6hxNWsQR0LQQVWZmmSMgzSkbhtJzyfJxDvkF46XzJ+gA+icOVvP8A1PT2w9r8oP8AwRSpkD/0gwnjF6Y1Lqn9oWFpy0VWd3+EUnH3DTE+YXi+HbMn2iPn0XWtPEesH7TMOx4LA4Dm1gaf/wAj6pYn7VsORAbijH/MDfeCZC8mNRdMJW2Xo/8AtP8AF4KT9x8VU/lKyufZ4/F1jUfFvCI/CCSBfffdCdUCRubDzKarIaA252gbys2rFzCMu7oB63XGPoamFCq+Pq0jp8THD4p3n1HJXsBjzUYdRuN7C881nGkWXtIaeQRTBtD9cNEObEeXFdsxGhpYG6QQJBafe97q9kGWvq12Nw1IvfvE+DrPJZoC0cvAJ12hXMsw5LjBstX2k7JVKNQPq6A0tktbz6SgdFjWPAB+K4Wev8qzXanKDSeHcHIAV6dnGWd8y+wXnGKo6XEDgtfF3sFdJOQmXZCKZOmQJMnSQSMZJAWqy9optk7xxWdyxpNVkbytvWxxfUYKtCQfCOvVc+qlV8NQdXsCGs4uKM0MIKAHduloG/Mozhslw7acVndyJ2BklZbtNm4bV7qjanT2/n5knmvP3L39LHFXxEn1jnKkdR005gzyI38kIZmMyR7fkrL8fULQ90eRPBY/H0onh60gAXJtA3lbLI3mizSGtJ4l07jlBEBZHstlZc41n2mQ0dOJ/Ja5tojYL2fD8Oe6xaK5jlxrta4Fwa4FjgwwAfxEDxNO3GOKz9PIK1Igtq1HDi2qdTSLzpLb6hHHaUTw2NdTdqab+49RxXeIzXXNmtk6rDjELpeKbADtpmHd4Ko0Ph1QtZpidTZ1OvwgtHsvMKWIOy9L7a1u+wYpiNTaofJtI0uBE7Wn5leXVvCeo3WMxrdW6km/v1HNUqjINuKtU8Rq8+CdzfKD8iqlVjvHJPCfuD4iRsQDccem6cNVQ1E3jjfy/upCnfWJGkwBvYWB6KWgNXIc5291BG1qmbTv9Fw4KwywJ6fNBVxGKDSOIb8yVYoPJBezxED1aecIDXrlzvX9lWsNWLTLSQeimNHxdMkSZJcTczNucriiS0GOIhbns12noOiljaLarOBIuCdyHAgx0Qjtzg8PRxTmYUl1LS0gzIlwkhpPAbXWZbuUPl/aMtpkVmiuzTYPMubH4Hm7ffZHezfaDDsqtq0K7sJW/BUEsInbvBLS09Y81iaAlsefzQpjNxyW8R7f2vxrcWKTnkhzQ6XNjQ//ACuBIWZy3IC/U8OgsPhbzHmvPsDmlWiZp1HM4+E253Gx9QjmC7auB/i0w6d3M8J89Pw/JY642emnreT4WmaRDrk7rDdoeweqo51MxK7wvbJlSND9JFtJsT9fkiNXtFUIa3TPXiV5Px98e41sea5lktSi6HD1CHlq9MzaqK14gjdef5rQ01D1uvT8Xd6+2VGEl1CZdkMkkkgv5M+KzD1j3W5rV3Cq0F8lvIfDxsvPqAOpsbyIWmw+ILHS6Y49FjpHpTMCx9Nj6kP8OsA/E4E8Y+ixXbTBtLhUp03M1HiCGx0lEspzhvduIPibHdRzBuCOqWf9oXVdLCHOAFg+IHMADqp9Kw1HAnWZi3W0rV9ku6OIY7EOaRrAaDpjwwfhduJj2QgkUB3jvE9+oU6cbcDUMHrpb1k/dC0vZfLoZTJbBABNuLpd6mDHoFZNZtaytlVQAua01Gxq1UxqkbmG/FPRZWv20w7TGpxuR8MRHC95R3PGP7kOpOeO7OuGugyAbiOX5LyvOsC6pUfUaS4uJJ59ZAC6TrqGRr8R9oVAWa1x9h+aoVe37THgG3OD7/0WCqUiJ/fuOCVKq0G4m20xfgnnV8Y12L7ZOqAgBgHUygOoFwa8yJOxuJ5HiOiHtdcKSoQACDvus22kmLdT+E8sO44j5KSniPY7/qqFd86DxLY9iQPlHsnNQjwncW9lIoi5hPmOR3G67ZT4+XzVbA4gGG8Rt15tP1HrzVxuxHVVlHVpceHFPSdpseHHzUrWA2MX5/rwTGlpGklr/Jxt0JG6Dqf35qDNcVpbA3PyVguG4bpHISY/6iT80CzGvqeosiCkLq60qnQ3VxisVaaLD5dUn4i0OExtPCFwXGBebW6JNolzg0AkkxEXnyQc4WsS53kqlYeNwHEq47CmlXLHAggltwQd+INwuK9TTUB6Dz5GE0U6jC0wd0mjfordR7Gk6QSJMat+kxxSxOHMSYB/d7KiGgN4IkbAq9gsdVkBjj13I9eSrU8MJ+IGLwNz58AOqn/x0RpAAETE/s+alo1+UueSHPI5kGTb8lXzrKGveTG/EbKbDVNTTHwlsk/QefFT0McRTaHt1AmRG481y26Mjj8lLfhQhzYXoeJxdCpYAgrFZvhwyo4DZdJQPSXSS0L+VECoC7YXWwZoe0NcNIcRfibiVlsLgHNpmqQRwCPZXg3Vmkl+ilTGp9QiY/lHVce/aCGYYNtKtopizSSCeXD1VbMa3dN1uH+WWxrP8vTqqY7RvNZ5pXPwsL2gng0OPAGJPGPO6avSr4x+uq/WW+HvHGzQNmN5jyHqrFBKmt7tbuN/6DkOC9O7NU2toSOYFQAmWEiGa5uAQBBuPiQfLcrp0rgan38Zg34Ry80TpVHS7S7S5zS3UADY/ECDYjoeSvnEwfbi4GkkFp3Ej1hYvNWNpOcJLATLXhuxvvBBA4bHfZWauNcwx3jttjBAsL3v8+KjxObMe3S9rXHnBH6hanUSzWZzHCtqudA1ESe8Y29uLo9JJAQLHZY+nBIBDhIcLyPy9VrKNU0ntqUoBbvDiJBOx2MRwFkOxbDrcdpJMwYuSYuJ9+StypNjKpK/i8ILkKg4QVHQ9Q38k2pMkg7Y+DKNUa+tpP3m79evkgUqfDYoscCPUTuOIVSjlOrM8fK6c7qKi+CHNNjtEjfgYUpfDZ9vXZGTYqrDCRxsPIcfVZ15ujOYU3Fsj4Rb2/rPuhhw5iVnWoagFdpPtCrYensrzaADSTursHARjs3mjKFYVHCXgtNMzs6Rc9IlAn1gNrnooarrgE349EuDedv8odVc3E0WueC2ahEkiIgu5bwZWPxlOQ09Y9/7Lb5Hj3VsL8ZJNnHYy0QW+HcFoBvMwsfnbn036XUw0i+oSNQ4Oja45KfQFvb7/uERHhaAYGkQZ89gOJ4KthcS0GY8R4m8eQA36ohSol4hjCXfjdw/yM2Hmbq2im/+YaW8ARd3K3Fc0sKX7Wby4+q0WC7Kvd4nyT1vbzRrDdmADt8kFTs1l7mfia087g+iv5y2k0htNoD+JbPHpMSnx2MFLwtMvAgngPKOKDOxGnxm5Cl9IlpQ03ueqzubHUSQFcxOLc4yDYqAUHaQ6JBKk9KCEJI/WyMOMjkkr5wekUMho1mCnWeKb3iW02CXQOkLL9pA2kXYKkSaFIjWAYLqhEnU4bkbAdDzWu7N4OoDUrBvicNDHHdrRaW9SZMrI5lkzqJc0h0OMyGkgnfxH8155f6KGEyrSPEYB3YBv0JREHaLAbAbAdAo8IZb1G/6q13YABG8kR+9wtWqmw1YbK0199+P6IZ5WVhlf1PMLOgdmv8AxzJgW9lWi3SSLcwredNhzXcxBvJ8O88rEKjh4glbiHMevJUcwfAkGCrlWqOCG43E3g3A4LcRVc4uH9FVrYWRZI44t4LgVCd/7Laua+WVGN1Fp0zH9+SrE8FpqOOc6iGEDTef5jzPMjb0Q3EZc0/CYPJDQx9CL7hJlMyP7K1TwxnSbTsevC65/wAOetreqKlwmI0ktds7fp1CulsTqdYfv6LluSVSzW8aWcC63sqtaoAAJBhEHOzOV9/Vc0uI1ghoPSDN4jcwOqKYbs+1wqUbagSA77rgLSDPMQsxlYe54idXD13jqtAx1KoQw1gyq23ikM/yk76tQHQSVjrlNLD9isS1wY5jGFxjUXW2kCwJE7AxEoXmGW1G1TR0O1gxEXK0mHz19OmAah8PwAg+E9HRYfJDu0Oe1K1OnNXUWHU4EAEu/F1EQI6GVmTrfa7AShkDjMkNIMRuQRvKs0+zBqNcAf4jRLRaHAfEPOL+hVRmcO1eIX5tt/p2RTCZu07kelj7H8iutibXHZ6t3TiwmztujhcHz4LaDJ6WLpgVANTdjN4PA+RB+SxmOYyz2OE6hbY9D5ovlfadjeMc567/AC+gQ0UwvYKlTdMEje6MU8rp07BoSf2jpvDf4rCY/EOCZuOa+4IPkZ/YW5yz5xI6oOgQbNM3iWMN7yRw5gdfoqedVGVLCZG7tT/kB7W5KhSi2re9uEcJjisddSeo1PaJ5vdR1qMtIHmrYcJkgGGxxifdPSYJa/h8lx1oGbhiN9ldfiYphvJXcXRa6HNO5KHY07jitbqGwmotmU6hw7y0Qkg9iBp4b4pLwAIHONugjdAMzzA1HWAI4dJJCB4vOtNqpAuSH3ueR5H5FQs7V0GEnXJI4Dad14/Hv9mlmtOm2DTgEGHbwZ+8BwTsAIB42Pr+l1XGeMqA6I0xBFpPnxUVDGNpOHh0tmJBkgu2N+g2XaS57TRWoy2tobAsepN9uaiL7EDjHpz801PCRqc062PM6hOmQBIjnMlc6LymNK2aNmmD+E2twO/1aEND7IpmrD3LyDsCbX2g+n9FlmZtAuJuPRdeRaqYiLWQari5nquMRizUeSFbwWVTd/6LciBbqisYUgkSYHPeERzns13be8p1GVWW1BplzJ/E3eJ4oXQC1AYFRukBu0uid4JtKjc5cUmnTN4G/Sf6pIOar4F0YbVp04qPBqVXXDPhaI06SSN5/D03QLGN8PknZWBIOqLR1FuXFBPneavqul9TXa0DSwfysaIAA8gqWDoajJggEWJuZ5dExGt0NEfXzJ/SyKYbDhjRzQqzQGiI3sQp80wFwXidRJOgiWmTaRIPA+qMdnMBUNVlXSwCnYB0w4iTJvM+IbQBAXVanqc6o8AlwENAs2LQFNZkDGFrryGf5iBflBIK4fhX7ANJ5EwforlSkw7tHpP9lTxFBo06ZuY9t9lFxQx/Z8jxNB2k8QDMGY2uqL8BUY1rnMOl0lrt5iAY5xInzC1lFtU03uNUhrjpIHhBEyRAgRICoNrnQWG4nUG7Cdpgcf0U899KCsrg09OmTPxHgI2j8+Cifh5EAxysPqirsMzV4vBJubwOp9kUpdmWyHGqw04BkOEnyCz13J9jNZfl1R74H152VjE9/h3wbgWsTB6EhaavXp02zTDLDhPp1WXzLPy8w5lvP5rHPfXV+vS5F5mdh45GLj9E4xPos13zZ+80dLqeljj5/n5rriDGa5gYsTEKhRxzmtBvF+K4rUHQdW8B0dDwCotxBjTwBmEGsNN2hlRslroM9Tv81c/wLngvjdSZdUZSwtPvRrpgySJm9wEUGFZVwhrUSQA4+EmJGwnl/Rc9UFoNbFwkkzAPbYxPmEldRxjXNdrYagqNbs1gE268YWaxGC4sII4wbjzROrgu6qE/cuWnp+E9UMJIJIAM7xb3Wp6EdLVTLXwYBGynZjHPc69nHVH5wo5GhwHnBPDouWUTpD27j6LQ2VPEaWsaBJInjB/CdPOFfdTkam+Zbxb1/wAvVBclfVxGlzWkzbpZG31aVFup7262mQARI6f0XDu4qKqZpPZE6gY2sSCD6EFecNLj4Qttie0tEmwdfeBZB8Jl7ZJ5kn0ldOPpFbL8r4lR5thKtPxSSw8Rw6FHm1WsG4/NSUs1aHCaYe37zX7EG3DzXZnWMo4twO55G/kfqArzqXey+m0NdN2tHhJNwGD7sbb3Kt9ocgFMNq0jNN+zTOphEEtMi7bwHG5jYKtkhcJ0tJNiD1BB3KzWkmGzEl4dAM/ENg4cjHRW3YRhdIBDZOmSOdtQ9kPfhXNc/UNMOiPPkpWOOq3T6BUS5hgtQJYCBMX21cQDxH6oA5t4NloKDrnn059VxiWtPxAE2g8fkoIcqwJmQJkLYZfkehoLg0vmSHE2G48vLih2Rv0guG44+e8ckaFc2JJn9wsddfoXsONPEkk3PM9OX9FQzNsOcI3uPJwB+sq1Sq9L9fqosyZLWumTce14U5UHe0g/u/7lVqxvbht9VZLrzyuhtV3781oT4mu3SA0ydybgEm8R0SoDiQCDY+36qkJJjmjeX4XwNDotNuq59XwiA9ak4bib3i6qd+QQImCbbGeEclrGUNPi3JQXFuptqTN2kucSD8R+6AVOfk8lWKmVhgLjd+mS2eJ4crINXytzgXFsLrGZg4mT526q1gs60sIMmR+yrJZ7QBdl7gbwBzJstB2Sw2GL3d88tDWlzSWzrjgL2PJD6lN7zJIjpBA5SjIy8upkkFznWmLCOsQ2I3XWATj8cKuIfUAAaT4W9BZo9gh9Y03OkyPIKzjKbtjFuQj3UuBo0GjVVYXH8MkfTYeaA52YzgaRSqUg9hMtNwZHEHYeqMZ1mVQfwDTYxrhIa1zXF3IlwtdZV2NJaGtDWU5kMbt5kncolhMO6WucSGiCbGwJ3H6Ln1zBzWrBxka46tEjmDzSRilhyJ0Np1WyTqdE34JKbAEzOgSyd4MkIJiaUQSLEWP1R0PLjzC4NMuERPGCrooZfkrqo137sbmJ9B9FosNg6QrteNLQW3Y4bkCLIjl2NY9gZDWkcAYG14VXF5a9w/h8SNxPouN7u+/SjmAezSRTBpPIIDZtP0Hms1hcsAbUbUALgRyI1XO4/d1o8M9zIaYn233UVbA/xWubxkOnr05iN+q589ZRWHZ6jWoNDWhj2xe0kkXDuYnYoHVyNzXFrvBA5H/THxDkdkbxdY4erqJ0tIi17/dNtrq73RqkCpMEQLTHJw5cZHHzutfkvF9/VXNZmll1Mb6iesD6KRtZrdgGxyAnzlT4mhpuDIkib8OEFD3niduq9E61DZziwaPqDPLSD/3Bc5O/WwOgDgIEeqFZrWFQhjTI3ceHlKL4Gq1jQ0S42+ET89l0iVdxGUsriD4X/deJPAw1wG4mOvKVmmNhzm7RaDyFxfy5LSMrVbFoFOCCC5w4dN/kue1uD1UxiCKbXyBULJDX6rhxaLB28lsA8kuAVRwrfNxHMbcfKPzVCthrat4Ib0vqO6KZdk5qt1NLSLxP8u9hc+VlUzdgpMLCZcCHXgE7tiOAg7LHlNxcXsos3zRehsTwE26oTlWJa5gLfUdUUpukcws9CVlXipKlQOYRERe3mB9DPoqhVnBXlp2II9wU5+wDxTA0W4mOPC6H1nWRHGNOqDwE+pVEt8YnYf3K6C3Qohjb/E6LnyFh80Vw7AKZdEAbnmd/VZXE4wvqhxMCbDgB5eSIYzNCGCm1xIMyfPgFy6430iatnAkgG/Lkg1aXuLjdUXk6iQL2n0tKL4OgXgbDnEq+M4VQLSRG3JQ4fDOLgDsFpsLlI0uLoAB/shmJxbQfAPhIHQhXnrfoXDhLguAJHGwPyRGm97ACJcwHnMT0hD8BjdYh0T+7q80OBlpj81aIcww9Puw8c9JEgkTME8xwG0AETtAB2Ac90hwgQCfaB80fzTEh1CoIAcCBq6ES7bci1v5k2TYV1KkXOpmuyoY0t+IBokvBbMadvUK76R3kXYWrimTSc0Q4iXOAEjoLrTnsViaNn6XNaLOabTadQNxdW+xbqDKsU31R3kRRqgAgxOrWIBsOQ8lqcwbULofDWi+kGbc3EdFn/VVmMF2LplgL2v1XnS6BvySVfH/aNVpPLKdNgaNi7xF44PMbSIsnV8Z/RjxTiDwJXWMZodxjkkkuc+0cPp3EExv++S6w+Pe14c1xAMSJJn0SSVov5lnsN8I8fM3Efqpckzp9WoGvPxbECCCPXZJJYvEkUTzDCio5jdiDM9AQSPkFYw1Mtc/SSLg7k+3JOkvLv6CfRbV1ujxMEkHZw68nRxWUxGSte+QbEahMm02tMA+SdJen47lE+ByVhOlrQTzdce23yKmr4gslvK0Cw+SSS1erouNogCQNxP5rNdqcX/u9NonxOM//AB1f9w9kySnw3aM1hMzfSMtJuOZ91w6qXyXEknclJJerICfZyuW1C3cOE+0LWNbAPQfuEkly7+w2v5pON/QeX90klmCnXbF91RxTobtYiPzP1SSW4BLruuNwTb0hFsDQD2Fo3HPaeG3Df5JJJ0gJiKznOPDhZaPs/SmkNUGTA6QbpJLHyf5VJm9JzGzqsPEbRNoA90Gbhy4SCP3H6pJLPx0VaxLXTMEcv3dGMNm/gBIukku1iOc5xBd3YgXgwdpNrwq7KzmnQHECTYEgSbGw3mEklYCOVveK9MscWvDg6f0tyWyzjNHv/hte/SSWvLtJdUEwQSB4Re0JJLzfL1eepgyGOxzXVqpOoeNwAAGws0b8oHokkku0V//Z"/>
          <p:cNvSpPr>
            <a:spLocks noChangeAspect="1" noChangeArrowheads="1"/>
          </p:cNvSpPr>
          <p:nvPr/>
        </p:nvSpPr>
        <p:spPr bwMode="auto">
          <a:xfrm>
            <a:off x="155575" y="-1203325"/>
            <a:ext cx="3810000" cy="2514600"/>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21506" name="Picture 2" descr="http://4.bp.blogspot.com/-DUX4a8a5lLQ/UXuYoqlZwtI/AAAAAAAAnXI/-D3VUBMy-fo/s1600/5870955387221384753-6711638783806.jpg"/>
          <p:cNvPicPr>
            <a:picLocks noChangeAspect="1" noChangeArrowheads="1"/>
          </p:cNvPicPr>
          <p:nvPr/>
        </p:nvPicPr>
        <p:blipFill>
          <a:blip r:embed="rId2" cstate="print"/>
          <a:srcRect/>
          <a:stretch>
            <a:fillRect/>
          </a:stretch>
        </p:blipFill>
        <p:spPr bwMode="auto">
          <a:xfrm>
            <a:off x="6072198" y="1071546"/>
            <a:ext cx="2214578" cy="1539824"/>
          </a:xfrm>
          <a:prstGeom prst="rect">
            <a:avLst/>
          </a:prstGeom>
          <a:noFill/>
        </p:spPr>
      </p:pic>
      <p:pic>
        <p:nvPicPr>
          <p:cNvPr id="21508" name="Picture 4" descr="http://www.uccronline.it/wp-content/uploads/2012/10/Albert-Einstein-300x257.jpg"/>
          <p:cNvPicPr>
            <a:picLocks noChangeAspect="1" noChangeArrowheads="1"/>
          </p:cNvPicPr>
          <p:nvPr/>
        </p:nvPicPr>
        <p:blipFill>
          <a:blip r:embed="rId3" cstate="print"/>
          <a:srcRect/>
          <a:stretch>
            <a:fillRect/>
          </a:stretch>
        </p:blipFill>
        <p:spPr bwMode="auto">
          <a:xfrm>
            <a:off x="428596" y="3929066"/>
            <a:ext cx="2857500" cy="2447926"/>
          </a:xfrm>
          <a:prstGeom prst="rect">
            <a:avLst/>
          </a:prstGeom>
          <a:noFill/>
        </p:spPr>
      </p:pic>
      <p:sp>
        <p:nvSpPr>
          <p:cNvPr id="13" name="Memoria ad accesso sequenziale 12"/>
          <p:cNvSpPr/>
          <p:nvPr/>
        </p:nvSpPr>
        <p:spPr>
          <a:xfrm flipH="1">
            <a:off x="2285984" y="3143248"/>
            <a:ext cx="1357322" cy="1428760"/>
          </a:xfrm>
          <a:prstGeom prst="flowChartMagnetic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9600" b="1" dirty="0" smtClean="0"/>
              <a:t>?</a:t>
            </a:r>
            <a:endParaRPr lang="it-IT" sz="9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dissolve">
                                      <p:cBhvr>
                                        <p:cTn id="7" dur="500"/>
                                        <p:tgtEl>
                                          <p:spTgt spid="2150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bg/>
                                          </p:spTgt>
                                        </p:tgtEl>
                                        <p:attrNameLst>
                                          <p:attrName>style.visibility</p:attrName>
                                        </p:attrNameLst>
                                      </p:cBhvr>
                                      <p:to>
                                        <p:strVal val="visible"/>
                                      </p:to>
                                    </p:set>
                                    <p:animEffect transition="in" filter="dissolve">
                                      <p:cBhvr>
                                        <p:cTn id="10" dur="5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dissolv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dissolv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dissolve">
                                      <p:cBhvr>
                                        <p:cTn id="25" dur="500"/>
                                        <p:tgtEl>
                                          <p:spTgt spid="5"/>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dissolve">
                                      <p:cBhvr>
                                        <p:cTn id="28" dur="500"/>
                                        <p:tgtEl>
                                          <p:spTgt spid="13"/>
                                        </p:tgtEl>
                                      </p:cBhvr>
                                    </p:animEffect>
                                  </p:childTnLst>
                                </p:cTn>
                              </p:par>
                              <p:par>
                                <p:cTn id="29" presetID="9" presetClass="entr" presetSubtype="0" fill="hold" nodeType="withEffect">
                                  <p:stCondLst>
                                    <p:cond delay="0"/>
                                  </p:stCondLst>
                                  <p:childTnLst>
                                    <p:set>
                                      <p:cBhvr>
                                        <p:cTn id="30" dur="1" fill="hold">
                                          <p:stCondLst>
                                            <p:cond delay="0"/>
                                          </p:stCondLst>
                                        </p:cTn>
                                        <p:tgtEl>
                                          <p:spTgt spid="21508"/>
                                        </p:tgtEl>
                                        <p:attrNameLst>
                                          <p:attrName>style.visibility</p:attrName>
                                        </p:attrNameLst>
                                      </p:cBhvr>
                                      <p:to>
                                        <p:strVal val="visible"/>
                                      </p:to>
                                    </p:set>
                                    <p:animEffect transition="in" filter="dissolve">
                                      <p:cBhvr>
                                        <p:cTn id="31" dur="500"/>
                                        <p:tgtEl>
                                          <p:spTgt spid="215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build="p"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cdn.zmescience.com/wp-content/uploads/2011/11/moon-magnetism-1.jpg"/>
          <p:cNvPicPr>
            <a:picLocks noChangeAspect="1" noChangeArrowheads="1"/>
          </p:cNvPicPr>
          <p:nvPr/>
        </p:nvPicPr>
        <p:blipFill>
          <a:blip r:embed="rId2" cstate="print"/>
          <a:srcRect/>
          <a:stretch>
            <a:fillRect/>
          </a:stretch>
        </p:blipFill>
        <p:spPr bwMode="auto">
          <a:xfrm>
            <a:off x="4714876" y="1714488"/>
            <a:ext cx="3643294" cy="2047973"/>
          </a:xfrm>
          <a:prstGeom prst="rect">
            <a:avLst/>
          </a:prstGeom>
          <a:noFill/>
        </p:spPr>
      </p:pic>
      <p:sp>
        <p:nvSpPr>
          <p:cNvPr id="3" name="Segnaposto contenuto 2"/>
          <p:cNvSpPr>
            <a:spLocks noGrp="1"/>
          </p:cNvSpPr>
          <p:nvPr>
            <p:ph idx="1"/>
          </p:nvPr>
        </p:nvSpPr>
        <p:spPr>
          <a:xfrm>
            <a:off x="2700350" y="3929066"/>
            <a:ext cx="6443650" cy="2714620"/>
          </a:xfrm>
        </p:spPr>
        <p:txBody>
          <a:bodyPr>
            <a:normAutofit/>
          </a:bodyPr>
          <a:lstStyle/>
          <a:p>
            <a:pPr algn="ctr">
              <a:buNone/>
            </a:pPr>
            <a:r>
              <a:rPr lang="it-IT" dirty="0" smtClean="0"/>
              <a:t>	Essi </a:t>
            </a:r>
            <a:r>
              <a:rPr lang="it-IT" dirty="0"/>
              <a:t>ritengono che l’interno della Terra si comporti come una</a:t>
            </a:r>
            <a:r>
              <a:rPr lang="it-IT" b="1" dirty="0">
                <a:solidFill>
                  <a:schemeClr val="bg1">
                    <a:lumMod val="50000"/>
                  </a:schemeClr>
                </a:solidFill>
              </a:rPr>
              <a:t> enorme dinamo </a:t>
            </a:r>
            <a:r>
              <a:rPr lang="it-IT" dirty="0"/>
              <a:t>che trasforma </a:t>
            </a:r>
            <a:r>
              <a:rPr lang="it-IT" dirty="0" smtClean="0"/>
              <a:t>l’energia </a:t>
            </a:r>
            <a:r>
              <a:rPr lang="it-IT" dirty="0"/>
              <a:t>del fluido in movimento in energia magnetica.</a:t>
            </a:r>
          </a:p>
        </p:txBody>
      </p:sp>
      <p:sp>
        <p:nvSpPr>
          <p:cNvPr id="5" name="Titolo 1"/>
          <p:cNvSpPr txBox="1">
            <a:spLocks/>
          </p:cNvSpPr>
          <p:nvPr/>
        </p:nvSpPr>
        <p:spPr>
          <a:xfrm>
            <a:off x="4500562" y="142860"/>
            <a:ext cx="45720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4800" b="1" dirty="0" smtClean="0">
                <a:solidFill>
                  <a:srgbClr val="0070C0"/>
                </a:solidFill>
                <a:latin typeface="+mj-lt"/>
                <a:ea typeface="+mj-ea"/>
                <a:cs typeface="+mj-cs"/>
              </a:rPr>
              <a:t>Qual è il vero </a:t>
            </a:r>
            <a:r>
              <a:rPr kumimoji="0" lang="it-IT" sz="4800" b="1" i="0" u="none" strike="noStrike" kern="1200" cap="none" spc="0" normalizeH="0" baseline="0" noProof="0" dirty="0" smtClean="0">
                <a:ln>
                  <a:noFill/>
                </a:ln>
                <a:solidFill>
                  <a:srgbClr val="0070C0"/>
                </a:solidFill>
                <a:effectLst/>
                <a:uLnTx/>
                <a:uFillTx/>
                <a:latin typeface="+mj-lt"/>
                <a:ea typeface="+mj-ea"/>
                <a:cs typeface="+mj-cs"/>
              </a:rPr>
              <a:t>perché?</a:t>
            </a:r>
          </a:p>
        </p:txBody>
      </p:sp>
      <p:sp>
        <p:nvSpPr>
          <p:cNvPr id="7" name="Rettangolo 6"/>
          <p:cNvSpPr/>
          <p:nvPr/>
        </p:nvSpPr>
        <p:spPr>
          <a:xfrm>
            <a:off x="0" y="1643050"/>
            <a:ext cx="4572000" cy="2062103"/>
          </a:xfrm>
          <a:prstGeom prst="rect">
            <a:avLst/>
          </a:prstGeom>
        </p:spPr>
        <p:txBody>
          <a:bodyPr wrap="square">
            <a:spAutoFit/>
          </a:bodyPr>
          <a:lstStyle/>
          <a:p>
            <a:pPr algn="r">
              <a:buNone/>
            </a:pPr>
            <a:r>
              <a:rPr lang="it-IT" sz="3200" dirty="0" smtClean="0"/>
              <a:t>	Oggi i geofisici ritengono che </a:t>
            </a:r>
            <a:r>
              <a:rPr lang="it-IT" sz="3200" b="1" dirty="0" smtClean="0"/>
              <a:t>il campo di forze si origini dal nucleo terrestre</a:t>
            </a:r>
            <a:r>
              <a:rPr lang="it-IT" sz="3200" dirty="0" smtClean="0"/>
              <a:t>. </a:t>
            </a:r>
          </a:p>
        </p:txBody>
      </p:sp>
      <p:pic>
        <p:nvPicPr>
          <p:cNvPr id="14340" name="Picture 4" descr="http://upload.wikimedia.org/wikipedia/commons/5/58/Bicycle_dynamo.jpg"/>
          <p:cNvPicPr>
            <a:picLocks noChangeAspect="1" noChangeArrowheads="1"/>
          </p:cNvPicPr>
          <p:nvPr/>
        </p:nvPicPr>
        <p:blipFill>
          <a:blip r:embed="rId3" cstate="print"/>
          <a:srcRect/>
          <a:stretch>
            <a:fillRect/>
          </a:stretch>
        </p:blipFill>
        <p:spPr bwMode="auto">
          <a:xfrm>
            <a:off x="642910" y="3786190"/>
            <a:ext cx="2000264" cy="286312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nodeType="withEffect">
                                  <p:stCondLst>
                                    <p:cond delay="0"/>
                                  </p:stCondLst>
                                  <p:childTnLst>
                                    <p:set>
                                      <p:cBhvr>
                                        <p:cTn id="9" dur="1" fill="hold">
                                          <p:stCondLst>
                                            <p:cond delay="0"/>
                                          </p:stCondLst>
                                        </p:cTn>
                                        <p:tgtEl>
                                          <p:spTgt spid="14338"/>
                                        </p:tgtEl>
                                        <p:attrNameLst>
                                          <p:attrName>style.visibility</p:attrName>
                                        </p:attrNameLst>
                                      </p:cBhvr>
                                      <p:to>
                                        <p:strVal val="visible"/>
                                      </p:to>
                                    </p:set>
                                    <p:animEffect transition="in" filter="dissolve">
                                      <p:cBhvr>
                                        <p:cTn id="10" dur="500"/>
                                        <p:tgtEl>
                                          <p:spTgt spid="1433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4340"/>
                                        </p:tgtEl>
                                        <p:attrNameLst>
                                          <p:attrName>style.visibility</p:attrName>
                                        </p:attrNameLst>
                                      </p:cBhvr>
                                      <p:to>
                                        <p:strVal val="visible"/>
                                      </p:to>
                                    </p:set>
                                    <p:animEffect transition="in" filter="dissolve">
                                      <p:cBhvr>
                                        <p:cTn id="15" dur="500"/>
                                        <p:tgtEl>
                                          <p:spTgt spid="14340"/>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dissolve">
                                      <p:cBhvr>
                                        <p:cTn id="18"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txBox="1">
            <a:spLocks/>
          </p:cNvSpPr>
          <p:nvPr/>
        </p:nvSpPr>
        <p:spPr>
          <a:xfrm>
            <a:off x="4286248" y="142860"/>
            <a:ext cx="4786314"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4800" b="1" dirty="0" smtClean="0">
                <a:solidFill>
                  <a:srgbClr val="0070C0"/>
                </a:solidFill>
                <a:latin typeface="+mj-lt"/>
                <a:ea typeface="+mj-ea"/>
                <a:cs typeface="+mj-cs"/>
              </a:rPr>
              <a:t>Uova sode e struttura terrestre</a:t>
            </a:r>
            <a:endParaRPr kumimoji="0" lang="it-IT" sz="4800" b="1" i="0" u="none" strike="noStrike" kern="1200" cap="none" spc="0" normalizeH="0" baseline="0" noProof="0" dirty="0" smtClean="0">
              <a:ln>
                <a:noFill/>
              </a:ln>
              <a:solidFill>
                <a:srgbClr val="0070C0"/>
              </a:solidFill>
              <a:effectLst/>
              <a:uLnTx/>
              <a:uFillTx/>
              <a:latin typeface="+mj-lt"/>
              <a:ea typeface="+mj-ea"/>
              <a:cs typeface="+mj-cs"/>
            </a:endParaRPr>
          </a:p>
        </p:txBody>
      </p:sp>
      <p:sp>
        <p:nvSpPr>
          <p:cNvPr id="7" name="Rettangolo arrotondato 6"/>
          <p:cNvSpPr/>
          <p:nvPr/>
        </p:nvSpPr>
        <p:spPr>
          <a:xfrm>
            <a:off x="142844" y="71438"/>
            <a:ext cx="3571900" cy="192880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3200" b="1" dirty="0" smtClean="0"/>
              <a:t>GUSCIO</a:t>
            </a:r>
          </a:p>
          <a:p>
            <a:pPr algn="ctr"/>
            <a:r>
              <a:rPr lang="it-IT" sz="3200" dirty="0" smtClean="0"/>
              <a:t>rappresenta </a:t>
            </a:r>
            <a:r>
              <a:rPr lang="it-IT" sz="3200" dirty="0"/>
              <a:t>la sottile crosta </a:t>
            </a:r>
            <a:r>
              <a:rPr lang="it-IT" sz="3200" dirty="0" smtClean="0"/>
              <a:t>terrestre</a:t>
            </a:r>
            <a:endParaRPr lang="it-IT" sz="3200" dirty="0"/>
          </a:p>
        </p:txBody>
      </p:sp>
      <p:sp>
        <p:nvSpPr>
          <p:cNvPr id="11" name="Rettangolo arrotondato 10"/>
          <p:cNvSpPr/>
          <p:nvPr/>
        </p:nvSpPr>
        <p:spPr>
          <a:xfrm>
            <a:off x="6500826" y="1571612"/>
            <a:ext cx="2357454" cy="185738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it-IT" sz="3200" b="1" dirty="0" smtClean="0"/>
              <a:t>ALBUME (bianco)</a:t>
            </a:r>
          </a:p>
          <a:p>
            <a:pPr algn="ctr"/>
            <a:r>
              <a:rPr lang="it-IT" sz="3200" dirty="0" smtClean="0"/>
              <a:t>rappresenta </a:t>
            </a:r>
            <a:r>
              <a:rPr lang="it-IT" sz="3200" dirty="0"/>
              <a:t>il mantello </a:t>
            </a:r>
          </a:p>
        </p:txBody>
      </p:sp>
      <p:pic>
        <p:nvPicPr>
          <p:cNvPr id="22535" name="Picture 7"/>
          <p:cNvPicPr>
            <a:picLocks noChangeAspect="1" noChangeArrowheads="1"/>
          </p:cNvPicPr>
          <p:nvPr/>
        </p:nvPicPr>
        <p:blipFill>
          <a:blip r:embed="rId2" cstate="print"/>
          <a:srcRect/>
          <a:stretch>
            <a:fillRect/>
          </a:stretch>
        </p:blipFill>
        <p:spPr bwMode="auto">
          <a:xfrm>
            <a:off x="1643042" y="2714620"/>
            <a:ext cx="4505325" cy="2438400"/>
          </a:xfrm>
          <a:prstGeom prst="rect">
            <a:avLst/>
          </a:prstGeom>
          <a:noFill/>
          <a:ln w="9525">
            <a:noFill/>
            <a:miter lim="800000"/>
            <a:headEnd/>
            <a:tailEnd/>
          </a:ln>
          <a:effectLst/>
        </p:spPr>
      </p:pic>
      <p:cxnSp>
        <p:nvCxnSpPr>
          <p:cNvPr id="12" name="Connettore 2 11"/>
          <p:cNvCxnSpPr/>
          <p:nvPr/>
        </p:nvCxnSpPr>
        <p:spPr>
          <a:xfrm rot="5400000">
            <a:off x="5393537" y="2178835"/>
            <a:ext cx="1000132" cy="928694"/>
          </a:xfrm>
          <a:prstGeom prst="straightConnector1">
            <a:avLst/>
          </a:prstGeom>
          <a:ln w="57150">
            <a:tailEnd type="arrow"/>
          </a:ln>
        </p:spPr>
        <p:style>
          <a:lnRef idx="1">
            <a:schemeClr val="accent2"/>
          </a:lnRef>
          <a:fillRef idx="0">
            <a:schemeClr val="accent2"/>
          </a:fillRef>
          <a:effectRef idx="0">
            <a:schemeClr val="accent2"/>
          </a:effectRef>
          <a:fontRef idx="minor">
            <a:schemeClr val="tx1"/>
          </a:fontRef>
        </p:style>
      </p:cxnSp>
      <p:cxnSp>
        <p:nvCxnSpPr>
          <p:cNvPr id="9" name="Connettore 2 8"/>
          <p:cNvCxnSpPr/>
          <p:nvPr/>
        </p:nvCxnSpPr>
        <p:spPr>
          <a:xfrm rot="16200000" flipH="1">
            <a:off x="1500166" y="2571744"/>
            <a:ext cx="1285884" cy="28575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24" name="Rettangolo arrotondato 23"/>
          <p:cNvSpPr/>
          <p:nvPr/>
        </p:nvSpPr>
        <p:spPr>
          <a:xfrm>
            <a:off x="6429388" y="4572008"/>
            <a:ext cx="2428892" cy="200026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it-IT" sz="3200" b="1" dirty="0" smtClean="0"/>
              <a:t>TUORLO</a:t>
            </a:r>
          </a:p>
          <a:p>
            <a:pPr algn="ctr"/>
            <a:r>
              <a:rPr lang="it-IT" sz="3200" b="1" dirty="0" smtClean="0"/>
              <a:t>(giallo)</a:t>
            </a:r>
          </a:p>
          <a:p>
            <a:pPr algn="ctr"/>
            <a:r>
              <a:rPr lang="it-IT" sz="3200" dirty="0" smtClean="0"/>
              <a:t>rappresenta </a:t>
            </a:r>
            <a:r>
              <a:rPr lang="it-IT" sz="3200" dirty="0"/>
              <a:t>il </a:t>
            </a:r>
            <a:r>
              <a:rPr lang="it-IT" sz="3200" dirty="0" smtClean="0"/>
              <a:t>nucleo </a:t>
            </a:r>
            <a:endParaRPr lang="it-IT" sz="3200" dirty="0"/>
          </a:p>
        </p:txBody>
      </p:sp>
      <p:cxnSp>
        <p:nvCxnSpPr>
          <p:cNvPr id="25" name="Connettore 2 24"/>
          <p:cNvCxnSpPr/>
          <p:nvPr/>
        </p:nvCxnSpPr>
        <p:spPr>
          <a:xfrm rot="16200000" flipV="1">
            <a:off x="5357818" y="4286257"/>
            <a:ext cx="1071570" cy="928694"/>
          </a:xfrm>
          <a:prstGeom prst="straightConnector1">
            <a:avLst/>
          </a:prstGeom>
          <a:ln w="57150">
            <a:solidFill>
              <a:srgbClr val="7030A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2535"/>
                                        </p:tgtEl>
                                        <p:attrNameLst>
                                          <p:attrName>style.visibility</p:attrName>
                                        </p:attrNameLst>
                                      </p:cBhvr>
                                      <p:to>
                                        <p:strVal val="visible"/>
                                      </p:to>
                                    </p:set>
                                    <p:animEffect transition="in" filter="dissolve">
                                      <p:cBhvr>
                                        <p:cTn id="7" dur="500"/>
                                        <p:tgtEl>
                                          <p:spTgt spid="2253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par>
                                <p:cTn id="13" presetID="9"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dissolve">
                                      <p:cBhvr>
                                        <p:cTn id="20" dur="500"/>
                                        <p:tgtEl>
                                          <p:spTgt spid="12"/>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dissolv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dissolve">
                                      <p:cBhvr>
                                        <p:cTn id="28" dur="500"/>
                                        <p:tgtEl>
                                          <p:spTgt spid="25"/>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dissolve">
                                      <p:cBhvr>
                                        <p:cTn id="3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2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214810" y="500042"/>
            <a:ext cx="4929190" cy="2928958"/>
          </a:xfrm>
        </p:spPr>
        <p:txBody>
          <a:bodyPr>
            <a:normAutofit lnSpcReduction="10000"/>
          </a:bodyPr>
          <a:lstStyle/>
          <a:p>
            <a:pPr>
              <a:buNone/>
            </a:pPr>
            <a:r>
              <a:rPr lang="it-IT" dirty="0" smtClean="0"/>
              <a:t>	Si pensa che una parte del nucleo sia formata da </a:t>
            </a:r>
            <a:r>
              <a:rPr lang="it-IT" b="1" dirty="0" smtClean="0">
                <a:solidFill>
                  <a:schemeClr val="accent3">
                    <a:lumMod val="75000"/>
                  </a:schemeClr>
                </a:solidFill>
              </a:rPr>
              <a:t>ferro allo stato liquido </a:t>
            </a:r>
            <a:r>
              <a:rPr lang="it-IT" dirty="0" smtClean="0"/>
              <a:t>mantenuto in </a:t>
            </a:r>
            <a:r>
              <a:rPr lang="it-IT" b="1" dirty="0" smtClean="0"/>
              <a:t>movimento</a:t>
            </a:r>
            <a:r>
              <a:rPr lang="it-IT" dirty="0" smtClean="0"/>
              <a:t> da correnti termiche e dalla rotazione terrestre. </a:t>
            </a:r>
            <a:endParaRPr lang="it-IT" dirty="0"/>
          </a:p>
        </p:txBody>
      </p:sp>
      <p:sp>
        <p:nvSpPr>
          <p:cNvPr id="4" name="Rettangolo 3"/>
          <p:cNvSpPr/>
          <p:nvPr/>
        </p:nvSpPr>
        <p:spPr>
          <a:xfrm>
            <a:off x="-71470" y="3786190"/>
            <a:ext cx="6643702" cy="3046988"/>
          </a:xfrm>
          <a:prstGeom prst="rect">
            <a:avLst/>
          </a:prstGeom>
        </p:spPr>
        <p:txBody>
          <a:bodyPr wrap="square">
            <a:spAutoFit/>
          </a:bodyPr>
          <a:lstStyle/>
          <a:p>
            <a:pPr algn="ctr"/>
            <a:r>
              <a:rPr lang="it-IT" sz="3200" dirty="0" smtClean="0"/>
              <a:t>Come la dinamo di un generatore elettrico, questo ferro in movimento </a:t>
            </a:r>
            <a:r>
              <a:rPr lang="it-IT" sz="3200" b="1" dirty="0" smtClean="0">
                <a:solidFill>
                  <a:srgbClr val="002060"/>
                </a:solidFill>
              </a:rPr>
              <a:t>crea immense correnti elettriche e un enorme campo di forza magnetica </a:t>
            </a:r>
            <a:r>
              <a:rPr lang="it-IT" sz="3200" dirty="0" smtClean="0"/>
              <a:t>che insieme avvolgono la Terra e si propagano nello spazio. </a:t>
            </a:r>
            <a:endParaRPr lang="it-IT" sz="3200" dirty="0"/>
          </a:p>
        </p:txBody>
      </p:sp>
      <p:pic>
        <p:nvPicPr>
          <p:cNvPr id="1026" name="Picture 2" descr="http://kidslink.bo.cnr.it/g2g/astri/terra/strut-terra.gif"/>
          <p:cNvPicPr>
            <a:picLocks noChangeAspect="1" noChangeArrowheads="1"/>
          </p:cNvPicPr>
          <p:nvPr/>
        </p:nvPicPr>
        <p:blipFill>
          <a:blip r:embed="rId2" cstate="print"/>
          <a:srcRect/>
          <a:stretch>
            <a:fillRect/>
          </a:stretch>
        </p:blipFill>
        <p:spPr bwMode="auto">
          <a:xfrm>
            <a:off x="214282" y="214290"/>
            <a:ext cx="4238625" cy="3324226"/>
          </a:xfrm>
          <a:prstGeom prst="rect">
            <a:avLst/>
          </a:prstGeom>
          <a:noFill/>
        </p:spPr>
      </p:pic>
      <p:pic>
        <p:nvPicPr>
          <p:cNvPr id="1028" name="Picture 4" descr="http://roma2.rm.ingv.it/userfiles/image/areediricerca/CampoMagneticoTerrestre/Campo_P1.jpg"/>
          <p:cNvPicPr>
            <a:picLocks noChangeAspect="1" noChangeArrowheads="1"/>
          </p:cNvPicPr>
          <p:nvPr/>
        </p:nvPicPr>
        <p:blipFill>
          <a:blip r:embed="rId3" cstate="print"/>
          <a:srcRect/>
          <a:stretch>
            <a:fillRect/>
          </a:stretch>
        </p:blipFill>
        <p:spPr bwMode="auto">
          <a:xfrm>
            <a:off x="6500858" y="4143380"/>
            <a:ext cx="2571736" cy="202589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dissolve">
                                      <p:cBhvr>
                                        <p:cTn id="10" dur="5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500"/>
                                        <p:tgtEl>
                                          <p:spTgt spid="4"/>
                                        </p:tgtEl>
                                      </p:cBhvr>
                                    </p:animEffect>
                                  </p:childTnLst>
                                </p:cTn>
                              </p:par>
                              <p:par>
                                <p:cTn id="16" presetID="9" presetClass="entr" presetSubtype="0" fill="hold" nodeType="withEffect">
                                  <p:stCondLst>
                                    <p:cond delay="0"/>
                                  </p:stCondLst>
                                  <p:childTnLst>
                                    <p:set>
                                      <p:cBhvr>
                                        <p:cTn id="17" dur="1" fill="hold">
                                          <p:stCondLst>
                                            <p:cond delay="0"/>
                                          </p:stCondLst>
                                        </p:cTn>
                                        <p:tgtEl>
                                          <p:spTgt spid="1028"/>
                                        </p:tgtEl>
                                        <p:attrNameLst>
                                          <p:attrName>style.visibility</p:attrName>
                                        </p:attrNameLst>
                                      </p:cBhvr>
                                      <p:to>
                                        <p:strVal val="visible"/>
                                      </p:to>
                                    </p:set>
                                    <p:animEffect transition="in" filter="dissolve">
                                      <p:cBhvr>
                                        <p:cTn id="18"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0" y="476672"/>
            <a:ext cx="9144000" cy="1400172"/>
          </a:xfrm>
        </p:spPr>
        <p:txBody>
          <a:bodyPr>
            <a:noAutofit/>
          </a:bodyPr>
          <a:lstStyle/>
          <a:p>
            <a:pPr algn="just">
              <a:buNone/>
            </a:pPr>
            <a:r>
              <a:rPr lang="it-IT" sz="2400" dirty="0" smtClean="0"/>
              <a:t>	Il campo geomagnetico ci protegge dalle radiazioni solari ionizzanti che altrimenti avrebbero distrutto la vita sul pianeta </a:t>
            </a:r>
            <a:r>
              <a:rPr lang="it-IT" sz="2400" dirty="0" smtClean="0">
                <a:sym typeface="Wingdings" pitchFamily="2" charset="2"/>
              </a:rPr>
              <a:t></a:t>
            </a:r>
            <a:r>
              <a:rPr lang="it-IT" sz="2400" dirty="0" smtClean="0"/>
              <a:t> è uno </a:t>
            </a:r>
            <a:r>
              <a:rPr lang="it-IT" sz="2400" b="1" dirty="0" smtClean="0">
                <a:solidFill>
                  <a:srgbClr val="7030A0"/>
                </a:solidFill>
              </a:rPr>
              <a:t>“scudo” </a:t>
            </a:r>
            <a:r>
              <a:rPr lang="it-IT" sz="2400" dirty="0" smtClean="0"/>
              <a:t>contro il vento solare. </a:t>
            </a:r>
            <a:endParaRPr lang="it-IT" sz="2400" dirty="0"/>
          </a:p>
        </p:txBody>
      </p:sp>
      <p:sp>
        <p:nvSpPr>
          <p:cNvPr id="4" name="Titolo 1"/>
          <p:cNvSpPr txBox="1">
            <a:spLocks/>
          </p:cNvSpPr>
          <p:nvPr/>
        </p:nvSpPr>
        <p:spPr>
          <a:xfrm>
            <a:off x="0" y="0"/>
            <a:ext cx="9072562" cy="6218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4800" b="1" noProof="0" dirty="0" smtClean="0">
                <a:solidFill>
                  <a:srgbClr val="0070C0"/>
                </a:solidFill>
                <a:latin typeface="+mj-lt"/>
                <a:ea typeface="+mj-ea"/>
                <a:cs typeface="+mj-cs"/>
              </a:rPr>
              <a:t>I benefici di questo campo</a:t>
            </a:r>
            <a:endParaRPr kumimoji="0" lang="it-IT" sz="4800" b="1" i="0" u="none" strike="noStrike" kern="1200" cap="none" spc="0" normalizeH="0" baseline="0" noProof="0" dirty="0" smtClean="0">
              <a:ln>
                <a:noFill/>
              </a:ln>
              <a:solidFill>
                <a:srgbClr val="0070C0"/>
              </a:solidFill>
              <a:effectLst/>
              <a:uLnTx/>
              <a:uFillTx/>
              <a:latin typeface="+mj-lt"/>
              <a:ea typeface="+mj-ea"/>
              <a:cs typeface="+mj-cs"/>
            </a:endParaRPr>
          </a:p>
        </p:txBody>
      </p:sp>
      <p:pic>
        <p:nvPicPr>
          <p:cNvPr id="27650" name="Picture 2" descr="File:Van Allen.jpg"/>
          <p:cNvPicPr>
            <a:picLocks noChangeAspect="1" noChangeArrowheads="1"/>
          </p:cNvPicPr>
          <p:nvPr/>
        </p:nvPicPr>
        <p:blipFill>
          <a:blip r:embed="rId2" cstate="print"/>
          <a:srcRect/>
          <a:stretch>
            <a:fillRect/>
          </a:stretch>
        </p:blipFill>
        <p:spPr bwMode="auto">
          <a:xfrm>
            <a:off x="4211960" y="1340768"/>
            <a:ext cx="4932040" cy="3248455"/>
          </a:xfrm>
          <a:prstGeom prst="rect">
            <a:avLst/>
          </a:prstGeom>
          <a:noFill/>
        </p:spPr>
      </p:pic>
      <p:sp>
        <p:nvSpPr>
          <p:cNvPr id="7" name="Nuvola 6"/>
          <p:cNvSpPr/>
          <p:nvPr/>
        </p:nvSpPr>
        <p:spPr>
          <a:xfrm>
            <a:off x="1115616" y="1628800"/>
            <a:ext cx="3571900" cy="2714644"/>
          </a:xfrm>
          <a:prstGeom prst="cloud">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it-IT" sz="3600" b="1" dirty="0" smtClean="0"/>
              <a:t>FASCE </a:t>
            </a:r>
            <a:r>
              <a:rPr lang="it-IT" sz="3600" b="1" dirty="0" err="1" smtClean="0"/>
              <a:t>DI</a:t>
            </a:r>
            <a:r>
              <a:rPr lang="it-IT" sz="3600" b="1" dirty="0" smtClean="0"/>
              <a:t> VAN ALLEN</a:t>
            </a:r>
            <a:endParaRPr lang="it-IT" sz="3600" b="1" dirty="0"/>
          </a:p>
        </p:txBody>
      </p:sp>
      <p:sp>
        <p:nvSpPr>
          <p:cNvPr id="6" name="Rettangolo arrotondato 5"/>
          <p:cNvSpPr/>
          <p:nvPr/>
        </p:nvSpPr>
        <p:spPr>
          <a:xfrm>
            <a:off x="0" y="4509120"/>
            <a:ext cx="9144000" cy="234888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it-IT" sz="2000" dirty="0" smtClean="0"/>
              <a:t>Anche la </a:t>
            </a:r>
            <a:r>
              <a:rPr lang="it-IT" sz="2000" b="1" dirty="0" smtClean="0"/>
              <a:t>Terra</a:t>
            </a:r>
            <a:r>
              <a:rPr lang="it-IT" sz="2000" dirty="0" smtClean="0"/>
              <a:t> ha il suo </a:t>
            </a:r>
            <a:r>
              <a:rPr lang="it-IT" sz="2000" b="1" dirty="0" smtClean="0"/>
              <a:t>scudo deflettore</a:t>
            </a:r>
            <a:r>
              <a:rPr lang="it-IT" sz="2000" dirty="0" smtClean="0"/>
              <a:t> e come nella famosa serie </a:t>
            </a:r>
            <a:r>
              <a:rPr lang="it-IT" sz="2000" b="1" dirty="0" smtClean="0"/>
              <a:t>Star Trek</a:t>
            </a:r>
            <a:r>
              <a:rPr lang="it-IT" sz="2000" dirty="0" smtClean="0"/>
              <a:t>, lo usa per difendersi dal </a:t>
            </a:r>
            <a:r>
              <a:rPr lang="it-IT" sz="2000" dirty="0" smtClean="0"/>
              <a:t>nemico. Così </a:t>
            </a:r>
            <a:r>
              <a:rPr lang="it-IT" sz="2000" dirty="0" smtClean="0"/>
              <a:t>è stata descritta l'</a:t>
            </a:r>
            <a:r>
              <a:rPr lang="it-IT" sz="2000" b="1" dirty="0" smtClean="0"/>
              <a:t>invisibile barriera</a:t>
            </a:r>
            <a:r>
              <a:rPr lang="it-IT" sz="2000" dirty="0" smtClean="0"/>
              <a:t> che protegge il nostro pianeta dai cosiddetti "</a:t>
            </a:r>
            <a:r>
              <a:rPr lang="it-IT" sz="2000" b="1" dirty="0" smtClean="0"/>
              <a:t>elettroni killer</a:t>
            </a:r>
            <a:r>
              <a:rPr lang="it-IT" sz="2000" dirty="0" smtClean="0"/>
              <a:t>", scoperta grazie ai dati rilevati dalle sonde della </a:t>
            </a:r>
            <a:r>
              <a:rPr lang="it-IT" sz="2000" b="1" dirty="0" smtClean="0"/>
              <a:t>NASA</a:t>
            </a:r>
            <a:r>
              <a:rPr lang="it-IT" sz="2000" dirty="0" smtClean="0"/>
              <a:t>, </a:t>
            </a:r>
            <a:r>
              <a:rPr lang="it-IT" sz="2000" b="1" dirty="0" smtClean="0"/>
              <a:t>Van Allen</a:t>
            </a:r>
            <a:r>
              <a:rPr lang="it-IT" sz="2000" dirty="0" smtClean="0"/>
              <a:t>. Sono enormi ciambelle di particelle cariche che circondano la Terra. Intrappolano e scambiano plasma con lo spazio esterno, senza che questo raggiunga la Terra e cambiano frequentemente dimensioni, diminuendo o crescendo in risposta all'energia in arrivo dal Sole.</a:t>
            </a:r>
            <a:endParaRPr lang="it-IT"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7650"/>
                                        </p:tgtEl>
                                        <p:attrNameLst>
                                          <p:attrName>style.visibility</p:attrName>
                                        </p:attrNameLst>
                                      </p:cBhvr>
                                      <p:to>
                                        <p:strVal val="visible"/>
                                      </p:to>
                                    </p:set>
                                    <p:animEffect transition="in" filter="dissolve">
                                      <p:cBhvr>
                                        <p:cTn id="12" dur="500"/>
                                        <p:tgtEl>
                                          <p:spTgt spid="27650"/>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dissolv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0" y="0"/>
            <a:ext cx="9144000" cy="2062103"/>
          </a:xfrm>
          <a:prstGeom prst="rect">
            <a:avLst/>
          </a:prstGeom>
        </p:spPr>
        <p:txBody>
          <a:bodyPr wrap="square">
            <a:spAutoFit/>
          </a:bodyPr>
          <a:lstStyle/>
          <a:p>
            <a:pPr algn="ctr">
              <a:buNone/>
            </a:pPr>
            <a:r>
              <a:rPr lang="it-IT" sz="3200" dirty="0" smtClean="0"/>
              <a:t>Il campo magnetico terrestre cattura le particelle provenienti dal </a:t>
            </a:r>
            <a:r>
              <a:rPr lang="it-IT" sz="3200" dirty="0" smtClean="0"/>
              <a:t>Sole </a:t>
            </a:r>
            <a:r>
              <a:rPr lang="it-IT" sz="3200" dirty="0" smtClean="0"/>
              <a:t>e le indirizza verso i poli: conseguenze meravigliose di questo fatto sono le </a:t>
            </a:r>
            <a:r>
              <a:rPr lang="it-IT" sz="3200" b="1" dirty="0" smtClean="0">
                <a:solidFill>
                  <a:srgbClr val="66FF99"/>
                </a:solidFill>
              </a:rPr>
              <a:t>aurore polari</a:t>
            </a:r>
            <a:r>
              <a:rPr lang="it-IT" sz="3200" dirty="0" smtClean="0"/>
              <a:t>.</a:t>
            </a:r>
          </a:p>
        </p:txBody>
      </p:sp>
      <p:pic>
        <p:nvPicPr>
          <p:cNvPr id="25602" name="Picture 2" descr="File:Polarlicht 2.jpg"/>
          <p:cNvPicPr>
            <a:picLocks noChangeAspect="1" noChangeArrowheads="1"/>
          </p:cNvPicPr>
          <p:nvPr/>
        </p:nvPicPr>
        <p:blipFill>
          <a:blip r:embed="rId2" cstate="print"/>
          <a:srcRect/>
          <a:stretch>
            <a:fillRect/>
          </a:stretch>
        </p:blipFill>
        <p:spPr bwMode="auto">
          <a:xfrm>
            <a:off x="214282" y="2214554"/>
            <a:ext cx="6215106" cy="4047589"/>
          </a:xfrm>
          <a:prstGeom prst="rect">
            <a:avLst/>
          </a:prstGeom>
          <a:noFill/>
        </p:spPr>
      </p:pic>
      <p:pic>
        <p:nvPicPr>
          <p:cNvPr id="25604" name="Picture 4" descr="File:Aurora australis 20050911.jpg"/>
          <p:cNvPicPr>
            <a:picLocks noChangeAspect="1" noChangeArrowheads="1"/>
          </p:cNvPicPr>
          <p:nvPr/>
        </p:nvPicPr>
        <p:blipFill>
          <a:blip r:embed="rId3" cstate="print"/>
          <a:srcRect/>
          <a:stretch>
            <a:fillRect/>
          </a:stretch>
        </p:blipFill>
        <p:spPr bwMode="auto">
          <a:xfrm>
            <a:off x="6215074" y="2857496"/>
            <a:ext cx="2786046" cy="278604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5602"/>
                                        </p:tgtEl>
                                        <p:attrNameLst>
                                          <p:attrName>style.visibility</p:attrName>
                                        </p:attrNameLst>
                                      </p:cBhvr>
                                      <p:to>
                                        <p:strVal val="visible"/>
                                      </p:to>
                                    </p:set>
                                    <p:animEffect transition="in" filter="dissolve">
                                      <p:cBhvr>
                                        <p:cTn id="12" dur="500"/>
                                        <p:tgtEl>
                                          <p:spTgt spid="25602"/>
                                        </p:tgtEl>
                                      </p:cBhvr>
                                    </p:animEffect>
                                  </p:childTnLst>
                                </p:cTn>
                              </p:par>
                              <p:par>
                                <p:cTn id="13" presetID="9" presetClass="entr" presetSubtype="0" fill="hold" nodeType="withEffect">
                                  <p:stCondLst>
                                    <p:cond delay="0"/>
                                  </p:stCondLst>
                                  <p:childTnLst>
                                    <p:set>
                                      <p:cBhvr>
                                        <p:cTn id="14" dur="1" fill="hold">
                                          <p:stCondLst>
                                            <p:cond delay="0"/>
                                          </p:stCondLst>
                                        </p:cTn>
                                        <p:tgtEl>
                                          <p:spTgt spid="25604"/>
                                        </p:tgtEl>
                                        <p:attrNameLst>
                                          <p:attrName>style.visibility</p:attrName>
                                        </p:attrNameLst>
                                      </p:cBhvr>
                                      <p:to>
                                        <p:strVal val="visible"/>
                                      </p:to>
                                    </p:set>
                                    <p:animEffect transition="in" filter="dissolve">
                                      <p:cBhvr>
                                        <p:cTn id="15" dur="500"/>
                                        <p:tgtEl>
                                          <p:spTgt spid="25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mindjam.ilbello.com/Immagini/capo.png"/>
          <p:cNvPicPr>
            <a:picLocks noChangeAspect="1" noChangeArrowheads="1"/>
          </p:cNvPicPr>
          <p:nvPr/>
        </p:nvPicPr>
        <p:blipFill>
          <a:blip r:embed="rId2" cstate="print"/>
          <a:srcRect/>
          <a:stretch>
            <a:fillRect/>
          </a:stretch>
        </p:blipFill>
        <p:spPr bwMode="auto">
          <a:xfrm>
            <a:off x="4643438" y="2143116"/>
            <a:ext cx="3571862" cy="3056999"/>
          </a:xfrm>
          <a:prstGeom prst="rect">
            <a:avLst/>
          </a:prstGeom>
          <a:noFill/>
        </p:spPr>
      </p:pic>
      <p:sp>
        <p:nvSpPr>
          <p:cNvPr id="3" name="Segnaposto contenuto 2"/>
          <p:cNvSpPr>
            <a:spLocks noGrp="1"/>
          </p:cNvSpPr>
          <p:nvPr>
            <p:ph idx="1"/>
          </p:nvPr>
        </p:nvSpPr>
        <p:spPr>
          <a:xfrm>
            <a:off x="428596" y="1000108"/>
            <a:ext cx="8229600" cy="1471609"/>
          </a:xfrm>
        </p:spPr>
        <p:txBody>
          <a:bodyPr>
            <a:normAutofit fontScale="92500"/>
          </a:bodyPr>
          <a:lstStyle/>
          <a:p>
            <a:pPr algn="just">
              <a:buNone/>
            </a:pPr>
            <a:r>
              <a:rPr lang="it-IT" dirty="0" smtClean="0"/>
              <a:t>	Il polo geografico corrisponde al polo magnetico opposto e cioè il polo Nord geografico coincide con il polo Sud magnetico e viceversa. </a:t>
            </a:r>
            <a:endParaRPr lang="it-IT" dirty="0"/>
          </a:p>
        </p:txBody>
      </p:sp>
      <p:sp>
        <p:nvSpPr>
          <p:cNvPr id="5" name="Titolo 1"/>
          <p:cNvSpPr txBox="1">
            <a:spLocks/>
          </p:cNvSpPr>
          <p:nvPr/>
        </p:nvSpPr>
        <p:spPr>
          <a:xfrm>
            <a:off x="4357686" y="-214338"/>
            <a:ext cx="4786314"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4800" b="1" dirty="0" smtClean="0">
                <a:solidFill>
                  <a:srgbClr val="0070C0"/>
                </a:solidFill>
                <a:latin typeface="+mj-lt"/>
                <a:ea typeface="+mj-ea"/>
                <a:cs typeface="+mj-cs"/>
              </a:rPr>
              <a:t>Una scelta ovvia?</a:t>
            </a:r>
            <a:endParaRPr kumimoji="0" lang="it-IT" sz="4800" b="1" i="0" u="none" strike="noStrike" kern="1200" cap="none" spc="0" normalizeH="0" baseline="0" noProof="0" dirty="0" smtClean="0">
              <a:ln>
                <a:noFill/>
              </a:ln>
              <a:solidFill>
                <a:srgbClr val="0070C0"/>
              </a:solidFill>
              <a:effectLst/>
              <a:uLnTx/>
              <a:uFillTx/>
              <a:latin typeface="+mj-lt"/>
              <a:ea typeface="+mj-ea"/>
              <a:cs typeface="+mj-cs"/>
            </a:endParaRPr>
          </a:p>
        </p:txBody>
      </p:sp>
      <p:sp>
        <p:nvSpPr>
          <p:cNvPr id="6" name="Esplosione 1 5"/>
          <p:cNvSpPr/>
          <p:nvPr/>
        </p:nvSpPr>
        <p:spPr>
          <a:xfrm>
            <a:off x="1142976" y="2357430"/>
            <a:ext cx="3500462" cy="285752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000" b="1" dirty="0" smtClean="0"/>
              <a:t>perché?</a:t>
            </a:r>
            <a:endParaRPr lang="it-IT" sz="4000" b="1" dirty="0"/>
          </a:p>
        </p:txBody>
      </p:sp>
      <p:sp>
        <p:nvSpPr>
          <p:cNvPr id="7" name="Rettangolo 6"/>
          <p:cNvSpPr/>
          <p:nvPr/>
        </p:nvSpPr>
        <p:spPr>
          <a:xfrm>
            <a:off x="0" y="5042118"/>
            <a:ext cx="9144000" cy="1815882"/>
          </a:xfrm>
          <a:prstGeom prst="rect">
            <a:avLst/>
          </a:prstGeom>
        </p:spPr>
        <p:txBody>
          <a:bodyPr wrap="square">
            <a:spAutoFit/>
          </a:bodyPr>
          <a:lstStyle/>
          <a:p>
            <a:pPr algn="ctr"/>
            <a:r>
              <a:rPr lang="it-IT" sz="2800" dirty="0" smtClean="0"/>
              <a:t>Le motivazioni sono di tipo </a:t>
            </a:r>
            <a:r>
              <a:rPr lang="it-IT" sz="2800" b="1" dirty="0" smtClean="0">
                <a:solidFill>
                  <a:srgbClr val="FF0000"/>
                </a:solidFill>
              </a:rPr>
              <a:t>storico</a:t>
            </a:r>
            <a:r>
              <a:rPr lang="it-IT" sz="2800" dirty="0" smtClean="0"/>
              <a:t>: il polo della bussola che indica il Nord della terra è stato ovviamente chiamato Nord, anche se il fatto di essere attratto dal Nord dimostra in realtà che è un polo Sud (Nord e Sud si attraggono). </a:t>
            </a:r>
            <a:endParaRPr lang="it-IT"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098"/>
                                        </p:tgtEl>
                                        <p:attrNameLst>
                                          <p:attrName>style.visibility</p:attrName>
                                        </p:attrNameLst>
                                      </p:cBhvr>
                                      <p:to>
                                        <p:strVal val="visible"/>
                                      </p:to>
                                    </p:set>
                                    <p:animEffect transition="in" filter="dissolve">
                                      <p:cBhvr>
                                        <p:cTn id="17" dur="500"/>
                                        <p:tgtEl>
                                          <p:spTgt spid="4098"/>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dissolv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9" name="Picture 7"/>
          <p:cNvPicPr>
            <a:picLocks noChangeAspect="1" noChangeArrowheads="1"/>
          </p:cNvPicPr>
          <p:nvPr/>
        </p:nvPicPr>
        <p:blipFill>
          <a:blip r:embed="rId2" cstate="print"/>
          <a:srcRect/>
          <a:stretch>
            <a:fillRect/>
          </a:stretch>
        </p:blipFill>
        <p:spPr bwMode="auto">
          <a:xfrm>
            <a:off x="0" y="3571876"/>
            <a:ext cx="5229225" cy="2162175"/>
          </a:xfrm>
          <a:prstGeom prst="rect">
            <a:avLst/>
          </a:prstGeom>
          <a:noFill/>
          <a:ln w="9525">
            <a:noFill/>
            <a:miter lim="800000"/>
            <a:headEnd/>
            <a:tailEnd/>
          </a:ln>
          <a:effectLst/>
        </p:spPr>
      </p:pic>
      <p:sp>
        <p:nvSpPr>
          <p:cNvPr id="4" name="Elaborazione alternativa 3"/>
          <p:cNvSpPr/>
          <p:nvPr/>
        </p:nvSpPr>
        <p:spPr>
          <a:xfrm>
            <a:off x="857224" y="142852"/>
            <a:ext cx="7429552" cy="107157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400" dirty="0" smtClean="0"/>
              <a:t> “Voi avreste fatto lo stesso?” </a:t>
            </a:r>
            <a:endParaRPr lang="it-IT" sz="4400" dirty="0"/>
          </a:p>
        </p:txBody>
      </p:sp>
      <p:sp>
        <p:nvSpPr>
          <p:cNvPr id="5" name="Freccia in giù 4"/>
          <p:cNvSpPr/>
          <p:nvPr/>
        </p:nvSpPr>
        <p:spPr>
          <a:xfrm>
            <a:off x="3857620" y="1285860"/>
            <a:ext cx="1000132" cy="2357454"/>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t-IT"/>
          </a:p>
        </p:txBody>
      </p:sp>
      <p:sp>
        <p:nvSpPr>
          <p:cNvPr id="6" name="Rettangolo 5"/>
          <p:cNvSpPr/>
          <p:nvPr/>
        </p:nvSpPr>
        <p:spPr>
          <a:xfrm>
            <a:off x="4572000" y="1500174"/>
            <a:ext cx="4572000" cy="1200329"/>
          </a:xfrm>
          <a:prstGeom prst="rect">
            <a:avLst/>
          </a:prstGeom>
        </p:spPr>
        <p:txBody>
          <a:bodyPr>
            <a:spAutoFit/>
          </a:bodyPr>
          <a:lstStyle/>
          <a:p>
            <a:r>
              <a:rPr lang="it-IT" sz="2400" b="1" dirty="0" smtClean="0">
                <a:solidFill>
                  <a:srgbClr val="7030A0"/>
                </a:solidFill>
              </a:rPr>
              <a:t> immedesimiamoci nella parte di esploratori in spedizione verso il polo Nord </a:t>
            </a:r>
            <a:endParaRPr lang="it-IT" sz="2400" b="1" dirty="0">
              <a:solidFill>
                <a:srgbClr val="7030A0"/>
              </a:solidFill>
            </a:endParaRPr>
          </a:p>
        </p:txBody>
      </p:sp>
      <p:pic>
        <p:nvPicPr>
          <p:cNvPr id="28674" name="Picture 2" descr="http://www.mountainblog.it/wp-content/uploads/425px-spedizione-al-Polo-Sud-Amundsen-Fonte-wwwcircolopolarecom.jpg"/>
          <p:cNvPicPr>
            <a:picLocks noChangeAspect="1" noChangeArrowheads="1"/>
          </p:cNvPicPr>
          <p:nvPr/>
        </p:nvPicPr>
        <p:blipFill>
          <a:blip r:embed="rId3" cstate="print"/>
          <a:srcRect/>
          <a:stretch>
            <a:fillRect/>
          </a:stretch>
        </p:blipFill>
        <p:spPr bwMode="auto">
          <a:xfrm>
            <a:off x="1500166" y="1285860"/>
            <a:ext cx="2500330" cy="1859070"/>
          </a:xfrm>
          <a:prstGeom prst="rect">
            <a:avLst/>
          </a:prstGeom>
          <a:noFill/>
        </p:spPr>
      </p:pic>
      <p:sp>
        <p:nvSpPr>
          <p:cNvPr id="8" name="Rettangolo arrotondato 7"/>
          <p:cNvSpPr/>
          <p:nvPr/>
        </p:nvSpPr>
        <p:spPr>
          <a:xfrm>
            <a:off x="5214942" y="3071810"/>
            <a:ext cx="3929058" cy="2826306"/>
          </a:xfrm>
          <a:prstGeom prst="roundRect">
            <a:avLst/>
          </a:prstGeom>
          <a:ln w="57150">
            <a:solidFill>
              <a:srgbClr val="7030A0"/>
            </a:solidFill>
          </a:ln>
        </p:spPr>
        <p:txBody>
          <a:bodyPr wrap="square">
            <a:spAutoFit/>
          </a:bodyPr>
          <a:lstStyle/>
          <a:p>
            <a:pPr algn="ctr"/>
            <a:r>
              <a:rPr lang="it-IT" sz="3200" b="1" dirty="0" smtClean="0"/>
              <a:t>Forse viene proprio naturale chiamare Nord la parte della bussola che punta a Nord ?</a:t>
            </a:r>
            <a:endParaRPr lang="it-IT" sz="3200" b="1" dirty="0"/>
          </a:p>
        </p:txBody>
      </p:sp>
      <p:sp>
        <p:nvSpPr>
          <p:cNvPr id="9" name="Rettangolo 8"/>
          <p:cNvSpPr/>
          <p:nvPr/>
        </p:nvSpPr>
        <p:spPr>
          <a:xfrm>
            <a:off x="0" y="5903893"/>
            <a:ext cx="9144000" cy="954107"/>
          </a:xfrm>
          <a:prstGeom prst="rect">
            <a:avLst/>
          </a:prstGeom>
        </p:spPr>
        <p:txBody>
          <a:bodyPr wrap="square">
            <a:spAutoFit/>
          </a:bodyPr>
          <a:lstStyle/>
          <a:p>
            <a:pPr algn="ctr"/>
            <a:r>
              <a:rPr lang="it-IT" sz="2800" b="1" dirty="0" smtClean="0">
                <a:solidFill>
                  <a:srgbClr val="7030A0"/>
                </a:solidFill>
              </a:rPr>
              <a:t>Però ormai il “danno” era fatto e così la consuetudine rende quasi impossibile tornare indietro. </a:t>
            </a:r>
            <a:endParaRPr lang="it-IT" sz="2800" b="1" dirty="0">
              <a:solidFill>
                <a:srgbClr val="7030A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par>
                                <p:cTn id="13" presetID="9" presetClass="entr" presetSubtype="0" fill="hold" nodeType="withEffect">
                                  <p:stCondLst>
                                    <p:cond delay="0"/>
                                  </p:stCondLst>
                                  <p:childTnLst>
                                    <p:set>
                                      <p:cBhvr>
                                        <p:cTn id="14" dur="1" fill="hold">
                                          <p:stCondLst>
                                            <p:cond delay="0"/>
                                          </p:stCondLst>
                                        </p:cTn>
                                        <p:tgtEl>
                                          <p:spTgt spid="28674"/>
                                        </p:tgtEl>
                                        <p:attrNameLst>
                                          <p:attrName>style.visibility</p:attrName>
                                        </p:attrNameLst>
                                      </p:cBhvr>
                                      <p:to>
                                        <p:strVal val="visible"/>
                                      </p:to>
                                    </p:set>
                                    <p:animEffect transition="in" filter="dissolve">
                                      <p:cBhvr>
                                        <p:cTn id="15" dur="500"/>
                                        <p:tgtEl>
                                          <p:spTgt spid="28674"/>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28679"/>
                                        </p:tgtEl>
                                        <p:attrNameLst>
                                          <p:attrName>style.visibility</p:attrName>
                                        </p:attrNameLst>
                                      </p:cBhvr>
                                      <p:to>
                                        <p:strVal val="visible"/>
                                      </p:to>
                                    </p:set>
                                    <p:animEffect transition="in" filter="dissolve">
                                      <p:cBhvr>
                                        <p:cTn id="23" dur="500"/>
                                        <p:tgtEl>
                                          <p:spTgt spid="28679"/>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dissolv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dissolve">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8" grpId="0" animBg="1"/>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143240" y="928670"/>
            <a:ext cx="6000760" cy="2000264"/>
          </a:xfrm>
        </p:spPr>
        <p:txBody>
          <a:bodyPr>
            <a:normAutofit/>
          </a:bodyPr>
          <a:lstStyle/>
          <a:p>
            <a:pPr>
              <a:buNone/>
            </a:pPr>
            <a:r>
              <a:rPr lang="it-IT" dirty="0" smtClean="0"/>
              <a:t>	Il campo magnetico terrestre </a:t>
            </a:r>
            <a:r>
              <a:rPr lang="it-IT" b="1" dirty="0" smtClean="0">
                <a:solidFill>
                  <a:srgbClr val="7030A0"/>
                </a:solidFill>
              </a:rPr>
              <a:t>non è costante</a:t>
            </a:r>
            <a:r>
              <a:rPr lang="it-IT" dirty="0" smtClean="0"/>
              <a:t>: vi sono variazioni giornaliere e secolari. </a:t>
            </a:r>
          </a:p>
          <a:p>
            <a:pPr>
              <a:buNone/>
            </a:pPr>
            <a:endParaRPr lang="it-IT" dirty="0"/>
          </a:p>
        </p:txBody>
      </p:sp>
      <p:sp>
        <p:nvSpPr>
          <p:cNvPr id="5" name="Titolo 1"/>
          <p:cNvSpPr txBox="1">
            <a:spLocks/>
          </p:cNvSpPr>
          <p:nvPr/>
        </p:nvSpPr>
        <p:spPr>
          <a:xfrm>
            <a:off x="4000496" y="-142900"/>
            <a:ext cx="5143504"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4800" b="1" dirty="0" smtClean="0">
                <a:solidFill>
                  <a:srgbClr val="0070C0"/>
                </a:solidFill>
                <a:latin typeface="+mj-lt"/>
                <a:ea typeface="+mj-ea"/>
                <a:cs typeface="+mj-cs"/>
              </a:rPr>
              <a:t>Inversione dei poli</a:t>
            </a:r>
            <a:endParaRPr kumimoji="0" lang="it-IT" sz="4800" b="1" i="0" u="none" strike="noStrike" kern="1200" cap="none" spc="0" normalizeH="0" baseline="0" noProof="0" dirty="0" smtClean="0">
              <a:ln>
                <a:noFill/>
              </a:ln>
              <a:solidFill>
                <a:srgbClr val="0070C0"/>
              </a:solidFill>
              <a:effectLst/>
              <a:uLnTx/>
              <a:uFillTx/>
              <a:latin typeface="+mj-lt"/>
              <a:ea typeface="+mj-ea"/>
              <a:cs typeface="+mj-cs"/>
            </a:endParaRPr>
          </a:p>
        </p:txBody>
      </p:sp>
      <p:sp>
        <p:nvSpPr>
          <p:cNvPr id="4" name="Rettangolo 3"/>
          <p:cNvSpPr/>
          <p:nvPr/>
        </p:nvSpPr>
        <p:spPr>
          <a:xfrm>
            <a:off x="0" y="3749457"/>
            <a:ext cx="9144000" cy="3108543"/>
          </a:xfrm>
          <a:prstGeom prst="rect">
            <a:avLst/>
          </a:prstGeom>
        </p:spPr>
        <p:txBody>
          <a:bodyPr wrap="square">
            <a:spAutoFit/>
          </a:bodyPr>
          <a:lstStyle/>
          <a:p>
            <a:pPr algn="ctr"/>
            <a:r>
              <a:rPr lang="it-IT" sz="2800" dirty="0" smtClean="0"/>
              <a:t>Dall’analisi di antiche formazioni rocciose ignee e sedimentarie è risultato che il campo ha subito una serie di inversioni di polarità distanziate in media da</a:t>
            </a:r>
            <a:r>
              <a:rPr lang="it-IT" sz="2800" dirty="0" smtClean="0">
                <a:solidFill>
                  <a:srgbClr val="7030A0"/>
                </a:solidFill>
              </a:rPr>
              <a:t> </a:t>
            </a:r>
            <a:r>
              <a:rPr lang="it-IT" sz="2800" b="1" dirty="0" smtClean="0">
                <a:solidFill>
                  <a:srgbClr val="7030A0"/>
                </a:solidFill>
              </a:rPr>
              <a:t>un intervallo di tempo di 200.000 anni</a:t>
            </a:r>
            <a:r>
              <a:rPr lang="it-IT" sz="2800" dirty="0" smtClean="0"/>
              <a:t>. </a:t>
            </a:r>
          </a:p>
          <a:p>
            <a:pPr algn="ctr"/>
            <a:r>
              <a:rPr lang="it-IT" sz="2800" dirty="0" smtClean="0"/>
              <a:t>Durante il periodo nel quale i poli si scambiano, il campo magnetico diventa sempre più debole fino a “scomparire” per poi riapparire invertito. </a:t>
            </a:r>
            <a:endParaRPr lang="it-IT" sz="2800" dirty="0"/>
          </a:p>
        </p:txBody>
      </p:sp>
      <p:pic>
        <p:nvPicPr>
          <p:cNvPr id="4098" name="Picture 2" descr="http://www.ilnavigatorecurioso.it/wp-content/uploads/2013/09/campo-magnetico-terrestre.jpg"/>
          <p:cNvPicPr>
            <a:picLocks noChangeAspect="1" noChangeArrowheads="1"/>
          </p:cNvPicPr>
          <p:nvPr/>
        </p:nvPicPr>
        <p:blipFill>
          <a:blip r:embed="rId2" cstate="print"/>
          <a:srcRect/>
          <a:stretch>
            <a:fillRect/>
          </a:stretch>
        </p:blipFill>
        <p:spPr bwMode="auto">
          <a:xfrm>
            <a:off x="0" y="0"/>
            <a:ext cx="3500430" cy="2623872"/>
          </a:xfrm>
          <a:prstGeom prst="rect">
            <a:avLst/>
          </a:prstGeom>
          <a:noFill/>
        </p:spPr>
      </p:pic>
      <p:sp>
        <p:nvSpPr>
          <p:cNvPr id="6" name="Rettangolo arrotondato 5"/>
          <p:cNvSpPr/>
          <p:nvPr/>
        </p:nvSpPr>
        <p:spPr>
          <a:xfrm>
            <a:off x="1500166" y="2786058"/>
            <a:ext cx="6429420" cy="10001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smtClean="0"/>
              <a:t>Ecco perché i poli magnetici sono situati a distanza considerevole da quelli geografici.</a:t>
            </a:r>
            <a:endParaRPr lang="it-IT"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dissolve">
                                      <p:cBhvr>
                                        <p:cTn id="7" dur="500"/>
                                        <p:tgtEl>
                                          <p:spTgt spid="409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dissolve">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dissolv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0"/>
            <a:ext cx="9144000" cy="954107"/>
          </a:xfrm>
          <a:prstGeom prst="rect">
            <a:avLst/>
          </a:prstGeom>
        </p:spPr>
        <p:txBody>
          <a:bodyPr wrap="square">
            <a:spAutoFit/>
          </a:bodyPr>
          <a:lstStyle/>
          <a:p>
            <a:pPr algn="ctr"/>
            <a:r>
              <a:rPr lang="it-IT" sz="2800" dirty="0" smtClean="0"/>
              <a:t>Le cause di questo fenomeno non sono ancora state individuate con sicurezza. </a:t>
            </a:r>
            <a:endParaRPr lang="it-IT" sz="2800" dirty="0"/>
          </a:p>
        </p:txBody>
      </p:sp>
      <p:sp>
        <p:nvSpPr>
          <p:cNvPr id="4" name="Rettangolo 3"/>
          <p:cNvSpPr/>
          <p:nvPr/>
        </p:nvSpPr>
        <p:spPr>
          <a:xfrm>
            <a:off x="1428728" y="1643050"/>
            <a:ext cx="4714940" cy="3108543"/>
          </a:xfrm>
          <a:prstGeom prst="rect">
            <a:avLst/>
          </a:prstGeom>
        </p:spPr>
        <p:txBody>
          <a:bodyPr wrap="square">
            <a:spAutoFit/>
          </a:bodyPr>
          <a:lstStyle/>
          <a:p>
            <a:pPr algn="r"/>
            <a:r>
              <a:rPr lang="it-IT" sz="2800" dirty="0" smtClean="0"/>
              <a:t>Il satellite </a:t>
            </a:r>
            <a:r>
              <a:rPr lang="it-IT" sz="2800" b="1" dirty="0" smtClean="0">
                <a:solidFill>
                  <a:srgbClr val="C00000"/>
                </a:solidFill>
              </a:rPr>
              <a:t>Oersted</a:t>
            </a:r>
            <a:r>
              <a:rPr lang="it-IT" sz="2800" b="1" dirty="0" smtClean="0"/>
              <a:t> </a:t>
            </a:r>
            <a:r>
              <a:rPr lang="it-IT" sz="2800" dirty="0" smtClean="0"/>
              <a:t>in orbita intorno alla terra ha misurato enormi variazioni del campo magnetico locale, confrontandoli con i dati raccolti precedentemente dal satellite</a:t>
            </a:r>
            <a:r>
              <a:rPr lang="it-IT" sz="2800" b="1" dirty="0" smtClean="0"/>
              <a:t> </a:t>
            </a:r>
            <a:r>
              <a:rPr lang="it-IT" sz="2800" b="1" dirty="0" smtClean="0">
                <a:solidFill>
                  <a:srgbClr val="FFC000"/>
                </a:solidFill>
              </a:rPr>
              <a:t>Magsat</a:t>
            </a:r>
            <a:endParaRPr lang="it-IT" sz="2800" dirty="0">
              <a:solidFill>
                <a:srgbClr val="FFC000"/>
              </a:solidFill>
            </a:endParaRPr>
          </a:p>
        </p:txBody>
      </p:sp>
      <p:pic>
        <p:nvPicPr>
          <p:cNvPr id="3074" name="Picture 2" descr="http://iris.iau.dtu.dk/images/Satellite_Oersted.jpg"/>
          <p:cNvPicPr>
            <a:picLocks noChangeAspect="1" noChangeArrowheads="1"/>
          </p:cNvPicPr>
          <p:nvPr/>
        </p:nvPicPr>
        <p:blipFill>
          <a:blip r:embed="rId2" cstate="print"/>
          <a:srcRect/>
          <a:stretch>
            <a:fillRect/>
          </a:stretch>
        </p:blipFill>
        <p:spPr bwMode="auto">
          <a:xfrm>
            <a:off x="6357950" y="1142985"/>
            <a:ext cx="2428892" cy="2196462"/>
          </a:xfrm>
          <a:prstGeom prst="rect">
            <a:avLst/>
          </a:prstGeom>
          <a:noFill/>
        </p:spPr>
      </p:pic>
      <p:pic>
        <p:nvPicPr>
          <p:cNvPr id="3076" name="Picture 4" descr="http://airandspace.si.edu/exhibitions/exploring-the-planets/online/earth/img/G-magsat.T.jpg"/>
          <p:cNvPicPr>
            <a:picLocks noChangeAspect="1" noChangeArrowheads="1"/>
          </p:cNvPicPr>
          <p:nvPr/>
        </p:nvPicPr>
        <p:blipFill>
          <a:blip r:embed="rId3" cstate="print"/>
          <a:srcRect/>
          <a:stretch>
            <a:fillRect/>
          </a:stretch>
        </p:blipFill>
        <p:spPr bwMode="auto">
          <a:xfrm>
            <a:off x="6357950" y="3459187"/>
            <a:ext cx="2428860" cy="1970077"/>
          </a:xfrm>
          <a:prstGeom prst="rect">
            <a:avLst/>
          </a:prstGeom>
          <a:noFill/>
        </p:spPr>
      </p:pic>
      <p:cxnSp>
        <p:nvCxnSpPr>
          <p:cNvPr id="8" name="Connettore 2 7"/>
          <p:cNvCxnSpPr/>
          <p:nvPr/>
        </p:nvCxnSpPr>
        <p:spPr>
          <a:xfrm flipV="1">
            <a:off x="4643438" y="1357298"/>
            <a:ext cx="1571636" cy="357190"/>
          </a:xfrm>
          <a:prstGeom prst="straightConnector1">
            <a:avLst/>
          </a:prstGeom>
          <a:ln w="76200">
            <a:solidFill>
              <a:srgbClr val="C00000"/>
            </a:solidFill>
            <a:tailEnd type="arrow"/>
          </a:ln>
        </p:spPr>
        <p:style>
          <a:lnRef idx="1">
            <a:schemeClr val="accent2"/>
          </a:lnRef>
          <a:fillRef idx="0">
            <a:schemeClr val="accent2"/>
          </a:fillRef>
          <a:effectRef idx="0">
            <a:schemeClr val="accent2"/>
          </a:effectRef>
          <a:fontRef idx="minor">
            <a:schemeClr val="tx1"/>
          </a:fontRef>
        </p:style>
      </p:cxnSp>
      <p:cxnSp>
        <p:nvCxnSpPr>
          <p:cNvPr id="9" name="Connettore 2 8"/>
          <p:cNvCxnSpPr/>
          <p:nvPr/>
        </p:nvCxnSpPr>
        <p:spPr>
          <a:xfrm>
            <a:off x="5286380" y="4714884"/>
            <a:ext cx="1000132" cy="357190"/>
          </a:xfrm>
          <a:prstGeom prst="straightConnector1">
            <a:avLst/>
          </a:prstGeom>
          <a:ln w="76200">
            <a:solidFill>
              <a:srgbClr val="FFC000"/>
            </a:solidFill>
            <a:tailEnd type="arrow"/>
          </a:ln>
        </p:spPr>
        <p:style>
          <a:lnRef idx="1">
            <a:schemeClr val="accent2"/>
          </a:lnRef>
          <a:fillRef idx="0">
            <a:schemeClr val="accent2"/>
          </a:fillRef>
          <a:effectRef idx="0">
            <a:schemeClr val="accent2"/>
          </a:effectRef>
          <a:fontRef idx="minor">
            <a:schemeClr val="tx1"/>
          </a:fontRef>
        </p:style>
      </p:cxnSp>
      <p:sp>
        <p:nvSpPr>
          <p:cNvPr id="12" name="Interruzione 11"/>
          <p:cNvSpPr/>
          <p:nvPr/>
        </p:nvSpPr>
        <p:spPr>
          <a:xfrm>
            <a:off x="0" y="5500702"/>
            <a:ext cx="9144000" cy="1285860"/>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smtClean="0"/>
              <a:t>Come sostiene </a:t>
            </a:r>
            <a:r>
              <a:rPr lang="it-IT" sz="2400" b="1" dirty="0" err="1" smtClean="0"/>
              <a:t>Gauthier</a:t>
            </a:r>
            <a:r>
              <a:rPr lang="it-IT" sz="2400" b="1" dirty="0" smtClean="0"/>
              <a:t> </a:t>
            </a:r>
            <a:r>
              <a:rPr lang="it-IT" sz="2400" b="1" dirty="0" err="1" smtClean="0"/>
              <a:t>Hulot</a:t>
            </a:r>
            <a:r>
              <a:rPr lang="it-IT" sz="2400" dirty="0" smtClean="0"/>
              <a:t> dell’</a:t>
            </a:r>
            <a:r>
              <a:rPr lang="it-IT" sz="2400" dirty="0" err="1" smtClean="0"/>
              <a:t>Institut</a:t>
            </a:r>
            <a:r>
              <a:rPr lang="it-IT" sz="2400" dirty="0" smtClean="0"/>
              <a:t> de </a:t>
            </a:r>
            <a:r>
              <a:rPr lang="it-IT" sz="2400" dirty="0" err="1" smtClean="0"/>
              <a:t>Physique</a:t>
            </a:r>
            <a:r>
              <a:rPr lang="it-IT" sz="2400" dirty="0" smtClean="0"/>
              <a:t> </a:t>
            </a:r>
            <a:r>
              <a:rPr lang="it-IT" sz="2400" dirty="0" err="1" smtClean="0"/>
              <a:t>du</a:t>
            </a:r>
            <a:r>
              <a:rPr lang="it-IT" sz="2400" dirty="0" smtClean="0"/>
              <a:t> Globe a Parigi, potremmo trovarci proprio in uno dei momenti di inversione, che durano anche 4000 anni.</a:t>
            </a:r>
            <a:endParaRPr lang="it-IT"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par>
                                <p:cTn id="13" presetID="9" presetClass="entr" presetSubtype="0" fill="hold" nodeType="withEffect">
                                  <p:stCondLst>
                                    <p:cond delay="0"/>
                                  </p:stCondLst>
                                  <p:childTnLst>
                                    <p:set>
                                      <p:cBhvr>
                                        <p:cTn id="14" dur="1" fill="hold">
                                          <p:stCondLst>
                                            <p:cond delay="0"/>
                                          </p:stCondLst>
                                        </p:cTn>
                                        <p:tgtEl>
                                          <p:spTgt spid="3074"/>
                                        </p:tgtEl>
                                        <p:attrNameLst>
                                          <p:attrName>style.visibility</p:attrName>
                                        </p:attrNameLst>
                                      </p:cBhvr>
                                      <p:to>
                                        <p:strVal val="visible"/>
                                      </p:to>
                                    </p:set>
                                    <p:animEffect transition="in" filter="dissolve">
                                      <p:cBhvr>
                                        <p:cTn id="15" dur="500"/>
                                        <p:tgtEl>
                                          <p:spTgt spid="3074"/>
                                        </p:tgtEl>
                                      </p:cBhvr>
                                    </p:animEffect>
                                  </p:childTnLst>
                                </p:cTn>
                              </p:par>
                              <p:par>
                                <p:cTn id="16" presetID="9"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dissolve">
                                      <p:cBhvr>
                                        <p:cTn id="18" dur="500"/>
                                        <p:tgtEl>
                                          <p:spTgt spid="9"/>
                                        </p:tgtEl>
                                      </p:cBhvr>
                                    </p:animEffect>
                                  </p:childTnLst>
                                </p:cTn>
                              </p:par>
                              <p:par>
                                <p:cTn id="19" presetID="9" presetClass="entr" presetSubtype="0" fill="hold" nodeType="withEffect">
                                  <p:stCondLst>
                                    <p:cond delay="0"/>
                                  </p:stCondLst>
                                  <p:childTnLst>
                                    <p:set>
                                      <p:cBhvr>
                                        <p:cTn id="20" dur="1" fill="hold">
                                          <p:stCondLst>
                                            <p:cond delay="0"/>
                                          </p:stCondLst>
                                        </p:cTn>
                                        <p:tgtEl>
                                          <p:spTgt spid="3076"/>
                                        </p:tgtEl>
                                        <p:attrNameLst>
                                          <p:attrName>style.visibility</p:attrName>
                                        </p:attrNameLst>
                                      </p:cBhvr>
                                      <p:to>
                                        <p:strVal val="visible"/>
                                      </p:to>
                                    </p:set>
                                    <p:animEffect transition="in" filter="dissolve">
                                      <p:cBhvr>
                                        <p:cTn id="21" dur="500"/>
                                        <p:tgtEl>
                                          <p:spTgt spid="3076"/>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dissolve">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0"/>
            <a:ext cx="5000628" cy="830997"/>
          </a:xfrm>
          <a:prstGeom prst="rect">
            <a:avLst/>
          </a:prstGeom>
        </p:spPr>
        <p:txBody>
          <a:bodyPr wrap="square">
            <a:spAutoFit/>
          </a:bodyPr>
          <a:lstStyle/>
          <a:p>
            <a:pPr algn="r"/>
            <a:r>
              <a:rPr lang="it-IT" sz="2400" b="1" dirty="0" smtClean="0">
                <a:solidFill>
                  <a:srgbClr val="C00000"/>
                </a:solidFill>
              </a:rPr>
              <a:t>L’Agenzia Spaziale Europea ha istituito il programma scientifico Swarm. </a:t>
            </a:r>
            <a:endParaRPr lang="it-IT" sz="2400" b="1" dirty="0">
              <a:solidFill>
                <a:srgbClr val="C00000"/>
              </a:solidFill>
            </a:endParaRPr>
          </a:p>
        </p:txBody>
      </p:sp>
      <p:sp>
        <p:nvSpPr>
          <p:cNvPr id="3" name="Titolo 1"/>
          <p:cNvSpPr txBox="1">
            <a:spLocks/>
          </p:cNvSpPr>
          <p:nvPr/>
        </p:nvSpPr>
        <p:spPr>
          <a:xfrm>
            <a:off x="4214810" y="500042"/>
            <a:ext cx="492919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4800" b="1" dirty="0" smtClean="0">
                <a:solidFill>
                  <a:srgbClr val="0070C0"/>
                </a:solidFill>
                <a:latin typeface="+mj-lt"/>
                <a:ea typeface="+mj-ea"/>
                <a:cs typeface="+mj-cs"/>
              </a:rPr>
              <a:t>Un interesse sempre maggiore</a:t>
            </a:r>
            <a:endParaRPr kumimoji="0" lang="it-IT" sz="4800" b="1" i="0" u="none" strike="noStrike" kern="1200" cap="none" spc="0" normalizeH="0" baseline="0" noProof="0" dirty="0" smtClean="0">
              <a:ln>
                <a:noFill/>
              </a:ln>
              <a:solidFill>
                <a:srgbClr val="0070C0"/>
              </a:solidFill>
              <a:effectLst/>
              <a:uLnTx/>
              <a:uFillTx/>
              <a:latin typeface="+mj-lt"/>
              <a:ea typeface="+mj-ea"/>
              <a:cs typeface="+mj-cs"/>
            </a:endParaRPr>
          </a:p>
        </p:txBody>
      </p:sp>
      <p:pic>
        <p:nvPicPr>
          <p:cNvPr id="2049" name="Picture 1"/>
          <p:cNvPicPr>
            <a:picLocks noChangeAspect="1" noChangeArrowheads="1"/>
          </p:cNvPicPr>
          <p:nvPr/>
        </p:nvPicPr>
        <p:blipFill>
          <a:blip r:embed="rId3" cstate="print"/>
          <a:srcRect/>
          <a:stretch>
            <a:fillRect/>
          </a:stretch>
        </p:blipFill>
        <p:spPr bwMode="auto">
          <a:xfrm>
            <a:off x="2895600" y="2124075"/>
            <a:ext cx="6248400" cy="4733925"/>
          </a:xfrm>
          <a:prstGeom prst="rect">
            <a:avLst/>
          </a:prstGeom>
          <a:noFill/>
          <a:ln w="9525">
            <a:noFill/>
            <a:miter lim="800000"/>
            <a:headEnd/>
            <a:tailEnd/>
          </a:ln>
          <a:effectLst/>
        </p:spPr>
      </p:pic>
      <p:sp>
        <p:nvSpPr>
          <p:cNvPr id="5" name="Nuvola 4"/>
          <p:cNvSpPr/>
          <p:nvPr/>
        </p:nvSpPr>
        <p:spPr>
          <a:xfrm>
            <a:off x="0" y="928670"/>
            <a:ext cx="3214678" cy="2428892"/>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smtClean="0"/>
              <a:t>I tre satelliti studiano il geomagnetismo e i suoi effetti sugli esseri viventi</a:t>
            </a:r>
            <a:endParaRPr lang="it-IT"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049"/>
                                        </p:tgtEl>
                                        <p:attrNameLst>
                                          <p:attrName>style.visibility</p:attrName>
                                        </p:attrNameLst>
                                      </p:cBhvr>
                                      <p:to>
                                        <p:strVal val="visible"/>
                                      </p:to>
                                    </p:set>
                                    <p:animEffect transition="in" filter="dissolve">
                                      <p:cBhvr>
                                        <p:cTn id="12" dur="500"/>
                                        <p:tgtEl>
                                          <p:spTgt spid="204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428992" y="0"/>
            <a:ext cx="5715008" cy="5143512"/>
          </a:xfrm>
        </p:spPr>
        <p:txBody>
          <a:bodyPr>
            <a:normAutofit/>
          </a:bodyPr>
          <a:lstStyle/>
          <a:p>
            <a:pPr>
              <a:buNone/>
            </a:pPr>
            <a:r>
              <a:rPr lang="it-IT" sz="2400" dirty="0" smtClean="0"/>
              <a:t>	Secondo alcuni scienziati, il fenomeno dell’inversione dei poli potrebbe causare un </a:t>
            </a:r>
            <a:r>
              <a:rPr lang="it-IT" sz="2400" b="1" dirty="0" smtClean="0">
                <a:solidFill>
                  <a:srgbClr val="00B0F0"/>
                </a:solidFill>
              </a:rPr>
              <a:t>indebolimento dello scudo protettivo contro la radiazione solare </a:t>
            </a:r>
            <a:r>
              <a:rPr lang="it-IT" sz="2400" dirty="0" smtClean="0"/>
              <a:t>determinando un assottigliamento dello strato di ozono e una maggiore penetrazione delle radiazioni ultraviolette, con un conseguente aumento delle malattie tumorali per gli esseri umani. </a:t>
            </a:r>
            <a:endParaRPr lang="it-IT" sz="2400" dirty="0"/>
          </a:p>
        </p:txBody>
      </p:sp>
      <p:sp>
        <p:nvSpPr>
          <p:cNvPr id="4" name="Rettangolo 3"/>
          <p:cNvSpPr/>
          <p:nvPr/>
        </p:nvSpPr>
        <p:spPr>
          <a:xfrm>
            <a:off x="285720" y="3857628"/>
            <a:ext cx="4714876" cy="2585323"/>
          </a:xfrm>
          <a:prstGeom prst="rect">
            <a:avLst/>
          </a:prstGeom>
        </p:spPr>
        <p:txBody>
          <a:bodyPr wrap="square">
            <a:spAutoFit/>
          </a:bodyPr>
          <a:lstStyle/>
          <a:p>
            <a:pPr algn="r">
              <a:buNone/>
            </a:pPr>
            <a:r>
              <a:rPr lang="it-IT" sz="2700" dirty="0" smtClean="0"/>
              <a:t>Non solo, ma il fenomeno potrebbe avere anche effetti sugli </a:t>
            </a:r>
            <a:r>
              <a:rPr lang="it-IT" sz="2700" b="1" dirty="0" smtClean="0">
                <a:solidFill>
                  <a:schemeClr val="accent2">
                    <a:lumMod val="60000"/>
                    <a:lumOff val="40000"/>
                  </a:schemeClr>
                </a:solidFill>
              </a:rPr>
              <a:t>animali</a:t>
            </a:r>
            <a:r>
              <a:rPr lang="it-IT" sz="2700" dirty="0" smtClean="0"/>
              <a:t>, come le balene o alcune specie di uccelli, che si affidano, per così dire, al campo magnetico per orientarsi.</a:t>
            </a:r>
            <a:endParaRPr lang="it-IT" sz="2700" dirty="0"/>
          </a:p>
        </p:txBody>
      </p:sp>
      <p:pic>
        <p:nvPicPr>
          <p:cNvPr id="29698" name="Picture 2" descr="http://www.tutelafauna.it/imgpub/35597/340/0/Bird_Mag_Field_thumb%5b2%5d.jpg"/>
          <p:cNvPicPr>
            <a:picLocks noChangeAspect="1" noChangeArrowheads="1"/>
          </p:cNvPicPr>
          <p:nvPr/>
        </p:nvPicPr>
        <p:blipFill>
          <a:blip r:embed="rId2" cstate="print"/>
          <a:srcRect/>
          <a:stretch>
            <a:fillRect/>
          </a:stretch>
        </p:blipFill>
        <p:spPr bwMode="auto">
          <a:xfrm>
            <a:off x="5143504" y="4071942"/>
            <a:ext cx="3238500" cy="2466975"/>
          </a:xfrm>
          <a:prstGeom prst="rect">
            <a:avLst/>
          </a:prstGeom>
          <a:noFill/>
        </p:spPr>
      </p:pic>
      <p:pic>
        <p:nvPicPr>
          <p:cNvPr id="29700" name="Picture 4" descr="http://www.beautyspa.it/sites/files/107680/3_Beautyspa__107705.jpg"/>
          <p:cNvPicPr>
            <a:picLocks noChangeAspect="1" noChangeArrowheads="1"/>
          </p:cNvPicPr>
          <p:nvPr/>
        </p:nvPicPr>
        <p:blipFill>
          <a:blip r:embed="rId3" cstate="print"/>
          <a:srcRect/>
          <a:stretch>
            <a:fillRect/>
          </a:stretch>
        </p:blipFill>
        <p:spPr bwMode="auto">
          <a:xfrm>
            <a:off x="0" y="285728"/>
            <a:ext cx="3857652" cy="297162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9700"/>
                                        </p:tgtEl>
                                        <p:attrNameLst>
                                          <p:attrName>style.visibility</p:attrName>
                                        </p:attrNameLst>
                                      </p:cBhvr>
                                      <p:to>
                                        <p:strVal val="visible"/>
                                      </p:to>
                                    </p:set>
                                    <p:animEffect transition="in" filter="dissolve">
                                      <p:cBhvr>
                                        <p:cTn id="12" dur="500"/>
                                        <p:tgtEl>
                                          <p:spTgt spid="2970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par>
                                <p:cTn id="18" presetID="9" presetClass="entr" presetSubtype="0" fill="hold" nodeType="withEffect">
                                  <p:stCondLst>
                                    <p:cond delay="0"/>
                                  </p:stCondLst>
                                  <p:childTnLst>
                                    <p:set>
                                      <p:cBhvr>
                                        <p:cTn id="19" dur="1" fill="hold">
                                          <p:stCondLst>
                                            <p:cond delay="0"/>
                                          </p:stCondLst>
                                        </p:cTn>
                                        <p:tgtEl>
                                          <p:spTgt spid="29698"/>
                                        </p:tgtEl>
                                        <p:attrNameLst>
                                          <p:attrName>style.visibility</p:attrName>
                                        </p:attrNameLst>
                                      </p:cBhvr>
                                      <p:to>
                                        <p:strVal val="visible"/>
                                      </p:to>
                                    </p:set>
                                    <p:animEffect transition="in" filter="dissolve">
                                      <p:cBhvr>
                                        <p:cTn id="20" dur="500"/>
                                        <p:tgtEl>
                                          <p:spTgt spid="29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50" name="Picture 6" descr="http://static.freepik.com/foto-gratuito/lente-d%26-39%3Bingrandimento_21282502.jpg"/>
          <p:cNvPicPr>
            <a:picLocks noChangeAspect="1" noChangeArrowheads="1"/>
          </p:cNvPicPr>
          <p:nvPr/>
        </p:nvPicPr>
        <p:blipFill>
          <a:blip r:embed="rId2" cstate="print"/>
          <a:srcRect/>
          <a:stretch>
            <a:fillRect/>
          </a:stretch>
        </p:blipFill>
        <p:spPr bwMode="auto">
          <a:xfrm>
            <a:off x="2357422" y="1428736"/>
            <a:ext cx="1447812" cy="1447812"/>
          </a:xfrm>
          <a:prstGeom prst="rect">
            <a:avLst/>
          </a:prstGeom>
          <a:noFill/>
        </p:spPr>
      </p:pic>
      <p:sp>
        <p:nvSpPr>
          <p:cNvPr id="3" name="Segnaposto contenuto 2"/>
          <p:cNvSpPr>
            <a:spLocks noGrp="1"/>
          </p:cNvSpPr>
          <p:nvPr>
            <p:ph idx="1"/>
          </p:nvPr>
        </p:nvSpPr>
        <p:spPr>
          <a:xfrm>
            <a:off x="0" y="0"/>
            <a:ext cx="9144000" cy="2828932"/>
          </a:xfrm>
        </p:spPr>
        <p:txBody>
          <a:bodyPr>
            <a:noAutofit/>
          </a:bodyPr>
          <a:lstStyle/>
          <a:p>
            <a:pPr algn="ctr">
              <a:buNone/>
            </a:pPr>
            <a:r>
              <a:rPr lang="it-IT" sz="2400" dirty="0" smtClean="0"/>
              <a:t>		Alcuni ricercatori sembrano ipotizzare una possibile inversione del campo magnetico anche in tempi relativamente brevi. Le rocce indicano che il campo </a:t>
            </a:r>
            <a:r>
              <a:rPr lang="it-IT" sz="2400" b="1" dirty="0" smtClean="0">
                <a:solidFill>
                  <a:srgbClr val="FFC000"/>
                </a:solidFill>
              </a:rPr>
              <a:t>si è indebolito negli ultimi 2.000 anni </a:t>
            </a:r>
            <a:r>
              <a:rPr lang="it-IT" sz="2400" dirty="0" smtClean="0"/>
              <a:t>confermando che il declino verso il caos magnetico potrebbe essere già iniziato..</a:t>
            </a:r>
            <a:br>
              <a:rPr lang="it-IT" sz="2400" dirty="0" smtClean="0"/>
            </a:br>
            <a:r>
              <a:rPr lang="it-IT" sz="2400" dirty="0" smtClean="0"/>
              <a:t/>
            </a:r>
            <a:br>
              <a:rPr lang="it-IT" sz="2400" dirty="0" smtClean="0"/>
            </a:br>
            <a:endParaRPr lang="it-IT" sz="2400" dirty="0"/>
          </a:p>
        </p:txBody>
      </p:sp>
      <p:sp>
        <p:nvSpPr>
          <p:cNvPr id="5" name="Rettangolo 4"/>
          <p:cNvSpPr/>
          <p:nvPr/>
        </p:nvSpPr>
        <p:spPr>
          <a:xfrm>
            <a:off x="0" y="2643182"/>
            <a:ext cx="9144000" cy="1200329"/>
          </a:xfrm>
          <a:prstGeom prst="rect">
            <a:avLst/>
          </a:prstGeom>
        </p:spPr>
        <p:txBody>
          <a:bodyPr wrap="square">
            <a:spAutoFit/>
          </a:bodyPr>
          <a:lstStyle/>
          <a:p>
            <a:pPr algn="ctr"/>
            <a:r>
              <a:rPr lang="it-IT" sz="2400" dirty="0" smtClean="0"/>
              <a:t>Se questo è vero, tra 1.400 anni potremmo trovarci al punto zero, ossia al centro del processo che determinerà una nuova inversione dei poli, diciamo </a:t>
            </a:r>
            <a:r>
              <a:rPr lang="it-IT" sz="2400" b="1" dirty="0" smtClean="0">
                <a:solidFill>
                  <a:srgbClr val="00B0F0"/>
                </a:solidFill>
              </a:rPr>
              <a:t>intorno all’anno 3.400 circa.</a:t>
            </a:r>
            <a:endParaRPr lang="it-IT" sz="2400" b="1" dirty="0">
              <a:solidFill>
                <a:srgbClr val="00B0F0"/>
              </a:solidFill>
            </a:endParaRPr>
          </a:p>
        </p:txBody>
      </p:sp>
      <p:sp>
        <p:nvSpPr>
          <p:cNvPr id="6" name="Freccia in giù 5"/>
          <p:cNvSpPr/>
          <p:nvPr/>
        </p:nvSpPr>
        <p:spPr>
          <a:xfrm>
            <a:off x="4071934" y="1857364"/>
            <a:ext cx="1143008" cy="9286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1746" name="Picture 2" descr="http://3.bp.blogspot.com/-jL7O99EbboU/To89lKMaKsI/AAAAAAAAArs/XVuo-SmEFKo/s1600/2213.jpg"/>
          <p:cNvPicPr>
            <a:picLocks noChangeAspect="1" noChangeArrowheads="1"/>
          </p:cNvPicPr>
          <p:nvPr/>
        </p:nvPicPr>
        <p:blipFill>
          <a:blip r:embed="rId3" cstate="print"/>
          <a:srcRect/>
          <a:stretch>
            <a:fillRect/>
          </a:stretch>
        </p:blipFill>
        <p:spPr bwMode="auto">
          <a:xfrm>
            <a:off x="1857356" y="3857628"/>
            <a:ext cx="5486392" cy="3000372"/>
          </a:xfrm>
          <a:prstGeom prst="rect">
            <a:avLst/>
          </a:prstGeom>
          <a:noFill/>
        </p:spPr>
      </p:pic>
      <p:pic>
        <p:nvPicPr>
          <p:cNvPr id="31748" name="Picture 4" descr="http://images.fotocommunity.it/foto/natura/paesaggi/rocce-44e0886b-a0a8-44a4-83df-ab569f9eb10c.jpg"/>
          <p:cNvPicPr>
            <a:picLocks noChangeAspect="1" noChangeArrowheads="1"/>
          </p:cNvPicPr>
          <p:nvPr/>
        </p:nvPicPr>
        <p:blipFill>
          <a:blip r:embed="rId4" cstate="print"/>
          <a:srcRect/>
          <a:stretch>
            <a:fillRect/>
          </a:stretch>
        </p:blipFill>
        <p:spPr bwMode="auto">
          <a:xfrm>
            <a:off x="5572132" y="1500174"/>
            <a:ext cx="1843055" cy="122329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1750"/>
                                        </p:tgtEl>
                                        <p:attrNameLst>
                                          <p:attrName>style.visibility</p:attrName>
                                        </p:attrNameLst>
                                      </p:cBhvr>
                                      <p:to>
                                        <p:strVal val="visible"/>
                                      </p:to>
                                    </p:set>
                                    <p:animEffect transition="in" filter="dissolve">
                                      <p:cBhvr>
                                        <p:cTn id="12" dur="500"/>
                                        <p:tgtEl>
                                          <p:spTgt spid="31750"/>
                                        </p:tgtEl>
                                      </p:cBhvr>
                                    </p:animEffect>
                                  </p:childTnLst>
                                </p:cTn>
                              </p:par>
                              <p:par>
                                <p:cTn id="13" presetID="9" presetClass="entr" presetSubtype="0" fill="hold" nodeType="withEffect">
                                  <p:stCondLst>
                                    <p:cond delay="0"/>
                                  </p:stCondLst>
                                  <p:childTnLst>
                                    <p:set>
                                      <p:cBhvr>
                                        <p:cTn id="14" dur="1" fill="hold">
                                          <p:stCondLst>
                                            <p:cond delay="0"/>
                                          </p:stCondLst>
                                        </p:cTn>
                                        <p:tgtEl>
                                          <p:spTgt spid="31748"/>
                                        </p:tgtEl>
                                        <p:attrNameLst>
                                          <p:attrName>style.visibility</p:attrName>
                                        </p:attrNameLst>
                                      </p:cBhvr>
                                      <p:to>
                                        <p:strVal val="visible"/>
                                      </p:to>
                                    </p:set>
                                    <p:animEffect transition="in" filter="dissolve">
                                      <p:cBhvr>
                                        <p:cTn id="15" dur="500"/>
                                        <p:tgtEl>
                                          <p:spTgt spid="31748"/>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dissolv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dissolv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31746"/>
                                        </p:tgtEl>
                                        <p:attrNameLst>
                                          <p:attrName>style.visibility</p:attrName>
                                        </p:attrNameLst>
                                      </p:cBhvr>
                                      <p:to>
                                        <p:strVal val="visible"/>
                                      </p:to>
                                    </p:set>
                                    <p:animEffect transition="in" filter="dissolve">
                                      <p:cBhvr>
                                        <p:cTn id="30" dur="500"/>
                                        <p:tgtEl>
                                          <p:spTgt spid="31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txBox="1">
            <a:spLocks/>
          </p:cNvSpPr>
          <p:nvPr/>
        </p:nvSpPr>
        <p:spPr>
          <a:xfrm>
            <a:off x="0" y="0"/>
            <a:ext cx="9072562" cy="714356"/>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4800" b="1" dirty="0" smtClean="0">
                <a:solidFill>
                  <a:srgbClr val="0070C0"/>
                </a:solidFill>
                <a:latin typeface="+mj-lt"/>
                <a:ea typeface="+mj-ea"/>
                <a:cs typeface="+mj-cs"/>
              </a:rPr>
              <a:t>Una futura catastrofe?</a:t>
            </a:r>
            <a:endParaRPr kumimoji="0" lang="it-IT" sz="4800" b="1" i="0" u="none" strike="noStrike" kern="1200" cap="none" spc="0" normalizeH="0" baseline="0" noProof="0" dirty="0" smtClean="0">
              <a:ln>
                <a:noFill/>
              </a:ln>
              <a:solidFill>
                <a:srgbClr val="0070C0"/>
              </a:solidFill>
              <a:effectLst/>
              <a:uLnTx/>
              <a:uFillTx/>
              <a:latin typeface="+mj-lt"/>
              <a:ea typeface="+mj-ea"/>
              <a:cs typeface="+mj-cs"/>
            </a:endParaRPr>
          </a:p>
        </p:txBody>
      </p:sp>
      <p:sp>
        <p:nvSpPr>
          <p:cNvPr id="8" name="Rettangolo arrotondato 7"/>
          <p:cNvSpPr/>
          <p:nvPr/>
        </p:nvSpPr>
        <p:spPr>
          <a:xfrm>
            <a:off x="71406" y="4857760"/>
            <a:ext cx="6286544" cy="19288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latin typeface="Verdana" pitchFamily="34" charset="0"/>
                <a:ea typeface="Calibri" pitchFamily="34" charset="0"/>
                <a:cs typeface="Times New Roman" pitchFamily="18" charset="0"/>
              </a:rPr>
              <a:t>Una tempesta solare causerebbe forti fluttuazioni nelle linee di forza del campo magnetico terrestre, distruggendo le comunicazioni radio e televisive, i sistemi di navigazione, sovraccaricando le linee telefoniche ed elettriche, mettendo fuori uso le centrali elettriche.</a:t>
            </a:r>
            <a:endParaRPr lang="it-IT" b="1" dirty="0"/>
          </a:p>
        </p:txBody>
      </p:sp>
      <p:sp>
        <p:nvSpPr>
          <p:cNvPr id="9" name="Rettangolo arrotondato 8"/>
          <p:cNvSpPr/>
          <p:nvPr/>
        </p:nvSpPr>
        <p:spPr>
          <a:xfrm>
            <a:off x="3357522" y="2928934"/>
            <a:ext cx="5786478" cy="150019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it-IT" b="1" dirty="0" smtClean="0">
                <a:latin typeface="Verdana" pitchFamily="34" charset="0"/>
                <a:ea typeface="Calibri" pitchFamily="34" charset="0"/>
                <a:cs typeface="Times New Roman" pitchFamily="18" charset="0"/>
              </a:rPr>
              <a:t>La Terra potrebbe essere bombardata dalla radiazione solare, con un</a:t>
            </a:r>
            <a:r>
              <a:rPr lang="it-IT" b="1" dirty="0" smtClean="0">
                <a:ea typeface="Calibri" pitchFamily="34" charset="0"/>
                <a:cs typeface="Times New Roman" pitchFamily="18" charset="0"/>
              </a:rPr>
              <a:t>’</a:t>
            </a:r>
            <a:r>
              <a:rPr lang="it-IT" b="1" dirty="0" smtClean="0">
                <a:latin typeface="Verdana" pitchFamily="34" charset="0"/>
                <a:ea typeface="Calibri" pitchFamily="34" charset="0"/>
                <a:cs typeface="Times New Roman" pitchFamily="18" charset="0"/>
              </a:rPr>
              <a:t>energia equivalente ad alcuni miliardi di bombe di Hiroshima, accompagnata da onde di magnetismo. </a:t>
            </a:r>
            <a:endParaRPr lang="it-IT" b="1" dirty="0"/>
          </a:p>
        </p:txBody>
      </p:sp>
      <p:sp>
        <p:nvSpPr>
          <p:cNvPr id="10" name="Rettangolo arrotondato 9"/>
          <p:cNvSpPr/>
          <p:nvPr/>
        </p:nvSpPr>
        <p:spPr>
          <a:xfrm>
            <a:off x="214282" y="1000108"/>
            <a:ext cx="5357850" cy="135732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fontAlgn="base">
              <a:spcBef>
                <a:spcPct val="0"/>
              </a:spcBef>
              <a:spcAft>
                <a:spcPct val="0"/>
              </a:spcAft>
            </a:pPr>
            <a:r>
              <a:rPr lang="it-IT" b="1" dirty="0" smtClean="0">
                <a:solidFill>
                  <a:schemeClr val="bg1"/>
                </a:solidFill>
                <a:latin typeface="Verdana" pitchFamily="34" charset="0"/>
                <a:ea typeface="Calibri" pitchFamily="34" charset="0"/>
                <a:cs typeface="Times New Roman" pitchFamily="18" charset="0"/>
              </a:rPr>
              <a:t>Nelle peggiori delle ipotesi, le tempeste solari causerebbero black-out elettrici paralizzando le metropoli. </a:t>
            </a:r>
            <a:endParaRPr lang="it-IT" b="1" dirty="0" smtClean="0">
              <a:solidFill>
                <a:schemeClr val="bg1"/>
              </a:solidFill>
              <a:latin typeface="Arial" pitchFamily="34" charset="0"/>
              <a:cs typeface="Arial" pitchFamily="34" charset="0"/>
            </a:endParaRPr>
          </a:p>
        </p:txBody>
      </p:sp>
      <p:pic>
        <p:nvPicPr>
          <p:cNvPr id="1028" name="Picture 4" descr="http://upload.wikimedia.org/wikipedia/commons/f/f0/Toronto_ON_2003_Blackout.jpg"/>
          <p:cNvPicPr>
            <a:picLocks noChangeAspect="1" noChangeArrowheads="1"/>
          </p:cNvPicPr>
          <p:nvPr/>
        </p:nvPicPr>
        <p:blipFill>
          <a:blip r:embed="rId2" cstate="print"/>
          <a:srcRect/>
          <a:stretch>
            <a:fillRect/>
          </a:stretch>
        </p:blipFill>
        <p:spPr bwMode="auto">
          <a:xfrm>
            <a:off x="5715008" y="642918"/>
            <a:ext cx="2814617" cy="2109797"/>
          </a:xfrm>
          <a:prstGeom prst="rect">
            <a:avLst/>
          </a:prstGeom>
          <a:noFill/>
        </p:spPr>
      </p:pic>
      <p:pic>
        <p:nvPicPr>
          <p:cNvPr id="1030" name="Picture 6" descr="http://www.onoranzafunebre.com/images/bomba_atomica-hiroshima.jpg"/>
          <p:cNvPicPr>
            <a:picLocks noChangeAspect="1" noChangeArrowheads="1"/>
          </p:cNvPicPr>
          <p:nvPr/>
        </p:nvPicPr>
        <p:blipFill>
          <a:blip r:embed="rId3" cstate="print"/>
          <a:srcRect/>
          <a:stretch>
            <a:fillRect/>
          </a:stretch>
        </p:blipFill>
        <p:spPr bwMode="auto">
          <a:xfrm>
            <a:off x="214282" y="2500306"/>
            <a:ext cx="3000396" cy="2247401"/>
          </a:xfrm>
          <a:prstGeom prst="rect">
            <a:avLst/>
          </a:prstGeom>
          <a:noFill/>
        </p:spPr>
      </p:pic>
      <p:pic>
        <p:nvPicPr>
          <p:cNvPr id="1032" name="Picture 8" descr="http://static.freepik.com/foto-gratuito/antenna-e-onde-radio_17-717161855.jpg"/>
          <p:cNvPicPr>
            <a:picLocks noChangeAspect="1" noChangeArrowheads="1"/>
          </p:cNvPicPr>
          <p:nvPr/>
        </p:nvPicPr>
        <p:blipFill>
          <a:blip r:embed="rId4" cstate="print"/>
          <a:srcRect/>
          <a:stretch>
            <a:fillRect/>
          </a:stretch>
        </p:blipFill>
        <p:spPr bwMode="auto">
          <a:xfrm>
            <a:off x="6643702" y="4643446"/>
            <a:ext cx="1881172" cy="1977418"/>
          </a:xfrm>
          <a:prstGeom prst="rect">
            <a:avLst/>
          </a:prstGeom>
          <a:noFill/>
        </p:spPr>
      </p:pic>
      <p:cxnSp>
        <p:nvCxnSpPr>
          <p:cNvPr id="15" name="Connettore 1 14"/>
          <p:cNvCxnSpPr/>
          <p:nvPr/>
        </p:nvCxnSpPr>
        <p:spPr>
          <a:xfrm>
            <a:off x="6500826" y="4929198"/>
            <a:ext cx="2214578" cy="1571636"/>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Connettore 1 15"/>
          <p:cNvCxnSpPr/>
          <p:nvPr/>
        </p:nvCxnSpPr>
        <p:spPr>
          <a:xfrm flipV="1">
            <a:off x="6429388" y="5000636"/>
            <a:ext cx="2286016" cy="1357298"/>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9" presetClass="entr" presetSubtype="0" fill="hold" nodeType="with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dissolve">
                                      <p:cBhvr>
                                        <p:cTn id="10" dur="500"/>
                                        <p:tgtEl>
                                          <p:spTgt spid="102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par>
                                <p:cTn id="16" presetID="9" presetClass="entr" presetSubtype="0" fill="hold" nodeType="withEffect">
                                  <p:stCondLst>
                                    <p:cond delay="0"/>
                                  </p:stCondLst>
                                  <p:childTnLst>
                                    <p:set>
                                      <p:cBhvr>
                                        <p:cTn id="17" dur="1" fill="hold">
                                          <p:stCondLst>
                                            <p:cond delay="0"/>
                                          </p:stCondLst>
                                        </p:cTn>
                                        <p:tgtEl>
                                          <p:spTgt spid="1030"/>
                                        </p:tgtEl>
                                        <p:attrNameLst>
                                          <p:attrName>style.visibility</p:attrName>
                                        </p:attrNameLst>
                                      </p:cBhvr>
                                      <p:to>
                                        <p:strVal val="visible"/>
                                      </p:to>
                                    </p:set>
                                    <p:animEffect transition="in" filter="dissolve">
                                      <p:cBhvr>
                                        <p:cTn id="18" dur="500"/>
                                        <p:tgtEl>
                                          <p:spTgt spid="1030"/>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dissolve">
                                      <p:cBhvr>
                                        <p:cTn id="23" dur="500"/>
                                        <p:tgtEl>
                                          <p:spTgt spid="8"/>
                                        </p:tgtEl>
                                      </p:cBhvr>
                                    </p:animEffect>
                                  </p:childTnLst>
                                </p:cTn>
                              </p:par>
                              <p:par>
                                <p:cTn id="24" presetID="9" presetClass="entr" presetSubtype="0" fill="hold" nodeType="withEffect">
                                  <p:stCondLst>
                                    <p:cond delay="0"/>
                                  </p:stCondLst>
                                  <p:childTnLst>
                                    <p:set>
                                      <p:cBhvr>
                                        <p:cTn id="25" dur="1" fill="hold">
                                          <p:stCondLst>
                                            <p:cond delay="0"/>
                                          </p:stCondLst>
                                        </p:cTn>
                                        <p:tgtEl>
                                          <p:spTgt spid="1032"/>
                                        </p:tgtEl>
                                        <p:attrNameLst>
                                          <p:attrName>style.visibility</p:attrName>
                                        </p:attrNameLst>
                                      </p:cBhvr>
                                      <p:to>
                                        <p:strVal val="visible"/>
                                      </p:to>
                                    </p:set>
                                    <p:animEffect transition="in" filter="dissolve">
                                      <p:cBhvr>
                                        <p:cTn id="26" dur="500"/>
                                        <p:tgtEl>
                                          <p:spTgt spid="1032"/>
                                        </p:tgtEl>
                                      </p:cBhvr>
                                    </p:animEffect>
                                  </p:childTnLst>
                                </p:cTn>
                              </p:par>
                              <p:par>
                                <p:cTn id="27" presetID="9"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dissolve">
                                      <p:cBhvr>
                                        <p:cTn id="29" dur="500"/>
                                        <p:tgtEl>
                                          <p:spTgt spid="16"/>
                                        </p:tgtEl>
                                      </p:cBhvr>
                                    </p:animEffect>
                                  </p:childTnLst>
                                </p:cTn>
                              </p:par>
                              <p:par>
                                <p:cTn id="30" presetID="9" presetClass="entr" presetSubtype="0"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dissolv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0" y="1196752"/>
            <a:ext cx="7772400" cy="1470025"/>
          </a:xfrm>
        </p:spPr>
        <p:txBody>
          <a:bodyPr>
            <a:noAutofit/>
          </a:bodyPr>
          <a:lstStyle/>
          <a:p>
            <a:pPr algn="l"/>
            <a:r>
              <a:rPr lang="it-IT" sz="9600" b="1" dirty="0" smtClean="0">
                <a:solidFill>
                  <a:srgbClr val="0070C0"/>
                </a:solidFill>
              </a:rPr>
              <a:t>SPAZZATURA SPAZIALE</a:t>
            </a:r>
            <a:endParaRPr lang="it-IT" sz="9600" b="1" dirty="0">
              <a:solidFill>
                <a:srgbClr val="0070C0"/>
              </a:solidFill>
            </a:endParaRPr>
          </a:p>
        </p:txBody>
      </p:sp>
      <p:pic>
        <p:nvPicPr>
          <p:cNvPr id="2050" name="Picture 2" descr="http://www.100ambiente.it/uploads/space-debris_01.jpg"/>
          <p:cNvPicPr>
            <a:picLocks noChangeAspect="1" noChangeArrowheads="1"/>
          </p:cNvPicPr>
          <p:nvPr/>
        </p:nvPicPr>
        <p:blipFill>
          <a:blip r:embed="rId3" cstate="print"/>
          <a:srcRect/>
          <a:stretch>
            <a:fillRect/>
          </a:stretch>
        </p:blipFill>
        <p:spPr bwMode="auto">
          <a:xfrm>
            <a:off x="4860032" y="1988840"/>
            <a:ext cx="4283968" cy="3027338"/>
          </a:xfrm>
          <a:prstGeom prst="rect">
            <a:avLst/>
          </a:prstGeom>
          <a:noFill/>
        </p:spPr>
      </p:pic>
      <p:sp>
        <p:nvSpPr>
          <p:cNvPr id="4" name="Nuvola 3"/>
          <p:cNvSpPr/>
          <p:nvPr/>
        </p:nvSpPr>
        <p:spPr>
          <a:xfrm>
            <a:off x="71406" y="4500570"/>
            <a:ext cx="5929354" cy="2285992"/>
          </a:xfrm>
          <a:prstGeom prst="cloud">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it-IT" sz="3200" b="1" dirty="0" smtClean="0"/>
              <a:t>APPROFONDIMENTO</a:t>
            </a:r>
            <a:endParaRPr lang="it-IT" sz="32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0" y="0"/>
            <a:ext cx="9144000" cy="3052936"/>
          </a:xfrm>
        </p:spPr>
        <p:txBody>
          <a:bodyPr>
            <a:normAutofit fontScale="92500" lnSpcReduction="10000"/>
          </a:bodyPr>
          <a:lstStyle/>
          <a:p>
            <a:pPr algn="just"/>
            <a:r>
              <a:rPr lang="it-IT" dirty="0" smtClean="0"/>
              <a:t>4</a:t>
            </a:r>
            <a:r>
              <a:rPr lang="it-IT" dirty="0" smtClean="0"/>
              <a:t> </a:t>
            </a:r>
            <a:r>
              <a:rPr lang="it-IT" dirty="0" smtClean="0"/>
              <a:t>ottobre 1957: lancio del primo satellite artificiale nell’orbita terrestre. </a:t>
            </a:r>
            <a:endParaRPr lang="it-IT" dirty="0" smtClean="0"/>
          </a:p>
          <a:p>
            <a:pPr algn="just"/>
            <a:r>
              <a:rPr lang="it-IT" dirty="0" smtClean="0"/>
              <a:t>1</a:t>
            </a:r>
            <a:r>
              <a:rPr lang="it-IT" dirty="0" smtClean="0"/>
              <a:t>2 </a:t>
            </a:r>
            <a:r>
              <a:rPr lang="it-IT" dirty="0" smtClean="0"/>
              <a:t>aprile 1961: </a:t>
            </a:r>
            <a:r>
              <a:rPr lang="it-IT" dirty="0" err="1" smtClean="0"/>
              <a:t>Yuri</a:t>
            </a:r>
            <a:r>
              <a:rPr lang="it-IT" dirty="0" smtClean="0"/>
              <a:t> A. </a:t>
            </a:r>
            <a:r>
              <a:rPr lang="it-IT" dirty="0" err="1" smtClean="0"/>
              <a:t>Gagarin</a:t>
            </a:r>
            <a:r>
              <a:rPr lang="it-IT" dirty="0" smtClean="0"/>
              <a:t> è il primo uomo nello spazio. </a:t>
            </a:r>
            <a:endParaRPr lang="it-IT" dirty="0" smtClean="0"/>
          </a:p>
          <a:p>
            <a:pPr algn="just"/>
            <a:r>
              <a:rPr lang="it-IT" dirty="0" smtClean="0"/>
              <a:t>20 </a:t>
            </a:r>
            <a:r>
              <a:rPr lang="it-IT" dirty="0" smtClean="0"/>
              <a:t>luglio 1969: Neil Armstrong sbarca sulla Luna. </a:t>
            </a:r>
          </a:p>
          <a:p>
            <a:pPr algn="just">
              <a:buNone/>
            </a:pPr>
            <a:r>
              <a:rPr lang="it-IT" dirty="0" smtClean="0"/>
              <a:t>	</a:t>
            </a:r>
            <a:endParaRPr lang="it-IT" dirty="0"/>
          </a:p>
        </p:txBody>
      </p:sp>
      <p:sp>
        <p:nvSpPr>
          <p:cNvPr id="4" name="Rettangolo arrotondato 3"/>
          <p:cNvSpPr/>
          <p:nvPr/>
        </p:nvSpPr>
        <p:spPr>
          <a:xfrm>
            <a:off x="179512" y="2492896"/>
            <a:ext cx="8568952" cy="19442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it-IT" sz="2800" dirty="0" smtClean="0"/>
              <a:t>Un percorso tutto in salita che alle spalle tuttavia lascia qualche problema da risolvere. Come quello dei rifiuti, già perché di spazzatura ne esiste (molta) anche nello spazio</a:t>
            </a:r>
            <a:r>
              <a:rPr lang="it-IT" sz="2800" dirty="0" smtClean="0"/>
              <a:t>.</a:t>
            </a:r>
            <a:endParaRPr lang="it-IT" sz="2800" dirty="0"/>
          </a:p>
        </p:txBody>
      </p:sp>
      <p:sp>
        <p:nvSpPr>
          <p:cNvPr id="5" name="Rettangolo arrotondato 4"/>
          <p:cNvSpPr/>
          <p:nvPr/>
        </p:nvSpPr>
        <p:spPr>
          <a:xfrm>
            <a:off x="251520" y="4653136"/>
            <a:ext cx="8496944" cy="201622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it-IT" sz="2400" dirty="0" smtClean="0"/>
              <a:t> In parte minore sono oggetti intatti, satelliti che hanno concluso la loro missione o i razzi che li hanno portati in orbita. Per il 60% frammenti di satelliti esplosi a causa di propellente ancora presente nei serbatoi o di collisioni accidentali con altri detriti di grandi dimensioni. </a:t>
            </a:r>
            <a:endParaRPr lang="it-IT"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dissolv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dissolv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6512" y="0"/>
            <a:ext cx="9144000" cy="1417638"/>
          </a:xfrm>
        </p:spPr>
        <p:txBody>
          <a:bodyPr>
            <a:noAutofit/>
          </a:bodyPr>
          <a:lstStyle/>
          <a:p>
            <a:r>
              <a:rPr lang="it-IT" sz="2200" b="1" dirty="0" smtClean="0">
                <a:solidFill>
                  <a:schemeClr val="tx2">
                    <a:lumMod val="60000"/>
                    <a:lumOff val="40000"/>
                  </a:schemeClr>
                </a:solidFill>
              </a:rPr>
              <a:t>Secondo le stime della NASA, in orbita ci sarebbero circa 22.000 oggetti di dimensioni superiori a 10 centimetri, 500.000 con dimensioni comprese tra 1 e 10 centimetri. A questi si aggiungono altri 100 milioni di pezzi, veri e propri proiettili vaganti, così piccoli da non poter essere individuati dagli strumenti.</a:t>
            </a:r>
            <a:endParaRPr lang="it-IT" sz="2200" b="1" dirty="0">
              <a:solidFill>
                <a:schemeClr val="tx2">
                  <a:lumMod val="60000"/>
                  <a:lumOff val="40000"/>
                </a:schemeClr>
              </a:solidFill>
            </a:endParaRPr>
          </a:p>
        </p:txBody>
      </p:sp>
      <p:pic>
        <p:nvPicPr>
          <p:cNvPr id="35842" name="Picture 2" descr="Stampa"/>
          <p:cNvPicPr>
            <a:picLocks noChangeAspect="1" noChangeArrowheads="1"/>
          </p:cNvPicPr>
          <p:nvPr/>
        </p:nvPicPr>
        <p:blipFill>
          <a:blip r:embed="rId2" cstate="print"/>
          <a:srcRect/>
          <a:stretch>
            <a:fillRect/>
          </a:stretch>
        </p:blipFill>
        <p:spPr bwMode="auto">
          <a:xfrm>
            <a:off x="107504" y="1651679"/>
            <a:ext cx="8939394" cy="508968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788024" y="53752"/>
            <a:ext cx="4355976" cy="1143000"/>
          </a:xfrm>
        </p:spPr>
        <p:txBody>
          <a:bodyPr>
            <a:normAutofit fontScale="90000"/>
          </a:bodyPr>
          <a:lstStyle/>
          <a:p>
            <a:pPr algn="r"/>
            <a:r>
              <a:rPr lang="it-IT" sz="5300" b="1" dirty="0" smtClean="0">
                <a:solidFill>
                  <a:schemeClr val="accent2"/>
                </a:solidFill>
              </a:rPr>
              <a:t>UN PERICOLO?</a:t>
            </a:r>
            <a:br>
              <a:rPr lang="it-IT" sz="5300" b="1" dirty="0" smtClean="0">
                <a:solidFill>
                  <a:schemeClr val="accent2"/>
                </a:solidFill>
              </a:rPr>
            </a:br>
            <a:r>
              <a:rPr lang="it-IT" sz="2000" dirty="0" smtClean="0"/>
              <a:t>Basta solo un frammento grande quanto una pallina da golf per mettere fuori uso un satellite che costa milioni di dollari.</a:t>
            </a:r>
            <a:endParaRPr lang="it-IT" sz="2000" b="1" dirty="0">
              <a:solidFill>
                <a:schemeClr val="accent2"/>
              </a:solidFill>
            </a:endParaRPr>
          </a:p>
        </p:txBody>
      </p:sp>
      <p:sp>
        <p:nvSpPr>
          <p:cNvPr id="4" name="Nuvola 3"/>
          <p:cNvSpPr/>
          <p:nvPr/>
        </p:nvSpPr>
        <p:spPr>
          <a:xfrm>
            <a:off x="4103440" y="3977680"/>
            <a:ext cx="5040560" cy="288032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La Stazione Spaziale Internazionale (ISS) il 13 marzo 2009, è stata messa in stato di allerta, con l'equipaggio pronto a evacuare per il rischio di collisione con un frammento di detrito orbitale.</a:t>
            </a:r>
            <a:endParaRPr lang="it-IT" dirty="0"/>
          </a:p>
        </p:txBody>
      </p:sp>
      <p:pic>
        <p:nvPicPr>
          <p:cNvPr id="36866" name="Picture 2" descr="http://www.media.inaf.it/wp-content/uploads/2013/11/SpaceJunk_1762630b.jpg"/>
          <p:cNvPicPr>
            <a:picLocks noChangeAspect="1" noChangeArrowheads="1"/>
          </p:cNvPicPr>
          <p:nvPr/>
        </p:nvPicPr>
        <p:blipFill>
          <a:blip r:embed="rId2" cstate="print"/>
          <a:srcRect/>
          <a:stretch>
            <a:fillRect/>
          </a:stretch>
        </p:blipFill>
        <p:spPr bwMode="auto">
          <a:xfrm>
            <a:off x="0" y="0"/>
            <a:ext cx="4788024" cy="2996377"/>
          </a:xfrm>
          <a:prstGeom prst="rect">
            <a:avLst/>
          </a:prstGeom>
          <a:noFill/>
        </p:spPr>
      </p:pic>
      <p:sp>
        <p:nvSpPr>
          <p:cNvPr id="5" name="Nuvola 4"/>
          <p:cNvSpPr/>
          <p:nvPr/>
        </p:nvSpPr>
        <p:spPr>
          <a:xfrm>
            <a:off x="4355976" y="1556792"/>
            <a:ext cx="3960440" cy="2664296"/>
          </a:xfrm>
          <a:prstGeom prst="cloud">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it-IT" dirty="0" smtClean="0"/>
              <a:t>Nel 2006, per esempio, la collisione tra un minuscolo frammento di spazzatura spaziale e un satellite lasciò senza televisione alcune zone delle Russia orientale. </a:t>
            </a:r>
            <a:endParaRPr lang="it-IT" dirty="0"/>
          </a:p>
        </p:txBody>
      </p:sp>
      <p:sp>
        <p:nvSpPr>
          <p:cNvPr id="8" name="Nuvola 7"/>
          <p:cNvSpPr/>
          <p:nvPr/>
        </p:nvSpPr>
        <p:spPr>
          <a:xfrm>
            <a:off x="1043608" y="2780928"/>
            <a:ext cx="4176464" cy="2880320"/>
          </a:xfrm>
          <a:prstGeom prst="cloud">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it-IT" dirty="0" smtClean="0"/>
              <a:t>Il 27 marzo 2007 un detrito proveniente da un satellite spia russo ha sfiorato pericolosamente un Airbus </a:t>
            </a:r>
            <a:r>
              <a:rPr lang="it-IT" dirty="0" smtClean="0"/>
              <a:t>A340 con </a:t>
            </a:r>
            <a:r>
              <a:rPr lang="it-IT" dirty="0" smtClean="0"/>
              <a:t>a bordo 270 </a:t>
            </a:r>
            <a:r>
              <a:rPr lang="it-IT" dirty="0" smtClean="0"/>
              <a:t>passeggeri. </a:t>
            </a:r>
            <a:endParaRPr lang="it-I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2771800" y="0"/>
            <a:ext cx="6372200" cy="769441"/>
          </a:xfrm>
          <a:prstGeom prst="rect">
            <a:avLst/>
          </a:prstGeom>
        </p:spPr>
        <p:txBody>
          <a:bodyPr wrap="square">
            <a:spAutoFit/>
          </a:bodyPr>
          <a:lstStyle/>
          <a:p>
            <a:pPr algn="r"/>
            <a:r>
              <a:rPr lang="it-IT" sz="4400" b="1" dirty="0" smtClean="0">
                <a:solidFill>
                  <a:schemeClr val="tx2">
                    <a:lumMod val="60000"/>
                    <a:lumOff val="40000"/>
                  </a:schemeClr>
                </a:solidFill>
              </a:rPr>
              <a:t>Sindrome di Kessler</a:t>
            </a:r>
            <a:endParaRPr lang="it-IT" sz="4400" b="1" dirty="0">
              <a:solidFill>
                <a:schemeClr val="tx2">
                  <a:lumMod val="60000"/>
                  <a:lumOff val="40000"/>
                </a:schemeClr>
              </a:solidFill>
            </a:endParaRPr>
          </a:p>
        </p:txBody>
      </p:sp>
      <p:sp>
        <p:nvSpPr>
          <p:cNvPr id="5" name="Rettangolo 4"/>
          <p:cNvSpPr/>
          <p:nvPr/>
        </p:nvSpPr>
        <p:spPr>
          <a:xfrm>
            <a:off x="0" y="620688"/>
            <a:ext cx="9144000" cy="27363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buNone/>
            </a:pPr>
            <a:r>
              <a:rPr lang="it-IT" sz="2000" dirty="0" smtClean="0"/>
              <a:t>è </a:t>
            </a:r>
            <a:r>
              <a:rPr lang="it-IT" sz="2000" dirty="0" smtClean="0"/>
              <a:t>uno scenario, proposto nel 1991 dal consulente NASA Donald J. Kessler, nel quale il volume di detriti spaziali che si trovano in orbita bassa intorno alla Terra diventa così elevato che gli oggetti in orbita vengono spesso in collisione, creando così una reazione a </a:t>
            </a:r>
            <a:r>
              <a:rPr lang="it-IT" sz="2000" dirty="0" smtClean="0"/>
              <a:t>catena </a:t>
            </a:r>
            <a:r>
              <a:rPr lang="it-IT" sz="2000" dirty="0" smtClean="0"/>
              <a:t>con incremento esponenziale del volume dei detriti stessi e quindi del rischio di ulteriori impatti. La conseguenza diretta del realizzarsi di tale scenario consiste nel fatto che il crescente numero di rifiuti in orbita renderebbe l'esplorazione spaziale, e anche l'uso dei satelliti artificiali, impossibile per molte generazioni.</a:t>
            </a:r>
            <a:endParaRPr lang="it-IT" sz="2000" dirty="0"/>
          </a:p>
        </p:txBody>
      </p:sp>
      <p:sp>
        <p:nvSpPr>
          <p:cNvPr id="6" name="Segnaposto contenuto 5"/>
          <p:cNvSpPr>
            <a:spLocks noGrp="1"/>
          </p:cNvSpPr>
          <p:nvPr>
            <p:ph idx="1"/>
          </p:nvPr>
        </p:nvSpPr>
        <p:spPr>
          <a:xfrm>
            <a:off x="5436096" y="3429000"/>
            <a:ext cx="3707904" cy="3168352"/>
          </a:xfrm>
        </p:spPr>
        <p:txBody>
          <a:bodyPr>
            <a:noAutofit/>
          </a:bodyPr>
          <a:lstStyle/>
          <a:p>
            <a:pPr algn="ctr">
              <a:buNone/>
            </a:pPr>
            <a:r>
              <a:rPr lang="it-IT" sz="2000" dirty="0" smtClean="0"/>
              <a:t>Nel </a:t>
            </a:r>
            <a:r>
              <a:rPr lang="it-IT" sz="2000" dirty="0" smtClean="0"/>
              <a:t>film l'imprudente abbattimento di un satellite spia con un missile provoca una reazione a catena che si conclude con la distruzione di uno Space </a:t>
            </a:r>
            <a:r>
              <a:rPr lang="it-IT" sz="2000" dirty="0" smtClean="0"/>
              <a:t>Shuttle, </a:t>
            </a:r>
            <a:r>
              <a:rPr lang="it-IT" sz="2000" dirty="0" smtClean="0"/>
              <a:t>del telescopio spaziale </a:t>
            </a:r>
            <a:r>
              <a:rPr lang="it-IT" sz="2000" dirty="0" err="1" smtClean="0"/>
              <a:t>Hubble</a:t>
            </a:r>
            <a:r>
              <a:rPr lang="it-IT" sz="2000" dirty="0" smtClean="0"/>
              <a:t>, della Stazione Spaziale Internazionale e della stazione spaziale </a:t>
            </a:r>
            <a:r>
              <a:rPr lang="it-IT" sz="2000" dirty="0" smtClean="0"/>
              <a:t>cinese.</a:t>
            </a:r>
            <a:endParaRPr lang="it-IT" sz="2000" dirty="0"/>
          </a:p>
        </p:txBody>
      </p:sp>
      <p:pic>
        <p:nvPicPr>
          <p:cNvPr id="37890" name="Picture 2" descr="http://www.slate.com/content/dam/slate/blogs/bad_astronomy/2013/10/03/gravity_poster.jpg.CROP.original-original.jpg"/>
          <p:cNvPicPr>
            <a:picLocks noChangeAspect="1" noChangeArrowheads="1"/>
          </p:cNvPicPr>
          <p:nvPr/>
        </p:nvPicPr>
        <p:blipFill>
          <a:blip r:embed="rId2" cstate="print"/>
          <a:srcRect/>
          <a:stretch>
            <a:fillRect/>
          </a:stretch>
        </p:blipFill>
        <p:spPr bwMode="auto">
          <a:xfrm>
            <a:off x="0" y="3429000"/>
            <a:ext cx="5619750" cy="316230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dissolve">
                                      <p:cBhvr>
                                        <p:cTn id="12" dur="500"/>
                                        <p:tgtEl>
                                          <p:spTgt spid="6">
                                            <p:txEl>
                                              <p:pRg st="0" end="0"/>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37890"/>
                                        </p:tgtEl>
                                        <p:attrNameLst>
                                          <p:attrName>style.visibility</p:attrName>
                                        </p:attrNameLst>
                                      </p:cBhvr>
                                      <p:to>
                                        <p:strVal val="visible"/>
                                      </p:to>
                                    </p:set>
                                    <p:animEffect transition="in" filter="dissolve">
                                      <p:cBhvr>
                                        <p:cTn id="15" dur="500"/>
                                        <p:tgtEl>
                                          <p:spTgt spid="378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0" y="1556792"/>
            <a:ext cx="9144000" cy="5301208"/>
          </a:xfrm>
        </p:spPr>
        <p:txBody>
          <a:bodyPr>
            <a:normAutofit fontScale="92500" lnSpcReduction="20000"/>
          </a:bodyPr>
          <a:lstStyle/>
          <a:p>
            <a:pPr marL="457200" indent="-457200" algn="ctr">
              <a:buNone/>
            </a:pPr>
            <a:r>
              <a:rPr lang="it-IT" sz="2400" dirty="0" smtClean="0"/>
              <a:t>L’ingegnoso </a:t>
            </a:r>
            <a:r>
              <a:rPr lang="it-IT" sz="2400" dirty="0" smtClean="0"/>
              <a:t>sistema </a:t>
            </a:r>
            <a:r>
              <a:rPr lang="it-IT" sz="2400" dirty="0" smtClean="0"/>
              <a:t>è </a:t>
            </a:r>
            <a:r>
              <a:rPr lang="it-IT" sz="2400" dirty="0" smtClean="0"/>
              <a:t>costituito da un intreccio di fili di alluminio e acciaio inossidabile che, quando è al di fuori dell’atmosfera terrestre, si dispiega completamente e diventa lungo circa 300 metri. </a:t>
            </a:r>
            <a:endParaRPr lang="it-IT" sz="2400" dirty="0" smtClean="0"/>
          </a:p>
          <a:p>
            <a:pPr marL="457200" indent="-457200" algn="ctr">
              <a:buNone/>
            </a:pPr>
            <a:endParaRPr lang="it-IT" sz="2400" dirty="0" smtClean="0"/>
          </a:p>
          <a:p>
            <a:pPr marL="457200" indent="-457200" algn="ctr">
              <a:buNone/>
            </a:pPr>
            <a:r>
              <a:rPr lang="it-IT" sz="2400" dirty="0" smtClean="0"/>
              <a:t>I </a:t>
            </a:r>
            <a:r>
              <a:rPr lang="it-IT" sz="2400" dirty="0" smtClean="0"/>
              <a:t>detriti che fluttuano nello Spazio dovrebbero essere attratti dal campo magnetico generato dal moto della rete, e si dovrebbero quindi attaccare alle estremità dei cavi che la compongono, rimanendo imbrigliati. </a:t>
            </a:r>
            <a:endParaRPr lang="it-IT" sz="2400" dirty="0" smtClean="0"/>
          </a:p>
          <a:p>
            <a:pPr marL="457200" indent="-457200" algn="ctr">
              <a:buNone/>
            </a:pPr>
            <a:endParaRPr lang="it-IT" sz="2400" dirty="0" smtClean="0"/>
          </a:p>
          <a:p>
            <a:pPr marL="457200" indent="-457200" algn="ctr">
              <a:buNone/>
            </a:pPr>
            <a:r>
              <a:rPr lang="it-IT" sz="2400" dirty="0" smtClean="0"/>
              <a:t>I </a:t>
            </a:r>
            <a:r>
              <a:rPr lang="it-IT" sz="2400" dirty="0" smtClean="0"/>
              <a:t>rottami spaziali si abbasserebbero quindi fino a entrare nell’atmosfera terrestre, dove verrebbero inceneriti ben prima di avvicinarsi alla superficie del nostro pianeta, insieme alla rete che li ha catturati. </a:t>
            </a:r>
            <a:endParaRPr lang="it-IT" sz="2400" dirty="0" smtClean="0"/>
          </a:p>
          <a:p>
            <a:pPr marL="457200" indent="-457200" algn="ctr">
              <a:buNone/>
            </a:pPr>
            <a:endParaRPr lang="it-IT" sz="2400" dirty="0" smtClean="0"/>
          </a:p>
          <a:p>
            <a:pPr marL="457200" indent="-457200" algn="ctr">
              <a:buNone/>
            </a:pPr>
            <a:r>
              <a:rPr lang="it-IT" sz="2400" dirty="0" smtClean="0"/>
              <a:t>Dal </a:t>
            </a:r>
            <a:r>
              <a:rPr lang="it-IT" sz="2400" dirty="0" smtClean="0"/>
              <a:t>lancio della rete alla sua distruzione dovrebbe trascorrere circa un anno</a:t>
            </a:r>
            <a:r>
              <a:rPr lang="it-IT" sz="2400" dirty="0" smtClean="0"/>
              <a:t>.</a:t>
            </a:r>
          </a:p>
          <a:p>
            <a:pPr marL="457200" indent="-457200" algn="ctr">
              <a:buNone/>
            </a:pPr>
            <a:r>
              <a:rPr lang="it-IT" sz="2400" dirty="0" smtClean="0"/>
              <a:t> </a:t>
            </a:r>
          </a:p>
          <a:p>
            <a:pPr marL="457200" indent="-457200" algn="ctr">
              <a:buNone/>
            </a:pPr>
            <a:r>
              <a:rPr lang="it-IT" sz="2400" dirty="0" smtClean="0"/>
              <a:t>Questo </a:t>
            </a:r>
            <a:r>
              <a:rPr lang="it-IT" sz="2400" dirty="0" smtClean="0"/>
              <a:t>strumento di ripulitura spaziale è stato ispirato dal mondo ittico, tanto che il progetto è stato realizzato in collaborazione con un’azienda che produce reti per catturare pesci.</a:t>
            </a:r>
          </a:p>
          <a:p>
            <a:pPr marL="457200" indent="-457200" algn="ctr">
              <a:buNone/>
            </a:pPr>
            <a:endParaRPr lang="it-IT" sz="2400" dirty="0" smtClean="0"/>
          </a:p>
          <a:p>
            <a:pPr algn="ctr">
              <a:buNone/>
            </a:pPr>
            <a:endParaRPr lang="it-IT" sz="2400" dirty="0" smtClean="0"/>
          </a:p>
          <a:p>
            <a:pPr algn="ctr">
              <a:buNone/>
            </a:pPr>
            <a:endParaRPr lang="it-IT" dirty="0"/>
          </a:p>
        </p:txBody>
      </p:sp>
      <p:sp>
        <p:nvSpPr>
          <p:cNvPr id="4" name="Titolo 1"/>
          <p:cNvSpPr>
            <a:spLocks noGrp="1"/>
          </p:cNvSpPr>
          <p:nvPr>
            <p:ph type="title"/>
          </p:nvPr>
        </p:nvSpPr>
        <p:spPr>
          <a:xfrm>
            <a:off x="5076056" y="0"/>
            <a:ext cx="4067944" cy="1143000"/>
          </a:xfrm>
        </p:spPr>
        <p:txBody>
          <a:bodyPr>
            <a:noAutofit/>
          </a:bodyPr>
          <a:lstStyle/>
          <a:p>
            <a:pPr algn="r"/>
            <a:r>
              <a:rPr lang="it-IT" b="1" dirty="0" smtClean="0">
                <a:solidFill>
                  <a:schemeClr val="accent2"/>
                </a:solidFill>
              </a:rPr>
              <a:t>QUALCHE RIMEDIO?</a:t>
            </a:r>
            <a:endParaRPr lang="it-IT" b="1" dirty="0">
              <a:solidFill>
                <a:schemeClr val="accent2"/>
              </a:solidFill>
            </a:endParaRPr>
          </a:p>
        </p:txBody>
      </p:sp>
      <p:sp>
        <p:nvSpPr>
          <p:cNvPr id="5" name="Rettangolo arrotondato 4"/>
          <p:cNvSpPr/>
          <p:nvPr/>
        </p:nvSpPr>
        <p:spPr>
          <a:xfrm>
            <a:off x="0" y="0"/>
            <a:ext cx="6444208" cy="1340768"/>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ctr">
              <a:buNone/>
            </a:pPr>
            <a:r>
              <a:rPr lang="it-IT" b="1" dirty="0" smtClean="0"/>
              <a:t>Una soluzione potrebbe arrivare dall’Agenzia di Esplorazione Aerospaziale Giapponese (</a:t>
            </a:r>
            <a:r>
              <a:rPr lang="it-IT" b="1" dirty="0" err="1" smtClean="0"/>
              <a:t>Jaxa</a:t>
            </a:r>
            <a:r>
              <a:rPr lang="it-IT" b="1" dirty="0" smtClean="0"/>
              <a:t>), che ha costruito un satellite dotato di una rete elettromagnetica in grado di catturare i rifiuti spaziali.</a:t>
            </a:r>
            <a:endParaRPr lang="it-IT"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dissolv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dissolve">
                                      <p:cBhvr>
                                        <p:cTn id="3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0" y="3645024"/>
            <a:ext cx="9144000" cy="1152128"/>
          </a:xfrm>
          <a:prstGeom prst="roundRect">
            <a:avLst/>
          </a:prstGeom>
          <a:solidFill>
            <a:schemeClr val="accent1"/>
          </a:solidFill>
          <a:ln>
            <a:solidFill>
              <a:schemeClr val="accent1"/>
            </a:solidFill>
          </a:ln>
        </p:spPr>
        <p:txBody>
          <a:bodyPr>
            <a:normAutofit lnSpcReduction="10000"/>
          </a:bodyPr>
          <a:lstStyle/>
          <a:p>
            <a:pPr algn="ctr">
              <a:buNone/>
            </a:pPr>
            <a:r>
              <a:rPr lang="it-IT" sz="2200" b="1" dirty="0" smtClean="0">
                <a:solidFill>
                  <a:schemeClr val="bg1"/>
                </a:solidFill>
              </a:rPr>
              <a:t>La NASA, con un progetto che è parte del programma LANSAT, vorrebbe creare un sistema per tracciare i detriti e fare in modo che i satelliti siano in grado di </a:t>
            </a:r>
            <a:r>
              <a:rPr lang="it-IT" sz="2200" b="1" dirty="0" smtClean="0">
                <a:solidFill>
                  <a:schemeClr val="bg1"/>
                </a:solidFill>
              </a:rPr>
              <a:t>evitarli.</a:t>
            </a:r>
            <a:endParaRPr lang="it-IT" sz="2200" b="1" dirty="0" smtClean="0">
              <a:solidFill>
                <a:schemeClr val="bg1"/>
              </a:solidFill>
            </a:endParaRPr>
          </a:p>
          <a:p>
            <a:pPr marL="457200" indent="-457200" algn="ctr">
              <a:buNone/>
            </a:pPr>
            <a:endParaRPr lang="it-IT" sz="2200" b="1" dirty="0" smtClean="0">
              <a:solidFill>
                <a:schemeClr val="bg1"/>
              </a:solidFill>
            </a:endParaRPr>
          </a:p>
          <a:p>
            <a:pPr marL="457200" indent="-457200" algn="ctr">
              <a:buNone/>
            </a:pPr>
            <a:endParaRPr lang="it-IT" sz="2200" b="1" dirty="0" smtClean="0">
              <a:solidFill>
                <a:schemeClr val="bg1"/>
              </a:solidFill>
            </a:endParaRPr>
          </a:p>
          <a:p>
            <a:pPr algn="ctr">
              <a:buNone/>
            </a:pPr>
            <a:endParaRPr lang="it-IT" sz="2200" b="1" dirty="0" smtClean="0">
              <a:solidFill>
                <a:schemeClr val="bg1"/>
              </a:solidFill>
            </a:endParaRPr>
          </a:p>
          <a:p>
            <a:pPr algn="ctr">
              <a:buNone/>
            </a:pPr>
            <a:endParaRPr lang="it-IT" sz="2200" b="1" dirty="0">
              <a:solidFill>
                <a:schemeClr val="bg1"/>
              </a:solidFill>
            </a:endParaRPr>
          </a:p>
        </p:txBody>
      </p:sp>
      <p:sp>
        <p:nvSpPr>
          <p:cNvPr id="4" name="Titolo 1"/>
          <p:cNvSpPr>
            <a:spLocks noGrp="1"/>
          </p:cNvSpPr>
          <p:nvPr>
            <p:ph type="title"/>
          </p:nvPr>
        </p:nvSpPr>
        <p:spPr>
          <a:xfrm>
            <a:off x="4139952" y="0"/>
            <a:ext cx="5004048" cy="1143000"/>
          </a:xfrm>
        </p:spPr>
        <p:txBody>
          <a:bodyPr>
            <a:noAutofit/>
          </a:bodyPr>
          <a:lstStyle/>
          <a:p>
            <a:pPr algn="r"/>
            <a:r>
              <a:rPr lang="it-IT" b="1" dirty="0" smtClean="0">
                <a:solidFill>
                  <a:schemeClr val="accent2"/>
                </a:solidFill>
              </a:rPr>
              <a:t>QUALCHE RIMEDIO?</a:t>
            </a:r>
            <a:endParaRPr lang="it-IT" b="1" dirty="0">
              <a:solidFill>
                <a:schemeClr val="accent2"/>
              </a:solidFill>
            </a:endParaRPr>
          </a:p>
        </p:txBody>
      </p:sp>
      <p:sp>
        <p:nvSpPr>
          <p:cNvPr id="6" name="Segnaposto contenuto 2"/>
          <p:cNvSpPr txBox="1">
            <a:spLocks/>
          </p:cNvSpPr>
          <p:nvPr/>
        </p:nvSpPr>
        <p:spPr>
          <a:xfrm>
            <a:off x="0" y="5157192"/>
            <a:ext cx="9144000" cy="1512168"/>
          </a:xfrm>
          <a:prstGeom prst="roundRect">
            <a:avLst/>
          </a:prstGeom>
          <a:solidFill>
            <a:schemeClr val="accent3"/>
          </a:solidFill>
          <a:ln>
            <a:solidFill>
              <a:schemeClr val="accent3"/>
            </a:solidFill>
          </a:ln>
        </p:spPr>
        <p:txBody>
          <a:bodyPr vert="horz" lIns="91440" tIns="45720" rIns="91440" bIns="45720" rtlCol="0">
            <a:normAutofit lnSpcReduction="10000"/>
          </a:bodyPr>
          <a:lstStyle/>
          <a:p>
            <a:pPr algn="ctr"/>
            <a:r>
              <a:rPr lang="it-IT" sz="2200" b="1" dirty="0" smtClean="0">
                <a:solidFill>
                  <a:schemeClr val="bg1"/>
                </a:solidFill>
              </a:rPr>
              <a:t>L’Agenzia </a:t>
            </a:r>
            <a:r>
              <a:rPr lang="it-IT" sz="2200" b="1" dirty="0" smtClean="0">
                <a:solidFill>
                  <a:schemeClr val="bg1"/>
                </a:solidFill>
              </a:rPr>
              <a:t>Spaziale Europea (ESA) sta sviluppando il Gossamer Sail System che, tramite l’attrito generato da delle vele grandi appena qualche decina di centimetri installate sui dispositivi spaziali, sarebbe in grado di far uscire dall’orbita e precipitare i satelliti </a:t>
            </a:r>
            <a:r>
              <a:rPr lang="it-IT" sz="2200" b="1" dirty="0" smtClean="0">
                <a:solidFill>
                  <a:schemeClr val="bg1"/>
                </a:solidFill>
              </a:rPr>
              <a:t>dismessi.</a:t>
            </a:r>
            <a:endParaRPr kumimoji="0" lang="it-IT" sz="2200" b="1" i="0" u="none" strike="noStrike" kern="1200" cap="none" spc="0" normalizeH="0" baseline="0" noProof="0" dirty="0" smtClean="0">
              <a:ln>
                <a:noFill/>
              </a:ln>
              <a:solidFill>
                <a:schemeClr val="bg1"/>
              </a:solidFill>
              <a:effectLst/>
              <a:uLnTx/>
              <a:uFillTx/>
              <a:latin typeface="+mn-lt"/>
              <a:ea typeface="+mn-ea"/>
              <a:cs typeface="+mn-cs"/>
            </a:endParaRP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t-IT" sz="2200" b="1" i="0" u="none" strike="noStrike" kern="1200" cap="none" spc="0" normalizeH="0" baseline="0" noProof="0" dirty="0" smtClean="0">
              <a:ln>
                <a:noFill/>
              </a:ln>
              <a:solidFill>
                <a:schemeClr val="bg1"/>
              </a:solidFill>
              <a:effectLst/>
              <a:uLnTx/>
              <a:uFillTx/>
              <a:latin typeface="+mn-lt"/>
              <a:ea typeface="+mn-ea"/>
              <a:cs typeface="+mn-cs"/>
            </a:endParaRP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t-IT" sz="2200" b="1" i="0" u="none" strike="noStrike" kern="1200" cap="none" spc="0" normalizeH="0" baseline="0" noProof="0" dirty="0">
              <a:ln>
                <a:noFill/>
              </a:ln>
              <a:solidFill>
                <a:schemeClr val="bg1"/>
              </a:solidFill>
              <a:effectLst/>
              <a:uLnTx/>
              <a:uFillTx/>
              <a:latin typeface="+mn-lt"/>
              <a:ea typeface="+mn-ea"/>
              <a:cs typeface="+mn-cs"/>
            </a:endParaRPr>
          </a:p>
        </p:txBody>
      </p:sp>
      <p:pic>
        <p:nvPicPr>
          <p:cNvPr id="38914" name="Picture 2" descr="http://best5.it/b5/wp-content/uploads/2013/10/Spazzatura-spaziale-2-800x400-800x400.jpg"/>
          <p:cNvPicPr>
            <a:picLocks noChangeAspect="1" noChangeArrowheads="1"/>
          </p:cNvPicPr>
          <p:nvPr/>
        </p:nvPicPr>
        <p:blipFill>
          <a:blip r:embed="rId2" cstate="print"/>
          <a:srcRect/>
          <a:stretch>
            <a:fillRect/>
          </a:stretch>
        </p:blipFill>
        <p:spPr bwMode="auto">
          <a:xfrm>
            <a:off x="1" y="348105"/>
            <a:ext cx="4283967" cy="2144791"/>
          </a:xfrm>
          <a:prstGeom prst="rect">
            <a:avLst/>
          </a:prstGeom>
          <a:noFill/>
        </p:spPr>
      </p:pic>
      <p:pic>
        <p:nvPicPr>
          <p:cNvPr id="7" name="Picture 4" descr="http://www.corriereinformazione.it/images/stories/spazzatura-spaziale.jpg"/>
          <p:cNvPicPr>
            <a:picLocks noChangeAspect="1" noChangeArrowheads="1"/>
          </p:cNvPicPr>
          <p:nvPr/>
        </p:nvPicPr>
        <p:blipFill>
          <a:blip r:embed="rId3" cstate="print"/>
          <a:srcRect/>
          <a:stretch>
            <a:fillRect/>
          </a:stretch>
        </p:blipFill>
        <p:spPr bwMode="auto">
          <a:xfrm>
            <a:off x="4355976" y="980728"/>
            <a:ext cx="3059832" cy="248935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dissolv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6" grpId="0" animBg="1"/>
    </p:bld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214</TotalTime>
  <Words>1365</Words>
  <Application>Microsoft Office PowerPoint</Application>
  <PresentationFormat>Presentazione su schermo (4:3)</PresentationFormat>
  <Paragraphs>96</Paragraphs>
  <Slides>23</Slides>
  <Notes>3</Notes>
  <HiddenSlides>0</HiddenSlides>
  <MMClips>0</MMClips>
  <ScaleCrop>false</ScaleCrop>
  <HeadingPairs>
    <vt:vector size="4" baseType="variant">
      <vt:variant>
        <vt:lpstr>Tema</vt:lpstr>
      </vt:variant>
      <vt:variant>
        <vt:i4>1</vt:i4>
      </vt:variant>
      <vt:variant>
        <vt:lpstr>Titoli diapositive</vt:lpstr>
      </vt:variant>
      <vt:variant>
        <vt:i4>23</vt:i4>
      </vt:variant>
    </vt:vector>
  </HeadingPairs>
  <TitlesOfParts>
    <vt:vector size="24" baseType="lpstr">
      <vt:lpstr>Tema di Office</vt:lpstr>
      <vt:lpstr>IL MAGNETE TERRA</vt:lpstr>
      <vt:lpstr>Facciamo un po’ di storia …</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SPAZZATURA SPAZIALE</vt:lpstr>
      <vt:lpstr>Diapositiva 18</vt:lpstr>
      <vt:lpstr>Secondo le stime della NASA, in orbita ci sarebbero circa 22.000 oggetti di dimensioni superiori a 10 centimetri, 500.000 con dimensioni comprese tra 1 e 10 centimetri. A questi si aggiungono altri 100 milioni di pezzi, veri e propri proiettili vaganti, così piccoli da non poter essere individuati dagli strumenti.</vt:lpstr>
      <vt:lpstr>UN PERICOLO? Basta solo un frammento grande quanto una pallina da golf per mettere fuori uso un satellite che costa milioni di dollari.</vt:lpstr>
      <vt:lpstr>Diapositiva 21</vt:lpstr>
      <vt:lpstr>QUALCHE RIMEDIO?</vt:lpstr>
      <vt:lpstr>QUALCHE RIMEDIO?</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MAGNETE TERRA</dc:title>
  <dc:creator>Natasha Crepaldi</dc:creator>
  <cp:lastModifiedBy>Natasha</cp:lastModifiedBy>
  <cp:revision>54</cp:revision>
  <dcterms:created xsi:type="dcterms:W3CDTF">2014-02-03T12:25:20Z</dcterms:created>
  <dcterms:modified xsi:type="dcterms:W3CDTF">2015-02-02T15:59:08Z</dcterms:modified>
</cp:coreProperties>
</file>