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sldIdLst>
    <p:sldId id="256" r:id="rId2"/>
    <p:sldId id="257" r:id="rId3"/>
    <p:sldId id="264" r:id="rId4"/>
    <p:sldId id="267" r:id="rId5"/>
    <p:sldId id="270" r:id="rId6"/>
    <p:sldId id="275" r:id="rId7"/>
    <p:sldId id="268" r:id="rId8"/>
    <p:sldId id="271" r:id="rId9"/>
    <p:sldId id="274" r:id="rId10"/>
    <p:sldId id="272" r:id="rId11"/>
    <p:sldId id="269" r:id="rId12"/>
    <p:sldId id="273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724A"/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5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ED8A18-D36B-453D-BD9C-85A8FCC76193}" type="datetimeFigureOut">
              <a:rPr lang="it-IT" smtClean="0"/>
              <a:pPr/>
              <a:t>23/11/2014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CD1958-0C6E-473F-A9A1-B843D8EB221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256638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D1958-0C6E-473F-A9A1-B843D8EB2210}" type="slidenum">
              <a:rPr lang="it-IT" smtClean="0"/>
              <a:pPr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561937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7F49D355-16BD-4E45-BD9A-5EA878CF7CBD}" type="datetimeFigureOut">
              <a:rPr lang="it-IT" smtClean="0"/>
              <a:pPr/>
              <a:t>23/11/2014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23/11/2014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23/11/2014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23/11/2014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23/11/2014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23/11/2014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23/11/2014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23/11/2014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23/11/2014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23/11/2014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23/11/2014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7F49D355-16BD-4E45-BD9A-5EA878CF7CBD}" type="datetimeFigureOut">
              <a:rPr lang="it-IT" smtClean="0"/>
              <a:pPr/>
              <a:t>23/11/2014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2.xml"/><Relationship Id="rId5" Type="http://schemas.openxmlformats.org/officeDocument/2006/relationships/slide" Target="slide7.xml"/><Relationship Id="rId4" Type="http://schemas.openxmlformats.org/officeDocument/2006/relationships/slide" Target="slide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lnx.sinapsi.org/wordpress/2010/01/21/la-seconda-legge-di-keplero-spiegata-con-una-animazione/" TargetMode="Externa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hyperlink" Target="http://archive.oapd.inaf.it/pianetav/L14_03S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s://www.youtube.com/watch?v=wRDdRDcnku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371600" y="2492896"/>
            <a:ext cx="6400800" cy="661784"/>
          </a:xfrm>
        </p:spPr>
        <p:txBody>
          <a:bodyPr/>
          <a:lstStyle/>
          <a:p>
            <a:r>
              <a:rPr lang="it-IT" dirty="0" smtClean="0"/>
              <a:t>GIOVANNI KEPLERO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2400" dirty="0" smtClean="0"/>
              <a:t>Astronomo, matematico e musicista tedesco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xmlns="" val="577714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Cenni biografici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87624" y="2276872"/>
            <a:ext cx="6408712" cy="3456384"/>
          </a:xfrm>
        </p:spPr>
        <p:txBody>
          <a:bodyPr>
            <a:noAutofit/>
          </a:bodyPr>
          <a:lstStyle/>
          <a:p>
            <a:pPr indent="0" algn="ctr">
              <a:buNone/>
            </a:pPr>
            <a:r>
              <a:rPr lang="it-IT" dirty="0" smtClean="0"/>
              <a:t>Giovanni Keplero </a:t>
            </a:r>
            <a:r>
              <a:rPr lang="it-IT" dirty="0" smtClean="0"/>
              <a:t>(nato </a:t>
            </a:r>
            <a:r>
              <a:rPr lang="it-IT" dirty="0" smtClean="0"/>
              <a:t>in Germania nel </a:t>
            </a:r>
            <a:r>
              <a:rPr lang="it-IT" dirty="0" smtClean="0"/>
              <a:t>1571 – morto nel 1630 a 58 anni) si </a:t>
            </a:r>
            <a:r>
              <a:rPr lang="it-IT" dirty="0"/>
              <a:t>convinse della validità della teoria </a:t>
            </a:r>
            <a:r>
              <a:rPr lang="it-IT" dirty="0" smtClean="0"/>
              <a:t>copernicana già a 21 anni. Professore di matematica in Austria, tra </a:t>
            </a:r>
            <a:r>
              <a:rPr lang="it-IT" dirty="0"/>
              <a:t>i suoi compiti vi era il redigere carte </a:t>
            </a:r>
            <a:r>
              <a:rPr lang="it-IT" dirty="0" smtClean="0"/>
              <a:t>astrali. Fu </a:t>
            </a:r>
            <a:r>
              <a:rPr lang="it-IT" dirty="0"/>
              <a:t>assistente di Tycho </a:t>
            </a:r>
            <a:r>
              <a:rPr lang="it-IT" dirty="0" smtClean="0"/>
              <a:t>Brahe, altro importante astronomo del periodo. </a:t>
            </a:r>
            <a:endParaRPr lang="it-IT" dirty="0"/>
          </a:p>
          <a:p>
            <a:pPr indent="0" algn="ctr">
              <a:spcBef>
                <a:spcPts val="0"/>
              </a:spcBef>
              <a:buNone/>
            </a:pPr>
            <a:r>
              <a:rPr lang="it-IT" dirty="0"/>
              <a:t>Delle 3 «Leggi di Keplero» </a:t>
            </a:r>
            <a:r>
              <a:rPr lang="it-IT" dirty="0" smtClean="0"/>
              <a:t>per cui è noto, le </a:t>
            </a:r>
            <a:r>
              <a:rPr lang="it-IT" dirty="0"/>
              <a:t>prime due risalgono al 1609, la terza al 1618</a:t>
            </a:r>
            <a:r>
              <a:rPr lang="it-IT" dirty="0" smtClean="0"/>
              <a:t>.</a:t>
            </a:r>
            <a:endParaRPr lang="it-IT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080" y="4581128"/>
            <a:ext cx="1907704" cy="2210330"/>
          </a:xfrm>
          <a:prstGeom prst="rect">
            <a:avLst/>
          </a:prstGeom>
          <a:noFill/>
          <a:ln>
            <a:noFill/>
          </a:ln>
          <a:effectLst>
            <a:softEdge rad="762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62886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Le tre leggi di KEPLERO</a:t>
            </a:r>
            <a:endParaRPr lang="it-IT" dirty="0"/>
          </a:p>
        </p:txBody>
      </p:sp>
      <p:sp>
        <p:nvSpPr>
          <p:cNvPr id="4" name="Pagina iniziale 3">
            <a:hlinkClick r:id="rId2" action="ppaction://hlinksldjump" highlightClick="1"/>
          </p:cNvPr>
          <p:cNvSpPr/>
          <p:nvPr/>
        </p:nvSpPr>
        <p:spPr>
          <a:xfrm>
            <a:off x="8460432" y="6237312"/>
            <a:ext cx="683568" cy="6206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Nuvola 4">
            <a:hlinkClick r:id="rId3" action="ppaction://hlinksldjump"/>
          </p:cNvPr>
          <p:cNvSpPr/>
          <p:nvPr/>
        </p:nvSpPr>
        <p:spPr>
          <a:xfrm>
            <a:off x="1475656" y="2628704"/>
            <a:ext cx="1681336" cy="108012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/>
              <a:t>I legge</a:t>
            </a:r>
            <a:endParaRPr lang="it-IT" sz="2400" dirty="0"/>
          </a:p>
        </p:txBody>
      </p:sp>
      <p:sp>
        <p:nvSpPr>
          <p:cNvPr id="7" name="Arrotonda angolo diagonale rettangolo 6">
            <a:hlinkClick r:id="rId4" action="ppaction://hlinksldjump"/>
          </p:cNvPr>
          <p:cNvSpPr/>
          <p:nvPr/>
        </p:nvSpPr>
        <p:spPr>
          <a:xfrm>
            <a:off x="5940152" y="4221088"/>
            <a:ext cx="1656184" cy="1062118"/>
          </a:xfrm>
          <a:prstGeom prst="round2DiagRect">
            <a:avLst>
              <a:gd name="adj1" fmla="val 46992"/>
              <a:gd name="adj2" fmla="val 0"/>
            </a:avLst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/>
              <a:t>III legge</a:t>
            </a:r>
            <a:endParaRPr lang="it-IT" sz="2400" dirty="0"/>
          </a:p>
        </p:txBody>
      </p:sp>
      <p:sp>
        <p:nvSpPr>
          <p:cNvPr id="8" name="Ovale 7">
            <a:hlinkClick r:id="rId5" action="ppaction://hlinksldjump"/>
          </p:cNvPr>
          <p:cNvSpPr/>
          <p:nvPr/>
        </p:nvSpPr>
        <p:spPr>
          <a:xfrm>
            <a:off x="3635896" y="3429000"/>
            <a:ext cx="1872208" cy="914400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/>
              <a:t>II legge</a:t>
            </a:r>
            <a:endParaRPr lang="it-IT" sz="2400" dirty="0"/>
          </a:p>
        </p:txBody>
      </p:sp>
      <p:sp>
        <p:nvSpPr>
          <p:cNvPr id="10" name="Rettangolo 9">
            <a:hlinkClick r:id="rId6" action="ppaction://hlinksldjump"/>
          </p:cNvPr>
          <p:cNvSpPr/>
          <p:nvPr/>
        </p:nvSpPr>
        <p:spPr>
          <a:xfrm>
            <a:off x="6516216" y="6453336"/>
            <a:ext cx="1872208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dirty="0"/>
              <a:t>IN SINTESI…</a:t>
            </a:r>
          </a:p>
        </p:txBody>
      </p:sp>
    </p:spTree>
    <p:extLst>
      <p:ext uri="{BB962C8B-B14F-4D97-AF65-F5344CB8AC3E}">
        <p14:creationId xmlns:p14="http://schemas.microsoft.com/office/powerpoint/2010/main" xmlns="" val="2859185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ttore 2 5"/>
          <p:cNvCxnSpPr/>
          <p:nvPr/>
        </p:nvCxnSpPr>
        <p:spPr>
          <a:xfrm>
            <a:off x="2699792" y="3897052"/>
            <a:ext cx="880208" cy="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57012" y="1066574"/>
            <a:ext cx="6120680" cy="936104"/>
          </a:xfrm>
        </p:spPr>
        <p:txBody>
          <a:bodyPr>
            <a:noAutofit/>
          </a:bodyPr>
          <a:lstStyle/>
          <a:p>
            <a:r>
              <a:rPr lang="it-IT" sz="1600" b="1" dirty="0" smtClean="0"/>
              <a:t>«i </a:t>
            </a:r>
            <a:r>
              <a:rPr lang="it-IT" sz="1600" b="1" dirty="0"/>
              <a:t>pianeti si muovono attorno al </a:t>
            </a:r>
            <a:r>
              <a:rPr lang="it-IT" sz="1600" b="1" dirty="0" smtClean="0"/>
              <a:t>Sole </a:t>
            </a:r>
            <a:r>
              <a:rPr lang="it-IT" sz="1600" b="1" dirty="0"/>
              <a:t>su un'orbita ellittica; il Sole si trova in uno dei fuochi </a:t>
            </a:r>
            <a:r>
              <a:rPr lang="it-IT" sz="1600" b="1" dirty="0" smtClean="0"/>
              <a:t>dell'ellisse»</a:t>
            </a:r>
            <a:endParaRPr lang="it-IT" sz="1600" b="1" dirty="0"/>
          </a:p>
        </p:txBody>
      </p:sp>
      <p:sp>
        <p:nvSpPr>
          <p:cNvPr id="4" name="Nuvola 3"/>
          <p:cNvSpPr/>
          <p:nvPr/>
        </p:nvSpPr>
        <p:spPr>
          <a:xfrm>
            <a:off x="1043608" y="3356992"/>
            <a:ext cx="1656184" cy="108012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Che cos’è un’ellisse?</a:t>
            </a:r>
            <a:endParaRPr lang="it-IT" dirty="0"/>
          </a:p>
        </p:txBody>
      </p:sp>
      <p:sp>
        <p:nvSpPr>
          <p:cNvPr id="7" name="Pagina iniziale 6">
            <a:hlinkClick r:id="rId3" action="ppaction://hlinksldjump" highlightClick="1"/>
          </p:cNvPr>
          <p:cNvSpPr/>
          <p:nvPr/>
        </p:nvSpPr>
        <p:spPr>
          <a:xfrm>
            <a:off x="8460432" y="6237312"/>
            <a:ext cx="683568" cy="6206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Freccia ad arco 2">
            <a:hlinkClick r:id="rId4" action="ppaction://hlinksldjump"/>
          </p:cNvPr>
          <p:cNvSpPr/>
          <p:nvPr/>
        </p:nvSpPr>
        <p:spPr>
          <a:xfrm flipH="1">
            <a:off x="7740352" y="6165304"/>
            <a:ext cx="648072" cy="69037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820074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5" name="Freccia a destra 4"/>
          <p:cNvSpPr/>
          <p:nvPr/>
        </p:nvSpPr>
        <p:spPr>
          <a:xfrm>
            <a:off x="7149436" y="6510492"/>
            <a:ext cx="489204" cy="242316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1526" y="2721745"/>
            <a:ext cx="3950701" cy="2350613"/>
          </a:xfrm>
          <a:prstGeom prst="rect">
            <a:avLst/>
          </a:prstGeom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1115616" y="1052736"/>
            <a:ext cx="1008112" cy="115212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cap="all" spc="3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7200" b="1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I</a:t>
            </a:r>
            <a:endParaRPr lang="it-IT" sz="7200" b="1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6748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e 7"/>
          <p:cNvSpPr/>
          <p:nvPr/>
        </p:nvSpPr>
        <p:spPr>
          <a:xfrm>
            <a:off x="4542656" y="3011272"/>
            <a:ext cx="3197696" cy="2145920"/>
          </a:xfrm>
          <a:prstGeom prst="ellipse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I fuochi di un’ellisse sono due punti equidistanti dal centro, posizionati sull’asse maggiore</a:t>
            </a:r>
            <a:endParaRPr lang="it-IT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1324570" y="1344055"/>
            <a:ext cx="3103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Spieghiamo ora la prima legge…</a:t>
            </a:r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1115616" y="1844824"/>
            <a:ext cx="6912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cap="all" spc="300" dirty="0">
                <a:solidFill>
                  <a:prstClr val="black"/>
                </a:solidFill>
              </a:rPr>
              <a:t>«i pianeti si muovono attorno al Sole su </a:t>
            </a:r>
            <a:r>
              <a:rPr lang="it-IT" b="1" cap="all" spc="300" dirty="0">
                <a:solidFill>
                  <a:srgbClr val="FF0000"/>
                </a:solidFill>
              </a:rPr>
              <a:t>un'orbita ellittica</a:t>
            </a:r>
            <a:r>
              <a:rPr lang="it-IT" b="1" cap="all" spc="300" dirty="0">
                <a:solidFill>
                  <a:prstClr val="black"/>
                </a:solidFill>
              </a:rPr>
              <a:t>; il Sole si trova in uno dei </a:t>
            </a:r>
            <a:r>
              <a:rPr lang="it-IT" b="1" cap="all" spc="300" dirty="0">
                <a:solidFill>
                  <a:srgbClr val="006600"/>
                </a:solidFill>
              </a:rPr>
              <a:t>fuochi dell'ellisse</a:t>
            </a:r>
            <a:r>
              <a:rPr lang="it-IT" b="1" cap="all" spc="300" dirty="0">
                <a:solidFill>
                  <a:prstClr val="black"/>
                </a:solidFill>
              </a:rPr>
              <a:t>»</a:t>
            </a:r>
            <a:endParaRPr lang="it-IT" b="1" dirty="0"/>
          </a:p>
        </p:txBody>
      </p:sp>
      <p:sp>
        <p:nvSpPr>
          <p:cNvPr id="5" name="Ovale 4"/>
          <p:cNvSpPr/>
          <p:nvPr/>
        </p:nvSpPr>
        <p:spPr>
          <a:xfrm>
            <a:off x="1115616" y="3015463"/>
            <a:ext cx="3311422" cy="214172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La scia che crea il pianeta forma un’ellisse</a:t>
            </a:r>
            <a:endParaRPr lang="it-IT" sz="2800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11" name="Pagina iniziale 10">
            <a:hlinkClick r:id="rId2" action="ppaction://hlinksldjump" highlightClick="1"/>
          </p:cNvPr>
          <p:cNvSpPr/>
          <p:nvPr/>
        </p:nvSpPr>
        <p:spPr>
          <a:xfrm>
            <a:off x="8460432" y="6237312"/>
            <a:ext cx="683568" cy="6206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Freccia ad arco 11">
            <a:hlinkClick r:id="rId3" action="ppaction://hlinksldjump"/>
          </p:cNvPr>
          <p:cNvSpPr/>
          <p:nvPr/>
        </p:nvSpPr>
        <p:spPr>
          <a:xfrm flipH="1">
            <a:off x="7740352" y="6165304"/>
            <a:ext cx="648072" cy="69037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820074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5" name="Freccia a destra 14"/>
          <p:cNvSpPr/>
          <p:nvPr/>
        </p:nvSpPr>
        <p:spPr>
          <a:xfrm>
            <a:off x="7149436" y="6510492"/>
            <a:ext cx="489204" cy="242316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960787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348880"/>
            <a:ext cx="4738146" cy="26526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ttangolo 2"/>
          <p:cNvSpPr/>
          <p:nvPr/>
        </p:nvSpPr>
        <p:spPr>
          <a:xfrm>
            <a:off x="5436096" y="2132856"/>
            <a:ext cx="2869410" cy="1332602"/>
          </a:xfrm>
          <a:prstGeom prst="rect">
            <a:avLst/>
          </a:prstGeom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216000" rIns="360000" bIns="216000" rtlCol="0" anchor="ctr"/>
          <a:lstStyle/>
          <a:p>
            <a:pPr algn="ctr"/>
            <a:r>
              <a:rPr lang="it-IT" b="1" dirty="0" smtClean="0"/>
              <a:t>PERIELIO</a:t>
            </a:r>
            <a:r>
              <a:rPr lang="it-IT" dirty="0" smtClean="0"/>
              <a:t>: è il punto dell’orbita più vicino al sole (</a:t>
            </a:r>
            <a:r>
              <a:rPr lang="it-IT" sz="1400" dirty="0" smtClean="0"/>
              <a:t>punto </a:t>
            </a:r>
            <a:r>
              <a:rPr lang="it-IT" dirty="0" smtClean="0"/>
              <a:t>A). </a:t>
            </a:r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5508104" y="3861048"/>
            <a:ext cx="2836725" cy="1317119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0000" tIns="216000" rIns="360000" bIns="216000" rtlCol="0" anchor="ctr"/>
          <a:lstStyle/>
          <a:p>
            <a:pPr algn="ctr"/>
            <a:r>
              <a:rPr lang="it-IT" b="1" dirty="0" smtClean="0"/>
              <a:t>AFELIO</a:t>
            </a:r>
            <a:r>
              <a:rPr lang="it-IT" dirty="0" smtClean="0"/>
              <a:t>: è il punto dell’orbita più lontano dal sole (</a:t>
            </a:r>
            <a:r>
              <a:rPr lang="it-IT" sz="1400" dirty="0" smtClean="0"/>
              <a:t>punto </a:t>
            </a:r>
            <a:r>
              <a:rPr lang="it-IT" dirty="0" smtClean="0"/>
              <a:t>B)</a:t>
            </a:r>
            <a:endParaRPr lang="it-IT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115616" y="1196752"/>
            <a:ext cx="6912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i="1" dirty="0" smtClean="0"/>
              <a:t>Quindi un pianeta non avrà sempre la stessa distanza dal Sole</a:t>
            </a:r>
            <a:endParaRPr lang="it-IT" sz="2800" b="1" i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55776" y="1052736"/>
            <a:ext cx="5112568" cy="936104"/>
          </a:xfrm>
        </p:spPr>
        <p:txBody>
          <a:bodyPr>
            <a:normAutofit/>
          </a:bodyPr>
          <a:lstStyle/>
          <a:p>
            <a:r>
              <a:rPr lang="it-IT" sz="1600" b="1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«il </a:t>
            </a:r>
            <a:r>
              <a:rPr lang="it-IT" sz="1600" b="1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raggio che unisce il Sole al pianeta copre aree uguali in tempi </a:t>
            </a:r>
            <a:r>
              <a:rPr lang="it-IT" sz="1600" b="1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uguali»</a:t>
            </a:r>
            <a:endParaRPr lang="it-IT" sz="1600" b="1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Pagina iniziale 3">
            <a:hlinkClick r:id="rId2" action="ppaction://hlinksldjump" highlightClick="1"/>
          </p:cNvPr>
          <p:cNvSpPr/>
          <p:nvPr/>
        </p:nvSpPr>
        <p:spPr>
          <a:xfrm>
            <a:off x="8460432" y="6237312"/>
            <a:ext cx="683568" cy="6206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 rot="10800000" flipV="1">
            <a:off x="1267272" y="2420888"/>
            <a:ext cx="28083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Come </a:t>
            </a:r>
            <a:r>
              <a:rPr lang="it-IT" dirty="0" smtClean="0"/>
              <a:t>potrai vedere, </a:t>
            </a:r>
            <a:r>
              <a:rPr lang="it-IT" dirty="0"/>
              <a:t>il </a:t>
            </a:r>
            <a:r>
              <a:rPr lang="it-IT" dirty="0" smtClean="0"/>
              <a:t>pianeta, </a:t>
            </a:r>
            <a:r>
              <a:rPr lang="it-IT" dirty="0"/>
              <a:t>si muove </a:t>
            </a:r>
            <a:r>
              <a:rPr lang="it-IT" dirty="0" smtClean="0"/>
              <a:t>più </a:t>
            </a:r>
            <a:r>
              <a:rPr lang="it-IT" dirty="0"/>
              <a:t>rapidamente quando è vicino al Sole, e </a:t>
            </a:r>
            <a:r>
              <a:rPr lang="it-IT" dirty="0" smtClean="0"/>
              <a:t>più </a:t>
            </a:r>
            <a:r>
              <a:rPr lang="it-IT" dirty="0"/>
              <a:t>lentamente quando è lontano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10" name="Nuvola 9"/>
          <p:cNvSpPr/>
          <p:nvPr/>
        </p:nvSpPr>
        <p:spPr>
          <a:xfrm>
            <a:off x="4211960" y="2393594"/>
            <a:ext cx="3744416" cy="1422741"/>
          </a:xfrm>
          <a:prstGeom prst="cloud">
            <a:avLst/>
          </a:prstGeom>
        </p:spPr>
        <p:style>
          <a:lnRef idx="2">
            <a:schemeClr val="accent6">
              <a:shade val="50000"/>
            </a:schemeClr>
          </a:lnRef>
          <a:fillRef idx="1003">
            <a:schemeClr val="dk1"/>
          </a:fillRef>
          <a:effectRef idx="0">
            <a:schemeClr val="accent6"/>
          </a:effectRef>
          <a:fontRef idx="minor">
            <a:schemeClr val="lt1"/>
          </a:fontRef>
        </p:style>
        <p:txBody>
          <a:bodyPr rIns="0"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600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  <a:hlinkClick r:id="rId3"/>
              </a:rPr>
              <a:t>Seconda legge di Keplero spiegata con un’animazione</a:t>
            </a:r>
            <a:r>
              <a:rPr lang="it-IT" sz="700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 </a:t>
            </a:r>
            <a:endParaRPr lang="it-IT" sz="2800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Angolo ripiegato 12"/>
          <p:cNvSpPr/>
          <p:nvPr/>
        </p:nvSpPr>
        <p:spPr>
          <a:xfrm>
            <a:off x="827584" y="4077073"/>
            <a:ext cx="7488832" cy="1656183"/>
          </a:xfrm>
          <a:prstGeom prst="foldedCorner">
            <a:avLst/>
          </a:prstGeom>
          <a:solidFill>
            <a:srgbClr val="7E724A"/>
          </a:solidFill>
          <a:effectLst>
            <a:softEdge rad="228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50"/>
              </a:spcAft>
            </a:pPr>
            <a:r>
              <a:rPr lang="it-IT" dirty="0" smtClean="0"/>
              <a:t>Ma una delle domande principali per poter capire questa legge è…</a:t>
            </a:r>
          </a:p>
          <a:p>
            <a:pPr algn="ctr">
              <a:spcAft>
                <a:spcPts val="50"/>
              </a:spcAft>
            </a:pPr>
            <a:r>
              <a:rPr lang="it-IT" b="1" dirty="0" smtClean="0"/>
              <a:t>PERCHÉ IL PIANETA VA PIÙ LENTO QUAND’È VICINO ALL'AFELIO E PIÙ VELOCE QUANDO È VICINO AL PERIELIO?</a:t>
            </a:r>
            <a:endParaRPr lang="it-IT" dirty="0"/>
          </a:p>
        </p:txBody>
      </p:sp>
      <p:sp>
        <p:nvSpPr>
          <p:cNvPr id="7" name="Freccia ad arco 6">
            <a:hlinkClick r:id="rId4" action="ppaction://hlinksldjump"/>
          </p:cNvPr>
          <p:cNvSpPr/>
          <p:nvPr/>
        </p:nvSpPr>
        <p:spPr>
          <a:xfrm flipH="1">
            <a:off x="7740352" y="6165304"/>
            <a:ext cx="648072" cy="69037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820074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8" name="Freccia a destra 7"/>
          <p:cNvSpPr/>
          <p:nvPr/>
        </p:nvSpPr>
        <p:spPr>
          <a:xfrm>
            <a:off x="7149436" y="6510492"/>
            <a:ext cx="489204" cy="242316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Freccia a destra 8"/>
          <p:cNvSpPr/>
          <p:nvPr/>
        </p:nvSpPr>
        <p:spPr>
          <a:xfrm>
            <a:off x="6804248" y="6499052"/>
            <a:ext cx="489204" cy="242316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Titolo 1"/>
          <p:cNvSpPr txBox="1">
            <a:spLocks/>
          </p:cNvSpPr>
          <p:nvPr/>
        </p:nvSpPr>
        <p:spPr>
          <a:xfrm>
            <a:off x="1115616" y="960426"/>
            <a:ext cx="1728192" cy="115212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cap="all" spc="3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7200" b="1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II</a:t>
            </a:r>
            <a:endParaRPr lang="it-IT" sz="7200" b="1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0335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1187624" y="1443395"/>
            <a:ext cx="280831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/>
              <a:t>Per </a:t>
            </a:r>
            <a:r>
              <a:rPr lang="it-IT" sz="2000" dirty="0"/>
              <a:t>capire cosa significa, osserva la figura. Puoi vedere l'orbita di un pianeta attorno al Sole. </a:t>
            </a:r>
          </a:p>
          <a:p>
            <a:pPr algn="ctr"/>
            <a:endParaRPr lang="it-IT" dirty="0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268760"/>
            <a:ext cx="3321804" cy="1561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Connettore 1 16"/>
          <p:cNvCxnSpPr/>
          <p:nvPr/>
        </p:nvCxnSpPr>
        <p:spPr>
          <a:xfrm flipV="1">
            <a:off x="6389060" y="1556792"/>
            <a:ext cx="737142" cy="488087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tangolo 5"/>
          <p:cNvSpPr/>
          <p:nvPr/>
        </p:nvSpPr>
        <p:spPr>
          <a:xfrm>
            <a:off x="1187624" y="3043833"/>
            <a:ext cx="64807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In questo caso, quando </a:t>
            </a:r>
            <a:r>
              <a:rPr lang="it-IT" dirty="0"/>
              <a:t>il pianeta si trova all'afelio </a:t>
            </a:r>
            <a:r>
              <a:rPr lang="it-IT" dirty="0" smtClean="0"/>
              <a:t>(</a:t>
            </a:r>
            <a:r>
              <a:rPr lang="it-IT" b="1" dirty="0" smtClean="0">
                <a:solidFill>
                  <a:srgbClr val="FF0000"/>
                </a:solidFill>
              </a:rPr>
              <a:t>a</a:t>
            </a:r>
            <a:r>
              <a:rPr lang="it-IT" dirty="0" smtClean="0"/>
              <a:t>), la </a:t>
            </a:r>
            <a:r>
              <a:rPr lang="it-IT" dirty="0"/>
              <a:t>sua distanza dal </a:t>
            </a:r>
            <a:r>
              <a:rPr lang="it-IT" dirty="0" smtClean="0"/>
              <a:t>Sole (</a:t>
            </a:r>
            <a:r>
              <a:rPr lang="it-IT" b="1" dirty="0" err="1" smtClean="0">
                <a:solidFill>
                  <a:srgbClr val="FF0000"/>
                </a:solidFill>
              </a:rPr>
              <a:t>as</a:t>
            </a:r>
            <a:r>
              <a:rPr lang="it-IT" dirty="0" smtClean="0"/>
              <a:t>) </a:t>
            </a:r>
            <a:r>
              <a:rPr lang="it-IT" dirty="0"/>
              <a:t>è </a:t>
            </a:r>
            <a:r>
              <a:rPr lang="it-IT" dirty="0" smtClean="0"/>
              <a:t>il doppio </a:t>
            </a:r>
            <a:r>
              <a:rPr lang="it-IT" dirty="0"/>
              <a:t>di quella </a:t>
            </a:r>
            <a:r>
              <a:rPr lang="it-IT" dirty="0" smtClean="0"/>
              <a:t>dal Sole al perielio (</a:t>
            </a:r>
            <a:r>
              <a:rPr lang="it-IT" b="1" dirty="0" err="1" smtClean="0">
                <a:solidFill>
                  <a:srgbClr val="FF0000"/>
                </a:solidFill>
              </a:rPr>
              <a:t>bs</a:t>
            </a:r>
            <a:r>
              <a:rPr lang="it-IT" dirty="0" smtClean="0"/>
              <a:t>).</a:t>
            </a:r>
          </a:p>
          <a:p>
            <a:r>
              <a:rPr lang="it-IT" dirty="0" smtClean="0"/>
              <a:t>Il </a:t>
            </a:r>
            <a:r>
              <a:rPr lang="it-IT" dirty="0"/>
              <a:t>pianeta si muove passando per i punti </a:t>
            </a:r>
            <a:r>
              <a:rPr lang="it-IT" b="1" dirty="0"/>
              <a:t>1</a:t>
            </a:r>
            <a:r>
              <a:rPr lang="it-IT" dirty="0"/>
              <a:t>, </a:t>
            </a:r>
            <a:r>
              <a:rPr lang="it-IT" b="1" dirty="0"/>
              <a:t>2</a:t>
            </a:r>
            <a:r>
              <a:rPr lang="it-IT" dirty="0"/>
              <a:t>, </a:t>
            </a:r>
            <a:r>
              <a:rPr lang="it-IT" b="1" dirty="0"/>
              <a:t>3</a:t>
            </a:r>
            <a:r>
              <a:rPr lang="it-IT" dirty="0"/>
              <a:t> e </a:t>
            </a:r>
            <a:r>
              <a:rPr lang="it-IT" b="1" dirty="0"/>
              <a:t>4</a:t>
            </a:r>
            <a:r>
              <a:rPr lang="it-IT" dirty="0" smtClean="0"/>
              <a:t>.</a:t>
            </a:r>
          </a:p>
          <a:p>
            <a:r>
              <a:rPr lang="it-IT" dirty="0" smtClean="0"/>
              <a:t>Il </a:t>
            </a:r>
            <a:r>
              <a:rPr lang="it-IT" dirty="0"/>
              <a:t>raggio che unisce il pianeta al </a:t>
            </a:r>
            <a:r>
              <a:rPr lang="it-IT" dirty="0" smtClean="0"/>
              <a:t>Sole (</a:t>
            </a:r>
            <a:r>
              <a:rPr lang="it-IT" b="1" dirty="0" smtClean="0">
                <a:solidFill>
                  <a:srgbClr val="00B050"/>
                </a:solidFill>
              </a:rPr>
              <a:t>ps</a:t>
            </a:r>
            <a:r>
              <a:rPr lang="it-IT" dirty="0" smtClean="0"/>
              <a:t>) </a:t>
            </a:r>
            <a:r>
              <a:rPr lang="it-IT" dirty="0"/>
              <a:t>viene chiamato </a:t>
            </a:r>
            <a:r>
              <a:rPr lang="it-IT" b="1" dirty="0"/>
              <a:t>raggio vettore</a:t>
            </a:r>
            <a:r>
              <a:rPr lang="it-IT" dirty="0"/>
              <a:t>. La sua lunghezza </a:t>
            </a:r>
            <a:r>
              <a:rPr lang="it-IT" dirty="0" smtClean="0"/>
              <a:t>varia </a:t>
            </a:r>
            <a:r>
              <a:rPr lang="it-IT" dirty="0"/>
              <a:t>dunque a seconda della posizione del pianeta. Andando dal punto </a:t>
            </a:r>
            <a:r>
              <a:rPr lang="it-IT" b="1" dirty="0"/>
              <a:t>1</a:t>
            </a:r>
            <a:r>
              <a:rPr lang="it-IT" dirty="0"/>
              <a:t> al </a:t>
            </a:r>
            <a:r>
              <a:rPr lang="it-IT" b="1" dirty="0" smtClean="0"/>
              <a:t>2</a:t>
            </a:r>
            <a:r>
              <a:rPr lang="it-IT" dirty="0" smtClean="0"/>
              <a:t>, </a:t>
            </a:r>
            <a:r>
              <a:rPr lang="it-IT" dirty="0"/>
              <a:t>il raggio vettore c</a:t>
            </a:r>
            <a:r>
              <a:rPr lang="it-IT" dirty="0" smtClean="0"/>
              <a:t>opre l’area </a:t>
            </a:r>
            <a:r>
              <a:rPr lang="it-IT" dirty="0"/>
              <a:t>azzurra. Dal punto </a:t>
            </a:r>
            <a:r>
              <a:rPr lang="it-IT" b="1" dirty="0"/>
              <a:t>3</a:t>
            </a:r>
            <a:r>
              <a:rPr lang="it-IT" dirty="0"/>
              <a:t> al </a:t>
            </a:r>
            <a:r>
              <a:rPr lang="it-IT" b="1" dirty="0"/>
              <a:t>4</a:t>
            </a:r>
            <a:r>
              <a:rPr lang="it-IT" dirty="0"/>
              <a:t> l'area coperta è quella verde. I</a:t>
            </a:r>
            <a:r>
              <a:rPr lang="it-IT" b="1" dirty="0"/>
              <a:t> 4 </a:t>
            </a:r>
            <a:r>
              <a:rPr lang="it-IT" dirty="0"/>
              <a:t>punti sono stati </a:t>
            </a:r>
            <a:r>
              <a:rPr lang="it-IT" dirty="0" smtClean="0"/>
              <a:t>determinati </a:t>
            </a:r>
            <a:r>
              <a:rPr lang="it-IT" dirty="0"/>
              <a:t>in modo che il tempo impiegato dal pianeta per andare da </a:t>
            </a:r>
            <a:r>
              <a:rPr lang="it-IT" b="1" dirty="0"/>
              <a:t>1</a:t>
            </a:r>
            <a:r>
              <a:rPr lang="it-IT" dirty="0"/>
              <a:t> a </a:t>
            </a:r>
            <a:r>
              <a:rPr lang="it-IT" b="1" dirty="0" smtClean="0"/>
              <a:t>2</a:t>
            </a:r>
            <a:r>
              <a:rPr lang="it-IT" dirty="0" smtClean="0"/>
              <a:t>, sia </a:t>
            </a:r>
            <a:r>
              <a:rPr lang="it-IT" dirty="0"/>
              <a:t>lo stesso che </a:t>
            </a:r>
            <a:r>
              <a:rPr lang="it-IT" dirty="0" smtClean="0"/>
              <a:t>impiega per andare da </a:t>
            </a:r>
            <a:r>
              <a:rPr lang="it-IT" b="1" dirty="0" smtClean="0"/>
              <a:t>3 </a:t>
            </a:r>
            <a:r>
              <a:rPr lang="it-IT" dirty="0" smtClean="0"/>
              <a:t>a </a:t>
            </a:r>
            <a:r>
              <a:rPr lang="it-IT" b="1" dirty="0" smtClean="0"/>
              <a:t>4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10" name="Rettangolo 9"/>
          <p:cNvSpPr/>
          <p:nvPr/>
        </p:nvSpPr>
        <p:spPr>
          <a:xfrm>
            <a:off x="7308304" y="1412776"/>
            <a:ext cx="3642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dirty="0">
                <a:ln w="3155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  <a:endParaRPr lang="it-IT" sz="5400" b="1" cap="none" spc="0" dirty="0">
              <a:ln w="3155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4063781" y="1412776"/>
            <a:ext cx="3642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dirty="0">
                <a:ln w="3155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  <a:endParaRPr lang="it-IT" sz="5400" b="1" cap="none" spc="0" dirty="0">
              <a:ln w="3155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923928" y="1844824"/>
            <a:ext cx="3080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>
                <a:solidFill>
                  <a:srgbClr val="FF0000"/>
                </a:solidFill>
              </a:rPr>
              <a:t>a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499454" y="1864718"/>
            <a:ext cx="325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smtClean="0">
                <a:solidFill>
                  <a:srgbClr val="FF0000"/>
                </a:solidFill>
              </a:rPr>
              <a:t>b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6096992" y="1700808"/>
            <a:ext cx="292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smtClean="0">
                <a:solidFill>
                  <a:srgbClr val="FFFF00"/>
                </a:solidFill>
              </a:rPr>
              <a:t>s</a:t>
            </a:r>
            <a:endParaRPr lang="it-IT" b="1" dirty="0">
              <a:solidFill>
                <a:srgbClr val="FFFF00"/>
              </a:solidFill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6944101" y="921494"/>
            <a:ext cx="3642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  <a:endParaRPr lang="it-IT" sz="5400" b="1" cap="none" spc="0" dirty="0">
              <a:ln w="31550" cmpd="sng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7126590" y="1243340"/>
            <a:ext cx="325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smtClean="0">
                <a:solidFill>
                  <a:srgbClr val="00B050"/>
                </a:solidFill>
              </a:rPr>
              <a:t>p</a:t>
            </a:r>
            <a:endParaRPr lang="it-IT" b="1" dirty="0">
              <a:solidFill>
                <a:srgbClr val="00B050"/>
              </a:solidFill>
            </a:endParaRPr>
          </a:p>
        </p:txBody>
      </p:sp>
      <p:sp>
        <p:nvSpPr>
          <p:cNvPr id="18" name="Pagina iniziale 17">
            <a:hlinkClick r:id="rId3" action="ppaction://hlinksldjump" highlightClick="1"/>
          </p:cNvPr>
          <p:cNvSpPr/>
          <p:nvPr/>
        </p:nvSpPr>
        <p:spPr>
          <a:xfrm>
            <a:off x="8460432" y="6237312"/>
            <a:ext cx="683568" cy="6206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Freccia ad arco 18">
            <a:hlinkClick r:id="rId4" action="ppaction://hlinksldjump"/>
          </p:cNvPr>
          <p:cNvSpPr/>
          <p:nvPr/>
        </p:nvSpPr>
        <p:spPr>
          <a:xfrm flipH="1">
            <a:off x="7740352" y="6165304"/>
            <a:ext cx="648072" cy="69037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820074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Freccia a destra 19"/>
          <p:cNvSpPr/>
          <p:nvPr/>
        </p:nvSpPr>
        <p:spPr>
          <a:xfrm>
            <a:off x="7149436" y="6510492"/>
            <a:ext cx="489204" cy="242316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Freccia a destra 21"/>
          <p:cNvSpPr/>
          <p:nvPr/>
        </p:nvSpPr>
        <p:spPr>
          <a:xfrm>
            <a:off x="6804248" y="6499052"/>
            <a:ext cx="489204" cy="242316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104676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  <p:bldP spid="9" grpId="0"/>
      <p:bldP spid="1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losione 1 24"/>
          <p:cNvSpPr/>
          <p:nvPr/>
        </p:nvSpPr>
        <p:spPr>
          <a:xfrm>
            <a:off x="1187624" y="1383160"/>
            <a:ext cx="6637560" cy="424599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/>
              <a:t>Perciò, il raggio vettore si muove più velocemente quando il pianeta è maggiormente vicino al Sole, perché, in questa parte d’orbita, l’area è meno distesa...</a:t>
            </a:r>
            <a:endParaRPr lang="it-IT" b="1" dirty="0"/>
          </a:p>
        </p:txBody>
      </p:sp>
      <p:sp>
        <p:nvSpPr>
          <p:cNvPr id="18" name="Pagina iniziale 17">
            <a:hlinkClick r:id="rId2" action="ppaction://hlinksldjump" highlightClick="1"/>
          </p:cNvPr>
          <p:cNvSpPr/>
          <p:nvPr/>
        </p:nvSpPr>
        <p:spPr>
          <a:xfrm>
            <a:off x="8460432" y="6237312"/>
            <a:ext cx="683568" cy="6206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Freccia ad arco 18">
            <a:hlinkClick r:id="rId3" action="ppaction://hlinksldjump"/>
          </p:cNvPr>
          <p:cNvSpPr/>
          <p:nvPr/>
        </p:nvSpPr>
        <p:spPr>
          <a:xfrm flipH="1">
            <a:off x="7740352" y="6165304"/>
            <a:ext cx="648072" cy="69037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820074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Freccia a destra 19"/>
          <p:cNvSpPr/>
          <p:nvPr/>
        </p:nvSpPr>
        <p:spPr>
          <a:xfrm>
            <a:off x="7149436" y="6510492"/>
            <a:ext cx="489204" cy="242316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Freccia a destra 21"/>
          <p:cNvSpPr/>
          <p:nvPr/>
        </p:nvSpPr>
        <p:spPr>
          <a:xfrm>
            <a:off x="6804248" y="6499052"/>
            <a:ext cx="489204" cy="242316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282405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metto 4 2"/>
          <p:cNvSpPr/>
          <p:nvPr/>
        </p:nvSpPr>
        <p:spPr>
          <a:xfrm>
            <a:off x="2339752" y="2348880"/>
            <a:ext cx="5648672" cy="3240360"/>
          </a:xfrm>
          <a:prstGeom prst="cloudCallout">
            <a:avLst>
              <a:gd name="adj1" fmla="val -48619"/>
              <a:gd name="adj2" fmla="val -709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i="1" dirty="0"/>
              <a:t>L</a:t>
            </a:r>
            <a:r>
              <a:rPr lang="it-IT" sz="2200" b="1" i="1" dirty="0" smtClean="0"/>
              <a:t>a </a:t>
            </a:r>
            <a:r>
              <a:rPr lang="it-IT" sz="2200" b="1" i="1" dirty="0"/>
              <a:t>velocità orbitale è massima quando il pianeta si trova </a:t>
            </a:r>
            <a:r>
              <a:rPr lang="it-IT" sz="2200" b="1" i="1" dirty="0" smtClean="0"/>
              <a:t>nel perielio, </a:t>
            </a:r>
            <a:r>
              <a:rPr lang="it-IT" sz="2200" b="1" i="1" dirty="0"/>
              <a:t>poi </a:t>
            </a:r>
            <a:r>
              <a:rPr lang="it-IT" sz="2200" b="1" i="1" dirty="0" smtClean="0"/>
              <a:t>diminuisce via </a:t>
            </a:r>
            <a:r>
              <a:rPr lang="it-IT" sz="2200" b="1" i="1" dirty="0"/>
              <a:t>via che si </a:t>
            </a:r>
            <a:r>
              <a:rPr lang="it-IT" sz="2200" b="1" i="1" dirty="0" smtClean="0"/>
              <a:t>avvicina all’afelio diventando la velocità minima.</a:t>
            </a:r>
            <a:endParaRPr lang="it-IT" sz="2200" b="1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475656" y="1193086"/>
            <a:ext cx="2754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 dirty="0" smtClean="0"/>
              <a:t>…IN CONCLUSIONE…</a:t>
            </a:r>
            <a:endParaRPr lang="it-IT" b="1" i="1" dirty="0"/>
          </a:p>
        </p:txBody>
      </p:sp>
      <p:sp>
        <p:nvSpPr>
          <p:cNvPr id="5" name="Pagina iniziale 4">
            <a:hlinkClick r:id="rId2" action="ppaction://hlinksldjump" highlightClick="1"/>
          </p:cNvPr>
          <p:cNvSpPr/>
          <p:nvPr/>
        </p:nvSpPr>
        <p:spPr>
          <a:xfrm>
            <a:off x="8460432" y="6237312"/>
            <a:ext cx="683568" cy="6206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d arco 5">
            <a:hlinkClick r:id="rId3" action="ppaction://hlinksldjump"/>
          </p:cNvPr>
          <p:cNvSpPr/>
          <p:nvPr/>
        </p:nvSpPr>
        <p:spPr>
          <a:xfrm flipH="1">
            <a:off x="7740352" y="6165304"/>
            <a:ext cx="648072" cy="69037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820074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2575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1115616" y="4602832"/>
            <a:ext cx="4253814" cy="914400"/>
          </a:xfrm>
          <a:prstGeom prst="rect">
            <a:avLst/>
          </a:prstGeom>
        </p:spPr>
        <p:style>
          <a:lnRef idx="1">
            <a:schemeClr val="dk1"/>
          </a:lnRef>
          <a:fillRef idx="100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indent="0" algn="ctr">
              <a:buNone/>
            </a:pPr>
            <a:r>
              <a:rPr lang="it-IT" b="1" dirty="0">
                <a:hlinkClick r:id="rId2"/>
              </a:rPr>
              <a:t>http://archive.oapd.inaf.it/pianetav/L14_03S.html</a:t>
            </a:r>
            <a:endParaRPr lang="it-IT" b="1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45094" y="969538"/>
            <a:ext cx="5648672" cy="1152128"/>
          </a:xfrm>
        </p:spPr>
        <p:txBody>
          <a:bodyPr>
            <a:noAutofit/>
          </a:bodyPr>
          <a:lstStyle/>
          <a:p>
            <a:r>
              <a:rPr lang="it-IT" sz="1600" b="1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«i </a:t>
            </a:r>
            <a:r>
              <a:rPr lang="it-IT" sz="1600" b="1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periodi orbitali elevati al quadrato sono proporzionali ai semiassi maggiori dell'orbita, elevati al </a:t>
            </a:r>
            <a:r>
              <a:rPr lang="it-IT" sz="1600" b="1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cubo»</a:t>
            </a:r>
            <a:endParaRPr lang="it-IT" sz="1600" b="1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15616" y="2420211"/>
            <a:ext cx="4536504" cy="2304933"/>
          </a:xfrm>
        </p:spPr>
        <p:txBody>
          <a:bodyPr>
            <a:normAutofit fontScale="92500" lnSpcReduction="20000"/>
          </a:bodyPr>
          <a:lstStyle/>
          <a:p>
            <a:pPr indent="0" algn="ctr">
              <a:buNone/>
            </a:pPr>
            <a:r>
              <a:rPr lang="it-IT" b="1" dirty="0" smtClean="0"/>
              <a:t>In poche parole, questa legge si occupa di spiegare che il periodo orbitale (cioè il tempo necessario al pianeta per compiere il giro dell’orbita) di un pianeta vicino al Sole, è minore di un pianeta più distante dal Sole.</a:t>
            </a:r>
          </a:p>
          <a:p>
            <a:pPr indent="0">
              <a:buNone/>
            </a:pPr>
            <a:r>
              <a:rPr lang="it-IT" dirty="0" smtClean="0"/>
              <a:t>Per approfondire…</a:t>
            </a:r>
            <a:endParaRPr lang="it-IT" dirty="0"/>
          </a:p>
        </p:txBody>
      </p:sp>
      <p:sp>
        <p:nvSpPr>
          <p:cNvPr id="4" name="Pagina iniziale 3">
            <a:hlinkClick r:id="rId3" action="ppaction://hlinksldjump" highlightClick="1"/>
          </p:cNvPr>
          <p:cNvSpPr/>
          <p:nvPr/>
        </p:nvSpPr>
        <p:spPr>
          <a:xfrm>
            <a:off x="8460432" y="6237312"/>
            <a:ext cx="683568" cy="6206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d arco 4">
            <a:hlinkClick r:id="rId4" action="ppaction://hlinksldjump"/>
          </p:cNvPr>
          <p:cNvSpPr/>
          <p:nvPr/>
        </p:nvSpPr>
        <p:spPr>
          <a:xfrm flipH="1">
            <a:off x="7740352" y="6165304"/>
            <a:ext cx="648072" cy="69037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820074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3344" y="2636912"/>
            <a:ext cx="2265040" cy="283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olo 1"/>
          <p:cNvSpPr txBox="1">
            <a:spLocks/>
          </p:cNvSpPr>
          <p:nvPr/>
        </p:nvSpPr>
        <p:spPr>
          <a:xfrm>
            <a:off x="1115616" y="960426"/>
            <a:ext cx="1728192" cy="115212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cap="all" spc="3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7200" b="1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III</a:t>
            </a:r>
            <a:endParaRPr lang="it-IT" sz="7200" b="1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6724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771800" y="1484784"/>
            <a:ext cx="3542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SINTESI DELLE TRE LEGGI…</a:t>
            </a:r>
            <a:endParaRPr lang="it-IT" b="1" dirty="0"/>
          </a:p>
        </p:txBody>
      </p:sp>
      <p:sp>
        <p:nvSpPr>
          <p:cNvPr id="5" name="Pagina iniziale 4">
            <a:hlinkClick r:id="rId2" action="ppaction://hlinksldjump" highlightClick="1"/>
          </p:cNvPr>
          <p:cNvSpPr/>
          <p:nvPr/>
        </p:nvSpPr>
        <p:spPr>
          <a:xfrm>
            <a:off x="8460432" y="6237312"/>
            <a:ext cx="683568" cy="6206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d arco 5">
            <a:hlinkClick r:id="rId3" action="ppaction://hlinksldjump"/>
          </p:cNvPr>
          <p:cNvSpPr/>
          <p:nvPr/>
        </p:nvSpPr>
        <p:spPr>
          <a:xfrm flipH="1">
            <a:off x="7740352" y="6165304"/>
            <a:ext cx="648072" cy="69037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820074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pic>
        <p:nvPicPr>
          <p:cNvPr id="7" name="Immagine 6">
            <a:hlinkClick r:id="rId4"/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24079" y="2636912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93139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ta moda">
  <a:themeElements>
    <a:clrScheme name="Alta moda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Cravatta nera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lta moda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1329</TotalTime>
  <Words>488</Words>
  <Application>Microsoft Office PowerPoint</Application>
  <PresentationFormat>Presentazione su schermo (4:3)</PresentationFormat>
  <Paragraphs>47</Paragraphs>
  <Slides>12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Alta moda</vt:lpstr>
      <vt:lpstr>GIOVANNI KEPLERO</vt:lpstr>
      <vt:lpstr>Cenni biografici</vt:lpstr>
      <vt:lpstr>Le tre leggi di KEPLERO</vt:lpstr>
      <vt:lpstr>«i pianeti si muovono attorno al Sole su un'orbita ellittica; il Sole si trova in uno dei fuochi dell'ellisse»</vt:lpstr>
      <vt:lpstr>Diapositiva 5</vt:lpstr>
      <vt:lpstr>Diapositiva 6</vt:lpstr>
      <vt:lpstr>«il raggio che unisce il Sole al pianeta copre aree uguali in tempi uguali»</vt:lpstr>
      <vt:lpstr>Diapositiva 8</vt:lpstr>
      <vt:lpstr>Diapositiva 9</vt:lpstr>
      <vt:lpstr>Diapositiva 10</vt:lpstr>
      <vt:lpstr>«i periodi orbitali elevati al quadrato sono proporzionali ai semiassi maggiori dell'orbita, elevati al cubo»</vt:lpstr>
      <vt:lpstr>Diapositiva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GIOVANNI KEPLERO</dc:title>
  <dc:creator>Utente</dc:creator>
  <cp:lastModifiedBy>Natasha</cp:lastModifiedBy>
  <cp:revision>148</cp:revision>
  <dcterms:created xsi:type="dcterms:W3CDTF">2014-08-12T14:17:10Z</dcterms:created>
  <dcterms:modified xsi:type="dcterms:W3CDTF">2014-11-23T09:17:35Z</dcterms:modified>
</cp:coreProperties>
</file>