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285" r:id="rId2"/>
    <p:sldId id="286" r:id="rId3"/>
    <p:sldId id="284" r:id="rId4"/>
    <p:sldId id="271" r:id="rId5"/>
    <p:sldId id="289" r:id="rId6"/>
    <p:sldId id="280" r:id="rId7"/>
    <p:sldId id="283" r:id="rId8"/>
    <p:sldId id="282" r:id="rId9"/>
    <p:sldId id="258" r:id="rId10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00FF00"/>
    <a:srgbClr val="0000FF"/>
    <a:srgbClr val="FF0066"/>
    <a:srgbClr val="00FF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3" autoAdjust="0"/>
    <p:restoredTop sz="94660"/>
  </p:normalViewPr>
  <p:slideViewPr>
    <p:cSldViewPr>
      <p:cViewPr varScale="1">
        <p:scale>
          <a:sx n="103" d="100"/>
          <a:sy n="103" d="100"/>
        </p:scale>
        <p:origin x="-1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it-IT" altLang="it-IT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it-IT" altLang="it-IT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it-IT" altLang="it-IT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43442D86-BE83-485E-9DE5-5BDE2B2AC92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20848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it-IT" altLang="it-IT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it-IT" altLang="it-IT"/>
          </a:p>
        </p:txBody>
      </p:sp>
      <p:sp>
        <p:nvSpPr>
          <p:cNvPr id="4403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it-IT" altLang="it-IT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956B9142-C792-4618-A5A1-8314142AE7D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710520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16F673-34D6-4553-ABEB-16FF0D1C6CB7}" type="slidenum">
              <a:rPr lang="it-IT" altLang="it-IT"/>
              <a:pPr/>
              <a:t>1</a:t>
            </a:fld>
            <a:endParaRPr lang="it-IT" altLang="it-IT"/>
          </a:p>
        </p:txBody>
      </p:sp>
      <p:sp>
        <p:nvSpPr>
          <p:cNvPr id="808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BCCBA9-2663-4B88-ABE7-0DBE50B5B3D8}" type="slidenum">
              <a:rPr lang="it-IT" altLang="it-IT"/>
              <a:pPr/>
              <a:t>2</a:t>
            </a:fld>
            <a:endParaRPr lang="it-IT" altLang="it-IT"/>
          </a:p>
        </p:txBody>
      </p:sp>
      <p:sp>
        <p:nvSpPr>
          <p:cNvPr id="819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BF0EE0-8092-46A5-9CD0-085F51E7F5D9}" type="slidenum">
              <a:rPr lang="it-IT" altLang="it-IT"/>
              <a:pPr/>
              <a:t>3</a:t>
            </a:fld>
            <a:endParaRPr lang="it-IT" altLang="it-IT"/>
          </a:p>
        </p:txBody>
      </p:sp>
      <p:sp>
        <p:nvSpPr>
          <p:cNvPr id="829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421EC1-5D94-4041-A8C8-7E4318C14B68}" type="slidenum">
              <a:rPr lang="it-IT" altLang="it-IT"/>
              <a:pPr/>
              <a:t>4</a:t>
            </a:fld>
            <a:endParaRPr lang="it-IT" altLang="it-IT"/>
          </a:p>
        </p:txBody>
      </p:sp>
      <p:sp>
        <p:nvSpPr>
          <p:cNvPr id="471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4523B2-7996-454C-A570-A4B6020C93BC}" type="slidenum">
              <a:rPr lang="it-IT" altLang="it-IT"/>
              <a:pPr/>
              <a:t>5</a:t>
            </a:fld>
            <a:endParaRPr lang="it-IT" altLang="it-IT"/>
          </a:p>
        </p:txBody>
      </p:sp>
      <p:sp>
        <p:nvSpPr>
          <p:cNvPr id="839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2E6F9-7994-4631-BA03-200B3EA39723}" type="slidenum">
              <a:rPr lang="it-IT" altLang="it-IT"/>
              <a:pPr/>
              <a:t>6</a:t>
            </a:fld>
            <a:endParaRPr lang="it-IT" altLang="it-IT"/>
          </a:p>
        </p:txBody>
      </p:sp>
      <p:sp>
        <p:nvSpPr>
          <p:cNvPr id="512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82226A-1F7E-4A44-A510-A283C001A0AC}" type="slidenum">
              <a:rPr lang="it-IT" altLang="it-IT"/>
              <a:pPr/>
              <a:t>7</a:t>
            </a:fld>
            <a:endParaRPr lang="it-IT" altLang="it-IT"/>
          </a:p>
        </p:txBody>
      </p:sp>
      <p:sp>
        <p:nvSpPr>
          <p:cNvPr id="849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252187-5CFD-49A1-AEFA-E156019A8958}" type="slidenum">
              <a:rPr lang="it-IT" altLang="it-IT"/>
              <a:pPr/>
              <a:t>8</a:t>
            </a:fld>
            <a:endParaRPr lang="it-IT" altLang="it-IT"/>
          </a:p>
        </p:txBody>
      </p:sp>
      <p:sp>
        <p:nvSpPr>
          <p:cNvPr id="522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70C00A-30EA-4207-B443-16B0716732FD}" type="slidenum">
              <a:rPr lang="it-IT" altLang="it-IT"/>
              <a:pPr/>
              <a:t>9</a:t>
            </a:fld>
            <a:endParaRPr lang="it-IT" altLang="it-IT"/>
          </a:p>
        </p:txBody>
      </p:sp>
      <p:sp>
        <p:nvSpPr>
          <p:cNvPr id="481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123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5124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125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126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127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128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5129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513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it-IT" altLang="it-IT" noProof="0" smtClean="0"/>
              <a:t>Fare clic per modificare lo stile del titolo</a:t>
            </a:r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it-IT" altLang="it-IT" noProof="0" smtClean="0"/>
              <a:t>Fare clic per modificare lo stile del sottotitolo dello schema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134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DAF365D-DB9E-4DE0-A71E-7A4E3F634D39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31626CC-D75E-4FB9-97B8-4DDFE47DE111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29973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92205D8-84F0-4B5C-B48E-9F9A6FBE25CF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94246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CCAE1F4-6A7E-44B8-A0EC-5488332513C6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1179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98C47F-9B5C-4465-946C-039EFAD079DC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43209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8B22EBF-2C9A-4FD5-8D14-A2F12847A3EE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10564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35C884A-548C-4D58-B117-10811CED6430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13229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06AD664-9666-4748-91DD-C4A4F39364F8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44044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6684213-5EAD-4DE9-8599-C40D4467603D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81417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356F531-ADA8-404B-9F98-19461D66C80B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66879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DAD5437-7FE0-459F-81A7-639DE87AB5BA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11628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66FF"/>
            </a:gs>
            <a:gs pos="100000">
              <a:srgbClr val="FF66FF">
                <a:gamma/>
                <a:shade val="46275"/>
                <a:invGamma/>
              </a:srgb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it-IT" altLang="it-IT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8DA1AFB3-1470-4CC5-985B-2F71FD131F4D}" type="slidenum">
              <a:rPr lang="it-IT" altLang="it-IT"/>
              <a:pPr/>
              <a:t>‹N›</a:t>
            </a:fld>
            <a:endParaRPr lang="it-IT" altLang="it-IT"/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4101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4102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103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105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4107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10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it-IT" altLang="it-IT"/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hyperlink" Target="http://www.chim1.unifi.it/dida/elementi/fluoro.htm" TargetMode="External"/><Relationship Id="rId18" Type="http://schemas.openxmlformats.org/officeDocument/2006/relationships/image" Target="../media/image15.png"/><Relationship Id="rId26" Type="http://schemas.openxmlformats.org/officeDocument/2006/relationships/image" Target="../media/image23.png"/><Relationship Id="rId39" Type="http://schemas.openxmlformats.org/officeDocument/2006/relationships/hyperlink" Target="http://www.chim1.unifi.it/dida/elementi/protoat.htm" TargetMode="External"/><Relationship Id="rId21" Type="http://schemas.openxmlformats.org/officeDocument/2006/relationships/image" Target="../media/image18.png"/><Relationship Id="rId34" Type="http://schemas.openxmlformats.org/officeDocument/2006/relationships/hyperlink" Target="http://www.chim1.unifi.it/dida/elementi/plutonio.htm" TargetMode="External"/><Relationship Id="rId42" Type="http://schemas.openxmlformats.org/officeDocument/2006/relationships/hyperlink" Target="http://www.chim1.unifi.it/dida/elementi/torio.htm" TargetMode="External"/><Relationship Id="rId47" Type="http://schemas.openxmlformats.org/officeDocument/2006/relationships/hyperlink" Target="http://www.chim1.unifi.it/dida/elementi/gadolin.htm" TargetMode="External"/><Relationship Id="rId50" Type="http://schemas.openxmlformats.org/officeDocument/2006/relationships/hyperlink" Target="http://www.chim1.unifi.it/dida/elementi/radio.htm" TargetMode="External"/><Relationship Id="rId55" Type="http://schemas.openxmlformats.org/officeDocument/2006/relationships/hyperlink" Target="http://www.chim1.unifi.it/dida/elementi/niobio.htm" TargetMode="External"/><Relationship Id="rId63" Type="http://schemas.openxmlformats.org/officeDocument/2006/relationships/hyperlink" Target="http://www.chim1.unifi.it/dida/elementi/lantanio.htm" TargetMode="External"/><Relationship Id="rId68" Type="http://schemas.openxmlformats.org/officeDocument/2006/relationships/hyperlink" Target="http://www.chim1.unifi.it/dida/elementi/potassio.htm" TargetMode="External"/><Relationship Id="rId76" Type="http://schemas.openxmlformats.org/officeDocument/2006/relationships/hyperlink" Target="http://www.chim1.unifi.it/dida/elementi/rodio.htm" TargetMode="External"/><Relationship Id="rId84" Type="http://schemas.openxmlformats.org/officeDocument/2006/relationships/hyperlink" Target="http://www.chim1.unifi.it/dida/elementi/renio.htm" TargetMode="External"/><Relationship Id="rId89" Type="http://schemas.openxmlformats.org/officeDocument/2006/relationships/hyperlink" Target="http://www.chim1.unifi.it/dida/elementi/idrogeno.htm" TargetMode="External"/><Relationship Id="rId7" Type="http://schemas.openxmlformats.org/officeDocument/2006/relationships/hyperlink" Target="http://www.chim1.unifi.it/dida/elementi/bromo.htm" TargetMode="External"/><Relationship Id="rId71" Type="http://schemas.openxmlformats.org/officeDocument/2006/relationships/hyperlink" Target="http://www.chim1.unifi.it/dida/elementi/rame.htm" TargetMode="Externa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3.png"/><Relationship Id="rId29" Type="http://schemas.openxmlformats.org/officeDocument/2006/relationships/hyperlink" Target="http://www.chim1.unifi.it/dida/elementi/meitner.htm" TargetMode="External"/><Relationship Id="rId11" Type="http://schemas.openxmlformats.org/officeDocument/2006/relationships/hyperlink" Target="http://www.chim1.unifi.it/dida/elementi/argon.htm" TargetMode="External"/><Relationship Id="rId24" Type="http://schemas.openxmlformats.org/officeDocument/2006/relationships/image" Target="../media/image21.png"/><Relationship Id="rId32" Type="http://schemas.openxmlformats.org/officeDocument/2006/relationships/hyperlink" Target="http://www.chim1.unifi.it/dida/elementi/europio.htm" TargetMode="External"/><Relationship Id="rId37" Type="http://schemas.openxmlformats.org/officeDocument/2006/relationships/hyperlink" Target="http://www.chim1.unifi.it/dida/elementi/neodimio.htm" TargetMode="External"/><Relationship Id="rId40" Type="http://schemas.openxmlformats.org/officeDocument/2006/relationships/hyperlink" Target="http://www.chim1.unifi.it/dida/elementi/praseodi.htm" TargetMode="External"/><Relationship Id="rId45" Type="http://schemas.openxmlformats.org/officeDocument/2006/relationships/hyperlink" Target="http://www.chim1.unifi.it/dida/elementi/berkel.htm" TargetMode="External"/><Relationship Id="rId53" Type="http://schemas.openxmlformats.org/officeDocument/2006/relationships/hyperlink" Target="http://www.chim1.unifi.it/dida/elementi/molibden.htm" TargetMode="External"/><Relationship Id="rId58" Type="http://schemas.openxmlformats.org/officeDocument/2006/relationships/hyperlink" Target="http://www.chim1.unifi.it/dida/elementi/hafnio.htm" TargetMode="External"/><Relationship Id="rId66" Type="http://schemas.openxmlformats.org/officeDocument/2006/relationships/hyperlink" Target="http://www.chim1.unifi.it/dida/elementi/calcio.htm" TargetMode="External"/><Relationship Id="rId74" Type="http://schemas.openxmlformats.org/officeDocument/2006/relationships/hyperlink" Target="http://www.chim1.unifi.it/dida/elementi/pallad.htm" TargetMode="External"/><Relationship Id="rId79" Type="http://schemas.openxmlformats.org/officeDocument/2006/relationships/hyperlink" Target="http://www.chim1.unifi.it/dida/elementi/osmio.htm" TargetMode="External"/><Relationship Id="rId87" Type="http://schemas.openxmlformats.org/officeDocument/2006/relationships/hyperlink" Target="http://www.chim1.unifi.it/dida/elementi/sodio.htm" TargetMode="External"/><Relationship Id="rId5" Type="http://schemas.openxmlformats.org/officeDocument/2006/relationships/hyperlink" Target="http://www.chim1.unifi.it/dida/elementi/kripton.htm" TargetMode="External"/><Relationship Id="rId61" Type="http://schemas.openxmlformats.org/officeDocument/2006/relationships/hyperlink" Target="http://www.chim1.unifi.it/dida/elementi/yttrio.htm" TargetMode="External"/><Relationship Id="rId82" Type="http://schemas.openxmlformats.org/officeDocument/2006/relationships/hyperlink" Target="http://www.chim1.unifi.it/dida/elementi/tecnezio.htm" TargetMode="External"/><Relationship Id="rId19" Type="http://schemas.openxmlformats.org/officeDocument/2006/relationships/image" Target="../media/image16.png"/><Relationship Id="rId4" Type="http://schemas.openxmlformats.org/officeDocument/2006/relationships/hyperlink" Target="http://www.chim1.unifi.it/dida/elementi/xenon.htm" TargetMode="External"/><Relationship Id="rId9" Type="http://schemas.openxmlformats.org/officeDocument/2006/relationships/hyperlink" Target="http://www.chim1.unifi.it/dida/elementi/elio.htm" TargetMode="External"/><Relationship Id="rId14" Type="http://schemas.openxmlformats.org/officeDocument/2006/relationships/image" Target="../media/image11.png"/><Relationship Id="rId22" Type="http://schemas.openxmlformats.org/officeDocument/2006/relationships/image" Target="../media/image19.png"/><Relationship Id="rId27" Type="http://schemas.openxmlformats.org/officeDocument/2006/relationships/hyperlink" Target="http://www.chim1.unifi.it/dida/elementi/seabor.htm" TargetMode="External"/><Relationship Id="rId30" Type="http://schemas.openxmlformats.org/officeDocument/2006/relationships/hyperlink" Target="http://www.chim1.unifi.it/dida/elementi/niels.htm" TargetMode="External"/><Relationship Id="rId35" Type="http://schemas.openxmlformats.org/officeDocument/2006/relationships/hyperlink" Target="http://www.chim1.unifi.it/dida/elementi/nettunio.htm" TargetMode="External"/><Relationship Id="rId43" Type="http://schemas.openxmlformats.org/officeDocument/2006/relationships/hyperlink" Target="http://www.chim1.unifi.it/dida/elementi/dispro.htm" TargetMode="External"/><Relationship Id="rId48" Type="http://schemas.openxmlformats.org/officeDocument/2006/relationships/hyperlink" Target="http://www.chim1.unifi.it/dida/elementi/curio.htm" TargetMode="External"/><Relationship Id="rId56" Type="http://schemas.openxmlformats.org/officeDocument/2006/relationships/hyperlink" Target="http://www.chim1.unifi.it/dida/elementi/vanadio.htm" TargetMode="External"/><Relationship Id="rId64" Type="http://schemas.openxmlformats.org/officeDocument/2006/relationships/hyperlink" Target="http://www.chim1.unifi.it/dida/elementi/bario.htm" TargetMode="External"/><Relationship Id="rId69" Type="http://schemas.openxmlformats.org/officeDocument/2006/relationships/hyperlink" Target="http://www.chim1.unifi.it/dida/elementi/cesio.htm" TargetMode="External"/><Relationship Id="rId77" Type="http://schemas.openxmlformats.org/officeDocument/2006/relationships/hyperlink" Target="http://www.chim1.unifi.it/dida/elementi/cobalto.htm" TargetMode="External"/><Relationship Id="rId8" Type="http://schemas.openxmlformats.org/officeDocument/2006/relationships/hyperlink" Target="http://www.chim1.unifi.it/dida/elementi/astato.htm" TargetMode="External"/><Relationship Id="rId51" Type="http://schemas.openxmlformats.org/officeDocument/2006/relationships/hyperlink" Target="http://www.chim1.unifi.it/dida/elementi/francio.htm" TargetMode="External"/><Relationship Id="rId72" Type="http://schemas.openxmlformats.org/officeDocument/2006/relationships/hyperlink" Target="http://www.chim1.unifi.it/dida/elementi/oro.htm" TargetMode="External"/><Relationship Id="rId80" Type="http://schemas.openxmlformats.org/officeDocument/2006/relationships/hyperlink" Target="http://www.chim1.unifi.it/dida/elementi/rutenio.htm" TargetMode="External"/><Relationship Id="rId85" Type="http://schemas.openxmlformats.org/officeDocument/2006/relationships/hyperlink" Target="http://www.chim1.unifi.it/dida/elementi/magnesio.htm" TargetMode="External"/><Relationship Id="rId3" Type="http://schemas.openxmlformats.org/officeDocument/2006/relationships/hyperlink" Target="http://www.chim1.unifi.it/dida/elementi/radon.htm" TargetMode="External"/><Relationship Id="rId12" Type="http://schemas.openxmlformats.org/officeDocument/2006/relationships/hyperlink" Target="http://www.chim1.unifi.it/dida/elementi/cloro.htm" TargetMode="External"/><Relationship Id="rId17" Type="http://schemas.openxmlformats.org/officeDocument/2006/relationships/image" Target="../media/image14.png"/><Relationship Id="rId25" Type="http://schemas.openxmlformats.org/officeDocument/2006/relationships/image" Target="../media/image22.png"/><Relationship Id="rId33" Type="http://schemas.openxmlformats.org/officeDocument/2006/relationships/hyperlink" Target="http://www.chim1.unifi.it/dida/elementi/samario.htm" TargetMode="External"/><Relationship Id="rId38" Type="http://schemas.openxmlformats.org/officeDocument/2006/relationships/hyperlink" Target="http://www.chim1.unifi.it/dida/elementi/uranio.htm" TargetMode="External"/><Relationship Id="rId46" Type="http://schemas.openxmlformats.org/officeDocument/2006/relationships/hyperlink" Target="http://www.chim1.unifi.it/dida/elementi/terbio.htm" TargetMode="External"/><Relationship Id="rId59" Type="http://schemas.openxmlformats.org/officeDocument/2006/relationships/hyperlink" Target="http://www.chim1.unifi.it/dida/elementi/zirconio.htm" TargetMode="External"/><Relationship Id="rId67" Type="http://schemas.openxmlformats.org/officeDocument/2006/relationships/hyperlink" Target="http://www.chim1.unifi.it/dida/elementi/rubidio.htm" TargetMode="External"/><Relationship Id="rId20" Type="http://schemas.openxmlformats.org/officeDocument/2006/relationships/image" Target="../media/image17.png"/><Relationship Id="rId41" Type="http://schemas.openxmlformats.org/officeDocument/2006/relationships/hyperlink" Target="http://www.chim1.unifi.it/dida/elementi/cerio.htm" TargetMode="External"/><Relationship Id="rId54" Type="http://schemas.openxmlformats.org/officeDocument/2006/relationships/hyperlink" Target="http://www.chim1.unifi.it/dida/elementi/cromo.htm" TargetMode="External"/><Relationship Id="rId62" Type="http://schemas.openxmlformats.org/officeDocument/2006/relationships/hyperlink" Target="http://www.chim1.unifi.it/dida/elementi/scandio.htm" TargetMode="External"/><Relationship Id="rId70" Type="http://schemas.openxmlformats.org/officeDocument/2006/relationships/hyperlink" Target="http://www.chim1.unifi.it/dida/elementi/argento.htm" TargetMode="External"/><Relationship Id="rId75" Type="http://schemas.openxmlformats.org/officeDocument/2006/relationships/hyperlink" Target="http://www.chim1.unifi.it/dida/elementi/nichel.htm" TargetMode="External"/><Relationship Id="rId83" Type="http://schemas.openxmlformats.org/officeDocument/2006/relationships/hyperlink" Target="http://www.chim1.unifi.it/dida/elementi/mangan.htm" TargetMode="External"/><Relationship Id="rId88" Type="http://schemas.openxmlformats.org/officeDocument/2006/relationships/hyperlink" Target="http://www.chim1.unifi.it/dida/elementi/litio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him1.unifi.it/dida/elementi/iodio.htm" TargetMode="External"/><Relationship Id="rId15" Type="http://schemas.openxmlformats.org/officeDocument/2006/relationships/image" Target="../media/image12.png"/><Relationship Id="rId23" Type="http://schemas.openxmlformats.org/officeDocument/2006/relationships/image" Target="../media/image20.png"/><Relationship Id="rId28" Type="http://schemas.openxmlformats.org/officeDocument/2006/relationships/hyperlink" Target="http://www.chim1.unifi.it/dida/elementi/unni.htm" TargetMode="External"/><Relationship Id="rId36" Type="http://schemas.openxmlformats.org/officeDocument/2006/relationships/hyperlink" Target="http://www.chim1.unifi.it/dida/elementi/promezio.htm" TargetMode="External"/><Relationship Id="rId49" Type="http://schemas.openxmlformats.org/officeDocument/2006/relationships/hyperlink" Target="http://www.chim1.unifi.it/dida/elementi/attinio.htm" TargetMode="External"/><Relationship Id="rId57" Type="http://schemas.openxmlformats.org/officeDocument/2006/relationships/hyperlink" Target="http://www.chim1.unifi.it/dida/elementi/tantalio.htm" TargetMode="External"/><Relationship Id="rId10" Type="http://schemas.openxmlformats.org/officeDocument/2006/relationships/hyperlink" Target="http://www.chim1.unifi.it/dida/elementi/neon.htm" TargetMode="External"/><Relationship Id="rId31" Type="http://schemas.openxmlformats.org/officeDocument/2006/relationships/hyperlink" Target="http://www.chim1.unifi.it/dida/elementi/americio.htm" TargetMode="External"/><Relationship Id="rId44" Type="http://schemas.openxmlformats.org/officeDocument/2006/relationships/hyperlink" Target="http://www.chim1.unifi.it/dida/elementi/califor.htm" TargetMode="External"/><Relationship Id="rId52" Type="http://schemas.openxmlformats.org/officeDocument/2006/relationships/hyperlink" Target="http://www.chim1.unifi.it/dida/elementi/wolfi.htm" TargetMode="External"/><Relationship Id="rId60" Type="http://schemas.openxmlformats.org/officeDocument/2006/relationships/hyperlink" Target="http://www.chim1.unifi.it/dida/elementi/titanio.htm" TargetMode="External"/><Relationship Id="rId65" Type="http://schemas.openxmlformats.org/officeDocument/2006/relationships/hyperlink" Target="http://www.chim1.unifi.it/dida/elementi/stronzio.htm" TargetMode="External"/><Relationship Id="rId73" Type="http://schemas.openxmlformats.org/officeDocument/2006/relationships/hyperlink" Target="http://www.chim1.unifi.it/dida/elementi/platino.htm" TargetMode="External"/><Relationship Id="rId78" Type="http://schemas.openxmlformats.org/officeDocument/2006/relationships/hyperlink" Target="http://www.chim1.unifi.it/dida/elementi/iridio.htm" TargetMode="External"/><Relationship Id="rId81" Type="http://schemas.openxmlformats.org/officeDocument/2006/relationships/hyperlink" Target="http://www.chim1.unifi.it/dida/elementi/ferro.htm" TargetMode="External"/><Relationship Id="rId86" Type="http://schemas.openxmlformats.org/officeDocument/2006/relationships/hyperlink" Target="http://www.chim1.unifi.it/dida/elementi/berilli.ht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2.jpeg"/><Relationship Id="rId9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8.jpeg"/><Relationship Id="rId5" Type="http://schemas.openxmlformats.org/officeDocument/2006/relationships/image" Target="../media/image37.emf"/><Relationship Id="rId4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6" name="Text Box 46"/>
          <p:cNvSpPr txBox="1">
            <a:spLocks noChangeArrowheads="1"/>
          </p:cNvSpPr>
          <p:nvPr/>
        </p:nvSpPr>
        <p:spPr bwMode="auto">
          <a:xfrm>
            <a:off x="1619250" y="1484313"/>
            <a:ext cx="5832475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4000" b="1" dirty="0">
                <a:solidFill>
                  <a:srgbClr val="FF0000"/>
                </a:solidFill>
              </a:rPr>
              <a:t>GLI ELEMENTI CHIMICI  </a:t>
            </a:r>
            <a:r>
              <a:rPr lang="it-IT" altLang="it-IT" sz="4000" dirty="0" smtClean="0"/>
              <a:t>presenti in: </a:t>
            </a:r>
          </a:p>
          <a:p>
            <a:pPr algn="ctr">
              <a:spcBef>
                <a:spcPct val="50000"/>
              </a:spcBef>
            </a:pPr>
            <a:r>
              <a:rPr lang="it-IT" altLang="it-IT" sz="4000" dirty="0" smtClean="0"/>
              <a:t> </a:t>
            </a:r>
            <a:r>
              <a:rPr lang="it-IT" altLang="it-IT" sz="4000" dirty="0"/>
              <a:t>Universo, Atmosfera, Idrosfera, Litosfera e </a:t>
            </a:r>
            <a:r>
              <a:rPr lang="it-IT" altLang="it-IT" sz="4000" dirty="0" smtClean="0"/>
              <a:t>Biosfera</a:t>
            </a:r>
            <a:endParaRPr lang="it-IT" alt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17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56" name="Rectangle 52"/>
          <p:cNvSpPr>
            <a:spLocks noChangeArrowheads="1"/>
          </p:cNvSpPr>
          <p:nvPr/>
        </p:nvSpPr>
        <p:spPr bwMode="auto">
          <a:xfrm>
            <a:off x="2865438" y="549275"/>
            <a:ext cx="3362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ELEMENTI CHIMICI </a:t>
            </a:r>
          </a:p>
        </p:txBody>
      </p:sp>
      <p:sp>
        <p:nvSpPr>
          <p:cNvPr id="72757" name="Rectangle 53"/>
          <p:cNvSpPr>
            <a:spLocks noChangeArrowheads="1"/>
          </p:cNvSpPr>
          <p:nvPr/>
        </p:nvSpPr>
        <p:spPr bwMode="auto">
          <a:xfrm>
            <a:off x="2987675" y="1412875"/>
            <a:ext cx="299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“Ingredienti di base “</a:t>
            </a:r>
          </a:p>
        </p:txBody>
      </p:sp>
      <p:pic>
        <p:nvPicPr>
          <p:cNvPr id="72764" name="Picture 60" descr="Iceber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794000"/>
            <a:ext cx="2497137" cy="164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66" name="Picture 62" descr="cascat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138" y="2803525"/>
            <a:ext cx="2368550" cy="177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67" name="Picture 63" descr="pesci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941888"/>
            <a:ext cx="1368425" cy="136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69" name="Picture 65" descr="immagini roccios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4437063"/>
            <a:ext cx="2163763" cy="2090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2770" name="AutoShape 66"/>
          <p:cNvCxnSpPr>
            <a:cxnSpLocks noChangeShapeType="1"/>
            <a:stCxn id="72757" idx="2"/>
            <a:endCxn id="72764" idx="0"/>
          </p:cNvCxnSpPr>
          <p:nvPr/>
        </p:nvCxnSpPr>
        <p:spPr bwMode="auto">
          <a:xfrm rot="5400000">
            <a:off x="2495550" y="803275"/>
            <a:ext cx="923925" cy="30575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771" name="AutoShape 67"/>
          <p:cNvCxnSpPr>
            <a:cxnSpLocks noChangeShapeType="1"/>
            <a:stCxn id="72757" idx="2"/>
            <a:endCxn id="72766" idx="0"/>
          </p:cNvCxnSpPr>
          <p:nvPr/>
        </p:nvCxnSpPr>
        <p:spPr bwMode="auto">
          <a:xfrm rot="16200000" flipH="1">
            <a:off x="5522119" y="834231"/>
            <a:ext cx="933450" cy="30051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774" name="AutoShape 70"/>
          <p:cNvCxnSpPr>
            <a:cxnSpLocks noChangeShapeType="1"/>
            <a:stCxn id="72757" idx="2"/>
            <a:endCxn id="72769" idx="0"/>
          </p:cNvCxnSpPr>
          <p:nvPr/>
        </p:nvCxnSpPr>
        <p:spPr bwMode="auto">
          <a:xfrm>
            <a:off x="4486275" y="1870075"/>
            <a:ext cx="15875" cy="25669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776" name="AutoShape 72"/>
          <p:cNvCxnSpPr>
            <a:cxnSpLocks noChangeShapeType="1"/>
            <a:endCxn id="72767" idx="3"/>
          </p:cNvCxnSpPr>
          <p:nvPr/>
        </p:nvCxnSpPr>
        <p:spPr bwMode="auto">
          <a:xfrm rot="5400000">
            <a:off x="1169194" y="3736181"/>
            <a:ext cx="3276600" cy="503238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778" name="AutoShape 74"/>
          <p:cNvCxnSpPr>
            <a:cxnSpLocks noChangeShapeType="1"/>
          </p:cNvCxnSpPr>
          <p:nvPr/>
        </p:nvCxnSpPr>
        <p:spPr bwMode="auto">
          <a:xfrm rot="16200000" flipH="1">
            <a:off x="4394200" y="3800475"/>
            <a:ext cx="3262313" cy="315913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2779" name="Picture 75" descr="corpo uman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4868863"/>
            <a:ext cx="611187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27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2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2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2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2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2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2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2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2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2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2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7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2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27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27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27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727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27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2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2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2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2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7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2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27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2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2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7" dur="500"/>
                                        <p:tgtEl>
                                          <p:spTgt spid="7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56" grpId="0"/>
      <p:bldP spid="727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636" name="Group 4"/>
          <p:cNvGraphicFramePr>
            <a:graphicFrameLocks noGrp="1"/>
          </p:cNvGraphicFramePr>
          <p:nvPr/>
        </p:nvGraphicFramePr>
        <p:xfrm>
          <a:off x="1187450" y="1557338"/>
          <a:ext cx="1727200" cy="396240"/>
        </p:xfrm>
        <a:graphic>
          <a:graphicData uri="http://schemas.openxmlformats.org/drawingml/2006/table">
            <a:tbl>
              <a:tblPr/>
              <a:tblGrid>
                <a:gridCol w="1727200"/>
              </a:tblGrid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MATERIA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9642" name="Group 10"/>
          <p:cNvGraphicFramePr>
            <a:graphicFrameLocks noGrp="1"/>
          </p:cNvGraphicFramePr>
          <p:nvPr/>
        </p:nvGraphicFramePr>
        <p:xfrm>
          <a:off x="5653088" y="1052513"/>
          <a:ext cx="2879725" cy="396240"/>
        </p:xfrm>
        <a:graphic>
          <a:graphicData uri="http://schemas.openxmlformats.org/drawingml/2006/table">
            <a:tbl>
              <a:tblPr/>
              <a:tblGrid>
                <a:gridCol w="2879725"/>
              </a:tblGrid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costituita di atomi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9698" name="Group 66"/>
          <p:cNvGraphicFramePr>
            <a:graphicFrameLocks noGrp="1"/>
          </p:cNvGraphicFramePr>
          <p:nvPr/>
        </p:nvGraphicFramePr>
        <p:xfrm>
          <a:off x="684213" y="2817813"/>
          <a:ext cx="1800225" cy="396240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254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ELEMENTO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9697" name="Group 65"/>
          <p:cNvGraphicFramePr>
            <a:graphicFrameLocks noGrp="1"/>
          </p:cNvGraphicFramePr>
          <p:nvPr/>
        </p:nvGraphicFramePr>
        <p:xfrm>
          <a:off x="3348038" y="3068638"/>
          <a:ext cx="2376487" cy="1005840"/>
        </p:xfrm>
        <a:graphic>
          <a:graphicData uri="http://schemas.openxmlformats.org/drawingml/2006/table">
            <a:tbl>
              <a:tblPr/>
              <a:tblGrid>
                <a:gridCol w="2376487"/>
              </a:tblGrid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materia costituita da un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solo tipo di atomi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9660" name="Group 28"/>
          <p:cNvGraphicFramePr>
            <a:graphicFrameLocks noGrp="1"/>
          </p:cNvGraphicFramePr>
          <p:nvPr/>
        </p:nvGraphicFramePr>
        <p:xfrm>
          <a:off x="684213" y="5013325"/>
          <a:ext cx="1800225" cy="396240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COMPOSTI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9666" name="Group 34"/>
          <p:cNvGraphicFramePr>
            <a:graphicFrameLocks noGrp="1"/>
          </p:cNvGraphicFramePr>
          <p:nvPr/>
        </p:nvGraphicFramePr>
        <p:xfrm>
          <a:off x="3132138" y="5392738"/>
          <a:ext cx="2160587" cy="701040"/>
        </p:xfrm>
        <a:graphic>
          <a:graphicData uri="http://schemas.openxmlformats.org/drawingml/2006/table">
            <a:tbl>
              <a:tblPr/>
              <a:tblGrid>
                <a:gridCol w="2160587"/>
              </a:tblGrid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combinazione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di atomi diversi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69672" name="AutoShape 40"/>
          <p:cNvCxnSpPr>
            <a:cxnSpLocks noChangeShapeType="1"/>
            <a:stCxn id="0" idx="3"/>
            <a:endCxn id="0" idx="1"/>
          </p:cNvCxnSpPr>
          <p:nvPr/>
        </p:nvCxnSpPr>
        <p:spPr bwMode="auto">
          <a:xfrm flipV="1">
            <a:off x="2914650" y="1250950"/>
            <a:ext cx="2738438" cy="504825"/>
          </a:xfrm>
          <a:prstGeom prst="bentConnector3">
            <a:avLst>
              <a:gd name="adj1" fmla="val 49972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9676" name="Picture 44" descr="elem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636838"/>
            <a:ext cx="962025" cy="84772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77" name="Picture 45" descr="comp3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4868863"/>
            <a:ext cx="1190625" cy="10572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9696" name="Group 64"/>
          <p:cNvGraphicFramePr>
            <a:graphicFrameLocks noGrp="1"/>
          </p:cNvGraphicFramePr>
          <p:nvPr/>
        </p:nvGraphicFramePr>
        <p:xfrm>
          <a:off x="1716088" y="333375"/>
          <a:ext cx="5448300" cy="396240"/>
        </p:xfrm>
        <a:graphic>
          <a:graphicData uri="http://schemas.openxmlformats.org/drawingml/2006/table">
            <a:tbl>
              <a:tblPr/>
              <a:tblGrid>
                <a:gridCol w="5448300"/>
              </a:tblGrid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ATOMI, ELEMENTI E COMPOSTI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69699" name="AutoShape 67"/>
          <p:cNvCxnSpPr>
            <a:cxnSpLocks noChangeShapeType="1"/>
            <a:stCxn id="0" idx="3"/>
            <a:endCxn id="0" idx="1"/>
          </p:cNvCxnSpPr>
          <p:nvPr/>
        </p:nvCxnSpPr>
        <p:spPr bwMode="auto">
          <a:xfrm>
            <a:off x="2484438" y="3016250"/>
            <a:ext cx="863600" cy="5556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9675" name="Picture 43" descr="elem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852738"/>
            <a:ext cx="1114425" cy="9810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78" name="Picture 46" descr="elem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3357563"/>
            <a:ext cx="1057275" cy="100965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79" name="Picture 47" descr="comp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5373688"/>
            <a:ext cx="1190625" cy="10572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9700" name="AutoShape 68"/>
          <p:cNvCxnSpPr>
            <a:cxnSpLocks noChangeShapeType="1"/>
            <a:stCxn id="0" idx="3"/>
            <a:endCxn id="0" idx="1"/>
          </p:cNvCxnSpPr>
          <p:nvPr/>
        </p:nvCxnSpPr>
        <p:spPr bwMode="auto">
          <a:xfrm>
            <a:off x="2484438" y="5211763"/>
            <a:ext cx="647700" cy="5318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9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9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9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9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9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9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9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9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9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9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9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9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9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9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9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9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9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9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9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9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9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9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9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9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9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9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9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9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9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9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 shadeToTitle="1"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53" name="Rectangle 81">
            <a:hlinkClick r:id="rId3"/>
          </p:cNvPr>
          <p:cNvSpPr>
            <a:spLocks noChangeArrowheads="1"/>
          </p:cNvSpPr>
          <p:nvPr/>
        </p:nvSpPr>
        <p:spPr bwMode="auto">
          <a:xfrm>
            <a:off x="10277475" y="2179638"/>
            <a:ext cx="4064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8752" name="Rectangle 80">
            <a:hlinkClick r:id="rId4"/>
          </p:cNvPr>
          <p:cNvSpPr>
            <a:spLocks noChangeArrowheads="1"/>
          </p:cNvSpPr>
          <p:nvPr/>
        </p:nvSpPr>
        <p:spPr bwMode="auto">
          <a:xfrm>
            <a:off x="10267950" y="1812925"/>
            <a:ext cx="4064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8751" name="Rectangle 79">
            <a:hlinkClick r:id="rId5"/>
          </p:cNvPr>
          <p:cNvSpPr>
            <a:spLocks noChangeArrowheads="1"/>
          </p:cNvSpPr>
          <p:nvPr/>
        </p:nvSpPr>
        <p:spPr bwMode="auto">
          <a:xfrm>
            <a:off x="10287000" y="1438275"/>
            <a:ext cx="4064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8750" name="Rectangle 78">
            <a:hlinkClick r:id="rId6"/>
          </p:cNvPr>
          <p:cNvSpPr>
            <a:spLocks noChangeArrowheads="1"/>
          </p:cNvSpPr>
          <p:nvPr/>
        </p:nvSpPr>
        <p:spPr bwMode="auto">
          <a:xfrm>
            <a:off x="9882188" y="1812925"/>
            <a:ext cx="404812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8749" name="Rectangle 77">
            <a:hlinkClick r:id="rId7"/>
          </p:cNvPr>
          <p:cNvSpPr>
            <a:spLocks noChangeArrowheads="1"/>
          </p:cNvSpPr>
          <p:nvPr/>
        </p:nvSpPr>
        <p:spPr bwMode="auto">
          <a:xfrm>
            <a:off x="9882188" y="1428750"/>
            <a:ext cx="404812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8748" name="Rectangle 76">
            <a:hlinkClick r:id="rId8"/>
          </p:cNvPr>
          <p:cNvSpPr>
            <a:spLocks noChangeArrowheads="1"/>
          </p:cNvSpPr>
          <p:nvPr/>
        </p:nvSpPr>
        <p:spPr bwMode="auto">
          <a:xfrm>
            <a:off x="9891713" y="2189163"/>
            <a:ext cx="406400" cy="38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8714" name="Rectangle 42">
            <a:hlinkClick r:id="rId9"/>
          </p:cNvPr>
          <p:cNvSpPr>
            <a:spLocks noChangeArrowheads="1"/>
          </p:cNvSpPr>
          <p:nvPr/>
        </p:nvSpPr>
        <p:spPr bwMode="auto">
          <a:xfrm>
            <a:off x="10277475" y="271463"/>
            <a:ext cx="406400" cy="38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8712" name="Rectangle 40">
            <a:hlinkClick r:id="rId10"/>
          </p:cNvPr>
          <p:cNvSpPr>
            <a:spLocks noChangeArrowheads="1"/>
          </p:cNvSpPr>
          <p:nvPr/>
        </p:nvSpPr>
        <p:spPr bwMode="auto">
          <a:xfrm>
            <a:off x="10287000" y="647700"/>
            <a:ext cx="4064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8709" name="Rectangle 37">
            <a:hlinkClick r:id="rId11"/>
          </p:cNvPr>
          <p:cNvSpPr>
            <a:spLocks noChangeArrowheads="1"/>
          </p:cNvSpPr>
          <p:nvPr/>
        </p:nvSpPr>
        <p:spPr bwMode="auto">
          <a:xfrm>
            <a:off x="10287000" y="1042988"/>
            <a:ext cx="406400" cy="38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8706" name="Rectangle 34">
            <a:hlinkClick r:id="rId12"/>
          </p:cNvPr>
          <p:cNvSpPr>
            <a:spLocks noChangeArrowheads="1"/>
          </p:cNvSpPr>
          <p:nvPr/>
        </p:nvSpPr>
        <p:spPr bwMode="auto">
          <a:xfrm>
            <a:off x="9872663" y="1022350"/>
            <a:ext cx="414337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8705" name="Rectangle 33">
            <a:hlinkClick r:id="rId13"/>
          </p:cNvPr>
          <p:cNvSpPr>
            <a:spLocks noChangeArrowheads="1"/>
          </p:cNvSpPr>
          <p:nvPr/>
        </p:nvSpPr>
        <p:spPr bwMode="auto">
          <a:xfrm>
            <a:off x="9872663" y="657225"/>
            <a:ext cx="414337" cy="40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28989" name="Group 317"/>
          <p:cNvGrpSpPr>
            <a:grpSpLocks/>
          </p:cNvGrpSpPr>
          <p:nvPr/>
        </p:nvGrpSpPr>
        <p:grpSpPr bwMode="auto">
          <a:xfrm>
            <a:off x="25400" y="5375275"/>
            <a:ext cx="9083675" cy="1366838"/>
            <a:chOff x="22" y="2887"/>
            <a:chExt cx="5722" cy="861"/>
          </a:xfrm>
        </p:grpSpPr>
        <p:grpSp>
          <p:nvGrpSpPr>
            <p:cNvPr id="28946" name="Group 274"/>
            <p:cNvGrpSpPr>
              <a:grpSpLocks/>
            </p:cNvGrpSpPr>
            <p:nvPr/>
          </p:nvGrpSpPr>
          <p:grpSpPr bwMode="auto">
            <a:xfrm>
              <a:off x="22" y="2887"/>
              <a:ext cx="5722" cy="861"/>
              <a:chOff x="-250" y="1698"/>
              <a:chExt cx="6176" cy="924"/>
            </a:xfrm>
          </p:grpSpPr>
          <p:sp>
            <p:nvSpPr>
              <p:cNvPr id="28947" name="Rectangle 275"/>
              <p:cNvSpPr>
                <a:spLocks noChangeArrowheads="1"/>
              </p:cNvSpPr>
              <p:nvPr/>
            </p:nvSpPr>
            <p:spPr bwMode="auto">
              <a:xfrm>
                <a:off x="5050" y="2391"/>
                <a:ext cx="87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Non metalli </a:t>
                </a:r>
              </a:p>
            </p:txBody>
          </p:sp>
          <p:sp>
            <p:nvSpPr>
              <p:cNvPr id="28948" name="Rectangle 276"/>
              <p:cNvSpPr>
                <a:spLocks noChangeArrowheads="1"/>
              </p:cNvSpPr>
              <p:nvPr/>
            </p:nvSpPr>
            <p:spPr bwMode="auto">
              <a:xfrm>
                <a:off x="4694" y="2391"/>
                <a:ext cx="35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    </a:t>
                </a:r>
              </a:p>
            </p:txBody>
          </p:sp>
          <p:sp>
            <p:nvSpPr>
              <p:cNvPr id="28949" name="Rectangle 277"/>
              <p:cNvSpPr>
                <a:spLocks noChangeArrowheads="1"/>
              </p:cNvSpPr>
              <p:nvPr/>
            </p:nvSpPr>
            <p:spPr bwMode="auto">
              <a:xfrm>
                <a:off x="3226" y="2391"/>
                <a:ext cx="146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Alogeni </a:t>
                </a:r>
              </a:p>
            </p:txBody>
          </p:sp>
          <p:sp>
            <p:nvSpPr>
              <p:cNvPr id="28950" name="Rectangle 278"/>
              <p:cNvSpPr>
                <a:spLocks noChangeArrowheads="1"/>
              </p:cNvSpPr>
              <p:nvPr/>
            </p:nvSpPr>
            <p:spPr bwMode="auto">
              <a:xfrm>
                <a:off x="2910" y="2391"/>
                <a:ext cx="31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    </a:t>
                </a:r>
              </a:p>
            </p:txBody>
          </p:sp>
          <p:sp>
            <p:nvSpPr>
              <p:cNvPr id="28951" name="Rectangle 279"/>
              <p:cNvSpPr>
                <a:spLocks noChangeArrowheads="1"/>
              </p:cNvSpPr>
              <p:nvPr/>
            </p:nvSpPr>
            <p:spPr bwMode="auto">
              <a:xfrm>
                <a:off x="1410" y="2391"/>
                <a:ext cx="150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Gas nobili </a:t>
                </a:r>
              </a:p>
            </p:txBody>
          </p:sp>
          <p:sp>
            <p:nvSpPr>
              <p:cNvPr id="28952" name="Rectangle 280"/>
              <p:cNvSpPr>
                <a:spLocks noChangeArrowheads="1"/>
              </p:cNvSpPr>
              <p:nvPr/>
            </p:nvSpPr>
            <p:spPr bwMode="auto">
              <a:xfrm>
                <a:off x="1094" y="2391"/>
                <a:ext cx="31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    </a:t>
                </a:r>
              </a:p>
            </p:txBody>
          </p:sp>
          <p:sp>
            <p:nvSpPr>
              <p:cNvPr id="28953" name="Rectangle 281"/>
              <p:cNvSpPr>
                <a:spLocks noChangeArrowheads="1"/>
              </p:cNvSpPr>
              <p:nvPr/>
            </p:nvSpPr>
            <p:spPr bwMode="auto">
              <a:xfrm>
                <a:off x="66" y="2391"/>
                <a:ext cx="102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Altri metalli </a:t>
                </a:r>
              </a:p>
            </p:txBody>
          </p:sp>
          <p:sp>
            <p:nvSpPr>
              <p:cNvPr id="28954" name="Rectangle 282"/>
              <p:cNvSpPr>
                <a:spLocks noChangeArrowheads="1"/>
              </p:cNvSpPr>
              <p:nvPr/>
            </p:nvSpPr>
            <p:spPr bwMode="auto">
              <a:xfrm>
                <a:off x="-250" y="2391"/>
                <a:ext cx="31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    </a:t>
                </a:r>
              </a:p>
            </p:txBody>
          </p:sp>
          <p:sp>
            <p:nvSpPr>
              <p:cNvPr id="28955" name="Rectangle 283"/>
              <p:cNvSpPr>
                <a:spLocks noChangeArrowheads="1"/>
              </p:cNvSpPr>
              <p:nvPr/>
            </p:nvSpPr>
            <p:spPr bwMode="auto">
              <a:xfrm>
                <a:off x="5050" y="2160"/>
                <a:ext cx="87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Terre Rare </a:t>
                </a:r>
              </a:p>
            </p:txBody>
          </p:sp>
          <p:sp>
            <p:nvSpPr>
              <p:cNvPr id="28956" name="Rectangle 284"/>
              <p:cNvSpPr>
                <a:spLocks noChangeArrowheads="1"/>
              </p:cNvSpPr>
              <p:nvPr/>
            </p:nvSpPr>
            <p:spPr bwMode="auto">
              <a:xfrm>
                <a:off x="4694" y="2160"/>
                <a:ext cx="35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    </a:t>
                </a:r>
              </a:p>
            </p:txBody>
          </p:sp>
          <p:sp>
            <p:nvSpPr>
              <p:cNvPr id="28957" name="Rectangle 285"/>
              <p:cNvSpPr>
                <a:spLocks noChangeArrowheads="1"/>
              </p:cNvSpPr>
              <p:nvPr/>
            </p:nvSpPr>
            <p:spPr bwMode="auto">
              <a:xfrm>
                <a:off x="3226" y="2160"/>
                <a:ext cx="146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Metalli di Transizione</a:t>
                </a:r>
              </a:p>
            </p:txBody>
          </p:sp>
          <p:sp>
            <p:nvSpPr>
              <p:cNvPr id="28958" name="Rectangle 286"/>
              <p:cNvSpPr>
                <a:spLocks noChangeArrowheads="1"/>
              </p:cNvSpPr>
              <p:nvPr/>
            </p:nvSpPr>
            <p:spPr bwMode="auto">
              <a:xfrm>
                <a:off x="2910" y="2160"/>
                <a:ext cx="31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    </a:t>
                </a:r>
              </a:p>
            </p:txBody>
          </p:sp>
          <p:sp>
            <p:nvSpPr>
              <p:cNvPr id="28959" name="Rectangle 287"/>
              <p:cNvSpPr>
                <a:spLocks noChangeArrowheads="1"/>
              </p:cNvSpPr>
              <p:nvPr/>
            </p:nvSpPr>
            <p:spPr bwMode="auto">
              <a:xfrm>
                <a:off x="1410" y="2160"/>
                <a:ext cx="150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Metalli alcalino terrosi</a:t>
                </a:r>
              </a:p>
            </p:txBody>
          </p:sp>
          <p:sp>
            <p:nvSpPr>
              <p:cNvPr id="28960" name="Rectangle 288"/>
              <p:cNvSpPr>
                <a:spLocks noChangeArrowheads="1"/>
              </p:cNvSpPr>
              <p:nvPr/>
            </p:nvSpPr>
            <p:spPr bwMode="auto">
              <a:xfrm>
                <a:off x="1094" y="2160"/>
                <a:ext cx="31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    </a:t>
                </a:r>
              </a:p>
            </p:txBody>
          </p:sp>
          <p:sp>
            <p:nvSpPr>
              <p:cNvPr id="28961" name="Rectangle 289"/>
              <p:cNvSpPr>
                <a:spLocks noChangeArrowheads="1"/>
              </p:cNvSpPr>
              <p:nvPr/>
            </p:nvSpPr>
            <p:spPr bwMode="auto">
              <a:xfrm>
                <a:off x="66" y="2160"/>
                <a:ext cx="102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Metalli Alcalini</a:t>
                </a:r>
              </a:p>
            </p:txBody>
          </p:sp>
          <p:sp>
            <p:nvSpPr>
              <p:cNvPr id="28962" name="Rectangle 290"/>
              <p:cNvSpPr>
                <a:spLocks noChangeArrowheads="1"/>
              </p:cNvSpPr>
              <p:nvPr/>
            </p:nvSpPr>
            <p:spPr bwMode="auto">
              <a:xfrm>
                <a:off x="-250" y="2160"/>
                <a:ext cx="31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    </a:t>
                </a:r>
              </a:p>
            </p:txBody>
          </p:sp>
          <p:sp>
            <p:nvSpPr>
              <p:cNvPr id="28963" name="Rectangle 291"/>
              <p:cNvSpPr>
                <a:spLocks noChangeArrowheads="1"/>
              </p:cNvSpPr>
              <p:nvPr/>
            </p:nvSpPr>
            <p:spPr bwMode="auto">
              <a:xfrm>
                <a:off x="5050" y="1929"/>
                <a:ext cx="87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Artificiali</a:t>
                </a:r>
              </a:p>
            </p:txBody>
          </p:sp>
          <p:sp>
            <p:nvSpPr>
              <p:cNvPr id="28964" name="Rectangle 292"/>
              <p:cNvSpPr>
                <a:spLocks noChangeArrowheads="1"/>
              </p:cNvSpPr>
              <p:nvPr/>
            </p:nvSpPr>
            <p:spPr bwMode="auto">
              <a:xfrm>
                <a:off x="4694" y="1929"/>
                <a:ext cx="35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      </a:t>
                </a:r>
              </a:p>
            </p:txBody>
          </p:sp>
          <p:sp>
            <p:nvSpPr>
              <p:cNvPr id="28965" name="Rectangle 293"/>
              <p:cNvSpPr>
                <a:spLocks noChangeArrowheads="1"/>
              </p:cNvSpPr>
              <p:nvPr/>
            </p:nvSpPr>
            <p:spPr bwMode="auto">
              <a:xfrm>
                <a:off x="3226" y="1929"/>
                <a:ext cx="146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Gas</a:t>
                </a:r>
              </a:p>
            </p:txBody>
          </p:sp>
          <p:sp>
            <p:nvSpPr>
              <p:cNvPr id="28966" name="Rectangle 294"/>
              <p:cNvSpPr>
                <a:spLocks noChangeArrowheads="1"/>
              </p:cNvSpPr>
              <p:nvPr/>
            </p:nvSpPr>
            <p:spPr bwMode="auto">
              <a:xfrm>
                <a:off x="2910" y="1929"/>
                <a:ext cx="31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     </a:t>
                </a:r>
              </a:p>
            </p:txBody>
          </p:sp>
          <p:sp>
            <p:nvSpPr>
              <p:cNvPr id="28967" name="Rectangle 295"/>
              <p:cNvSpPr>
                <a:spLocks noChangeArrowheads="1"/>
              </p:cNvSpPr>
              <p:nvPr/>
            </p:nvSpPr>
            <p:spPr bwMode="auto">
              <a:xfrm>
                <a:off x="1410" y="1929"/>
                <a:ext cx="150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Liquidi</a:t>
                </a:r>
              </a:p>
            </p:txBody>
          </p:sp>
          <p:sp>
            <p:nvSpPr>
              <p:cNvPr id="28968" name="Rectangle 296"/>
              <p:cNvSpPr>
                <a:spLocks noChangeArrowheads="1"/>
              </p:cNvSpPr>
              <p:nvPr/>
            </p:nvSpPr>
            <p:spPr bwMode="auto">
              <a:xfrm>
                <a:off x="1094" y="1929"/>
                <a:ext cx="31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     </a:t>
                </a:r>
              </a:p>
            </p:txBody>
          </p:sp>
          <p:sp>
            <p:nvSpPr>
              <p:cNvPr id="28969" name="Rectangle 297"/>
              <p:cNvSpPr>
                <a:spLocks noChangeArrowheads="1"/>
              </p:cNvSpPr>
              <p:nvPr/>
            </p:nvSpPr>
            <p:spPr bwMode="auto">
              <a:xfrm>
                <a:off x="66" y="1929"/>
                <a:ext cx="102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Solidi</a:t>
                </a:r>
              </a:p>
            </p:txBody>
          </p:sp>
          <p:sp>
            <p:nvSpPr>
              <p:cNvPr id="28970" name="Rectangle 298"/>
              <p:cNvSpPr>
                <a:spLocks noChangeArrowheads="1"/>
              </p:cNvSpPr>
              <p:nvPr/>
            </p:nvSpPr>
            <p:spPr bwMode="auto">
              <a:xfrm>
                <a:off x="-250" y="1929"/>
                <a:ext cx="31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>
                    <a:solidFill>
                      <a:schemeClr val="bg2"/>
                    </a:solidFill>
                    <a:latin typeface="Arial" charset="0"/>
                  </a:rPr>
                  <a:t>     </a:t>
                </a:r>
              </a:p>
            </p:txBody>
          </p:sp>
          <p:sp>
            <p:nvSpPr>
              <p:cNvPr id="28971" name="Rectangle 299"/>
              <p:cNvSpPr>
                <a:spLocks noChangeArrowheads="1"/>
              </p:cNvSpPr>
              <p:nvPr/>
            </p:nvSpPr>
            <p:spPr bwMode="auto">
              <a:xfrm>
                <a:off x="-250" y="1698"/>
                <a:ext cx="617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it-IT" altLang="it-IT" sz="1600" b="1">
                    <a:solidFill>
                      <a:schemeClr val="bg2"/>
                    </a:solidFill>
                    <a:latin typeface="Arial" charset="0"/>
                  </a:rPr>
                  <a:t>Legenda </a:t>
                </a:r>
                <a:endParaRPr lang="it-IT" altLang="it-IT" sz="1600">
                  <a:solidFill>
                    <a:schemeClr val="bg2"/>
                  </a:solidFill>
                  <a:latin typeface="Arial" charset="0"/>
                </a:endParaRPr>
              </a:p>
            </p:txBody>
          </p:sp>
          <p:sp>
            <p:nvSpPr>
              <p:cNvPr id="28972" name="Line 300"/>
              <p:cNvSpPr>
                <a:spLocks noChangeShapeType="1"/>
              </p:cNvSpPr>
              <p:nvPr/>
            </p:nvSpPr>
            <p:spPr bwMode="auto">
              <a:xfrm>
                <a:off x="-250" y="1698"/>
                <a:ext cx="6176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8973" name="Line 301"/>
              <p:cNvSpPr>
                <a:spLocks noChangeShapeType="1"/>
              </p:cNvSpPr>
              <p:nvPr/>
            </p:nvSpPr>
            <p:spPr bwMode="auto">
              <a:xfrm>
                <a:off x="-250" y="2622"/>
                <a:ext cx="6176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8974" name="Line 302"/>
              <p:cNvSpPr>
                <a:spLocks noChangeShapeType="1"/>
              </p:cNvSpPr>
              <p:nvPr/>
            </p:nvSpPr>
            <p:spPr bwMode="auto">
              <a:xfrm>
                <a:off x="-250" y="1698"/>
                <a:ext cx="0" cy="924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8975" name="Line 303"/>
              <p:cNvSpPr>
                <a:spLocks noChangeShapeType="1"/>
              </p:cNvSpPr>
              <p:nvPr/>
            </p:nvSpPr>
            <p:spPr bwMode="auto">
              <a:xfrm>
                <a:off x="5926" y="1698"/>
                <a:ext cx="0" cy="924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pic>
          <p:nvPicPr>
            <p:cNvPr id="28976" name="Picture 304" descr="solido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" y="3137"/>
              <a:ext cx="111" cy="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977" name="Picture 305" descr="liquido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7" y="3137"/>
              <a:ext cx="159" cy="1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978" name="Picture 306" descr="gas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9" y="3137"/>
              <a:ext cx="128" cy="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979" name="Picture 307" descr="artific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2" y="3137"/>
              <a:ext cx="156" cy="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980" name="Picture 308" descr="light blue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" y="3352"/>
              <a:ext cx="105" cy="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981" name="Picture 309" descr="green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7" y="3352"/>
              <a:ext cx="106" cy="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982" name="Picture 310" descr="purple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9" y="3352"/>
              <a:ext cx="106" cy="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983" name="Picture 311" descr="tan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2" y="3352"/>
              <a:ext cx="106" cy="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984" name="Picture 312" descr="gray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" y="3567"/>
              <a:ext cx="105" cy="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985" name="Picture 313" descr="yellow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7" y="3567"/>
              <a:ext cx="106" cy="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986" name="Picture 314" descr="orange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9" y="3567"/>
              <a:ext cx="106" cy="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987" name="Picture 315" descr="red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2" y="3567"/>
              <a:ext cx="106" cy="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988" name="Group 316"/>
          <p:cNvGrpSpPr>
            <a:grpSpLocks/>
          </p:cNvGrpSpPr>
          <p:nvPr/>
        </p:nvGrpSpPr>
        <p:grpSpPr bwMode="auto">
          <a:xfrm>
            <a:off x="1290638" y="1558925"/>
            <a:ext cx="7097712" cy="3957638"/>
            <a:chOff x="385" y="164"/>
            <a:chExt cx="4599" cy="2521"/>
          </a:xfrm>
        </p:grpSpPr>
        <p:pic>
          <p:nvPicPr>
            <p:cNvPr id="28678" name="Picture 6" descr="Schema di Tavola Periodica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164"/>
              <a:ext cx="4564" cy="2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788" name="Rectangle 116">
              <a:hlinkClick r:id="rId27"/>
            </p:cNvPr>
            <p:cNvSpPr>
              <a:spLocks noChangeArrowheads="1"/>
            </p:cNvSpPr>
            <p:nvPr/>
          </p:nvSpPr>
          <p:spPr bwMode="auto">
            <a:xfrm>
              <a:off x="3482" y="1628"/>
              <a:ext cx="255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85" name="Rectangle 113">
              <a:hlinkClick r:id="rId28"/>
            </p:cNvPr>
            <p:cNvSpPr>
              <a:spLocks noChangeArrowheads="1"/>
            </p:cNvSpPr>
            <p:nvPr/>
          </p:nvSpPr>
          <p:spPr bwMode="auto">
            <a:xfrm>
              <a:off x="4473" y="1628"/>
              <a:ext cx="255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84" name="Rectangle 112">
              <a:hlinkClick r:id="rId29"/>
            </p:cNvPr>
            <p:cNvSpPr>
              <a:spLocks noChangeArrowheads="1"/>
            </p:cNvSpPr>
            <p:nvPr/>
          </p:nvSpPr>
          <p:spPr bwMode="auto">
            <a:xfrm>
              <a:off x="4217" y="1622"/>
              <a:ext cx="256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82" name="Rectangle 110">
              <a:hlinkClick r:id="rId30"/>
            </p:cNvPr>
            <p:cNvSpPr>
              <a:spLocks noChangeArrowheads="1"/>
            </p:cNvSpPr>
            <p:nvPr/>
          </p:nvSpPr>
          <p:spPr bwMode="auto">
            <a:xfrm>
              <a:off x="3725" y="1628"/>
              <a:ext cx="255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77" name="Rectangle 105">
              <a:hlinkClick r:id="rId31"/>
            </p:cNvPr>
            <p:cNvSpPr>
              <a:spLocks noChangeArrowheads="1"/>
            </p:cNvSpPr>
            <p:nvPr/>
          </p:nvSpPr>
          <p:spPr bwMode="auto">
            <a:xfrm>
              <a:off x="3974" y="2369"/>
              <a:ext cx="256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76" name="Rectangle 104">
              <a:hlinkClick r:id="rId32"/>
            </p:cNvPr>
            <p:cNvSpPr>
              <a:spLocks noChangeArrowheads="1"/>
            </p:cNvSpPr>
            <p:nvPr/>
          </p:nvSpPr>
          <p:spPr bwMode="auto">
            <a:xfrm>
              <a:off x="3968" y="2138"/>
              <a:ext cx="255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75" name="Rectangle 103">
              <a:hlinkClick r:id="rId33"/>
            </p:cNvPr>
            <p:cNvSpPr>
              <a:spLocks noChangeArrowheads="1"/>
            </p:cNvSpPr>
            <p:nvPr/>
          </p:nvSpPr>
          <p:spPr bwMode="auto">
            <a:xfrm>
              <a:off x="3725" y="2138"/>
              <a:ext cx="255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74" name="Rectangle 102">
              <a:hlinkClick r:id="rId34"/>
            </p:cNvPr>
            <p:cNvSpPr>
              <a:spLocks noChangeArrowheads="1"/>
            </p:cNvSpPr>
            <p:nvPr/>
          </p:nvSpPr>
          <p:spPr bwMode="auto">
            <a:xfrm>
              <a:off x="3731" y="2375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73" name="Rectangle 101">
              <a:hlinkClick r:id="rId35"/>
            </p:cNvPr>
            <p:cNvSpPr>
              <a:spLocks noChangeArrowheads="1"/>
            </p:cNvSpPr>
            <p:nvPr/>
          </p:nvSpPr>
          <p:spPr bwMode="auto">
            <a:xfrm>
              <a:off x="3475" y="2369"/>
              <a:ext cx="256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72" name="Rectangle 100">
              <a:hlinkClick r:id="rId36"/>
            </p:cNvPr>
            <p:cNvSpPr>
              <a:spLocks noChangeArrowheads="1"/>
            </p:cNvSpPr>
            <p:nvPr/>
          </p:nvSpPr>
          <p:spPr bwMode="auto">
            <a:xfrm>
              <a:off x="3469" y="2138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71" name="Rectangle 99">
              <a:hlinkClick r:id="rId37"/>
            </p:cNvPr>
            <p:cNvSpPr>
              <a:spLocks noChangeArrowheads="1"/>
            </p:cNvSpPr>
            <p:nvPr/>
          </p:nvSpPr>
          <p:spPr bwMode="auto">
            <a:xfrm>
              <a:off x="3226" y="2138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70" name="Rectangle 98">
              <a:hlinkClick r:id="rId38"/>
            </p:cNvPr>
            <p:cNvSpPr>
              <a:spLocks noChangeArrowheads="1"/>
            </p:cNvSpPr>
            <p:nvPr/>
          </p:nvSpPr>
          <p:spPr bwMode="auto">
            <a:xfrm>
              <a:off x="3232" y="2375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69" name="Rectangle 97">
              <a:hlinkClick r:id="rId39"/>
            </p:cNvPr>
            <p:cNvSpPr>
              <a:spLocks noChangeArrowheads="1"/>
            </p:cNvSpPr>
            <p:nvPr/>
          </p:nvSpPr>
          <p:spPr bwMode="auto">
            <a:xfrm>
              <a:off x="2983" y="2375"/>
              <a:ext cx="255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68" name="Rectangle 96">
              <a:hlinkClick r:id="rId40"/>
            </p:cNvPr>
            <p:cNvSpPr>
              <a:spLocks noChangeArrowheads="1"/>
            </p:cNvSpPr>
            <p:nvPr/>
          </p:nvSpPr>
          <p:spPr bwMode="auto">
            <a:xfrm>
              <a:off x="2977" y="2144"/>
              <a:ext cx="255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67" name="Rectangle 95">
              <a:hlinkClick r:id="rId41"/>
            </p:cNvPr>
            <p:cNvSpPr>
              <a:spLocks noChangeArrowheads="1"/>
            </p:cNvSpPr>
            <p:nvPr/>
          </p:nvSpPr>
          <p:spPr bwMode="auto">
            <a:xfrm>
              <a:off x="2733" y="2144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66" name="Rectangle 94">
              <a:hlinkClick r:id="rId42"/>
            </p:cNvPr>
            <p:cNvSpPr>
              <a:spLocks noChangeArrowheads="1"/>
            </p:cNvSpPr>
            <p:nvPr/>
          </p:nvSpPr>
          <p:spPr bwMode="auto">
            <a:xfrm>
              <a:off x="2740" y="2381"/>
              <a:ext cx="255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59" name="Rectangle 87">
              <a:hlinkClick r:id="rId43"/>
            </p:cNvPr>
            <p:cNvSpPr>
              <a:spLocks noChangeArrowheads="1"/>
            </p:cNvSpPr>
            <p:nvPr/>
          </p:nvSpPr>
          <p:spPr bwMode="auto">
            <a:xfrm>
              <a:off x="4716" y="2138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58" name="Rectangle 86">
              <a:hlinkClick r:id="rId44"/>
            </p:cNvPr>
            <p:cNvSpPr>
              <a:spLocks noChangeArrowheads="1"/>
            </p:cNvSpPr>
            <p:nvPr/>
          </p:nvSpPr>
          <p:spPr bwMode="auto">
            <a:xfrm>
              <a:off x="4722" y="2375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57" name="Rectangle 85">
              <a:hlinkClick r:id="rId45"/>
            </p:cNvPr>
            <p:cNvSpPr>
              <a:spLocks noChangeArrowheads="1"/>
            </p:cNvSpPr>
            <p:nvPr/>
          </p:nvSpPr>
          <p:spPr bwMode="auto">
            <a:xfrm>
              <a:off x="4473" y="2375"/>
              <a:ext cx="255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56" name="Rectangle 84">
              <a:hlinkClick r:id="rId46"/>
            </p:cNvPr>
            <p:cNvSpPr>
              <a:spLocks noChangeArrowheads="1"/>
            </p:cNvSpPr>
            <p:nvPr/>
          </p:nvSpPr>
          <p:spPr bwMode="auto">
            <a:xfrm>
              <a:off x="4467" y="2144"/>
              <a:ext cx="255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55" name="Rectangle 83">
              <a:hlinkClick r:id="rId47"/>
            </p:cNvPr>
            <p:cNvSpPr>
              <a:spLocks noChangeArrowheads="1"/>
            </p:cNvSpPr>
            <p:nvPr/>
          </p:nvSpPr>
          <p:spPr bwMode="auto">
            <a:xfrm>
              <a:off x="4223" y="2144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54" name="Rectangle 82">
              <a:hlinkClick r:id="rId48"/>
            </p:cNvPr>
            <p:cNvSpPr>
              <a:spLocks noChangeArrowheads="1"/>
            </p:cNvSpPr>
            <p:nvPr/>
          </p:nvSpPr>
          <p:spPr bwMode="auto">
            <a:xfrm>
              <a:off x="4230" y="2381"/>
              <a:ext cx="255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35" name="Rectangle 63">
              <a:hlinkClick r:id="rId49"/>
            </p:cNvPr>
            <p:cNvSpPr>
              <a:spLocks noChangeArrowheads="1"/>
            </p:cNvSpPr>
            <p:nvPr/>
          </p:nvSpPr>
          <p:spPr bwMode="auto">
            <a:xfrm>
              <a:off x="2727" y="1615"/>
              <a:ext cx="262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34" name="Rectangle 62">
              <a:hlinkClick r:id="rId50"/>
            </p:cNvPr>
            <p:cNvSpPr>
              <a:spLocks noChangeArrowheads="1"/>
            </p:cNvSpPr>
            <p:nvPr/>
          </p:nvSpPr>
          <p:spPr bwMode="auto">
            <a:xfrm>
              <a:off x="2496" y="1615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33" name="Rectangle 61">
              <a:hlinkClick r:id="rId51"/>
            </p:cNvPr>
            <p:cNvSpPr>
              <a:spLocks noChangeArrowheads="1"/>
            </p:cNvSpPr>
            <p:nvPr/>
          </p:nvSpPr>
          <p:spPr bwMode="auto">
            <a:xfrm>
              <a:off x="2235" y="1622"/>
              <a:ext cx="261" cy="2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32" name="Rectangle 60">
              <a:hlinkClick r:id="rId52"/>
            </p:cNvPr>
            <p:cNvSpPr>
              <a:spLocks noChangeArrowheads="1"/>
            </p:cNvSpPr>
            <p:nvPr/>
          </p:nvSpPr>
          <p:spPr bwMode="auto">
            <a:xfrm>
              <a:off x="3482" y="1373"/>
              <a:ext cx="255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31" name="Rectangle 59">
              <a:hlinkClick r:id="rId53"/>
            </p:cNvPr>
            <p:cNvSpPr>
              <a:spLocks noChangeArrowheads="1"/>
            </p:cNvSpPr>
            <p:nvPr/>
          </p:nvSpPr>
          <p:spPr bwMode="auto">
            <a:xfrm>
              <a:off x="3475" y="1142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30" name="Rectangle 58">
              <a:hlinkClick r:id="rId54"/>
            </p:cNvPr>
            <p:cNvSpPr>
              <a:spLocks noChangeArrowheads="1"/>
            </p:cNvSpPr>
            <p:nvPr/>
          </p:nvSpPr>
          <p:spPr bwMode="auto">
            <a:xfrm>
              <a:off x="3488" y="906"/>
              <a:ext cx="255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29" name="Rectangle 57">
              <a:hlinkClick r:id="rId55"/>
            </p:cNvPr>
            <p:cNvSpPr>
              <a:spLocks noChangeArrowheads="1"/>
            </p:cNvSpPr>
            <p:nvPr/>
          </p:nvSpPr>
          <p:spPr bwMode="auto">
            <a:xfrm>
              <a:off x="3232" y="1142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28" name="Rectangle 56">
              <a:hlinkClick r:id="rId56"/>
            </p:cNvPr>
            <p:cNvSpPr>
              <a:spLocks noChangeArrowheads="1"/>
            </p:cNvSpPr>
            <p:nvPr/>
          </p:nvSpPr>
          <p:spPr bwMode="auto">
            <a:xfrm>
              <a:off x="3232" y="900"/>
              <a:ext cx="256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27" name="Rectangle 55">
              <a:hlinkClick r:id="rId57"/>
            </p:cNvPr>
            <p:cNvSpPr>
              <a:spLocks noChangeArrowheads="1"/>
            </p:cNvSpPr>
            <p:nvPr/>
          </p:nvSpPr>
          <p:spPr bwMode="auto">
            <a:xfrm>
              <a:off x="3238" y="1379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26" name="Rectangle 54">
              <a:hlinkClick r:id="rId58"/>
            </p:cNvPr>
            <p:cNvSpPr>
              <a:spLocks noChangeArrowheads="1"/>
            </p:cNvSpPr>
            <p:nvPr/>
          </p:nvSpPr>
          <p:spPr bwMode="auto">
            <a:xfrm>
              <a:off x="2983" y="1373"/>
              <a:ext cx="255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25" name="Rectangle 53">
              <a:hlinkClick r:id="rId59"/>
            </p:cNvPr>
            <p:cNvSpPr>
              <a:spLocks noChangeArrowheads="1"/>
            </p:cNvSpPr>
            <p:nvPr/>
          </p:nvSpPr>
          <p:spPr bwMode="auto">
            <a:xfrm>
              <a:off x="2977" y="1142"/>
              <a:ext cx="255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24" name="Rectangle 52">
              <a:hlinkClick r:id="rId60"/>
            </p:cNvPr>
            <p:cNvSpPr>
              <a:spLocks noChangeArrowheads="1"/>
            </p:cNvSpPr>
            <p:nvPr/>
          </p:nvSpPr>
          <p:spPr bwMode="auto">
            <a:xfrm>
              <a:off x="2989" y="906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23" name="Rectangle 51">
              <a:hlinkClick r:id="rId61"/>
            </p:cNvPr>
            <p:cNvSpPr>
              <a:spLocks noChangeArrowheads="1"/>
            </p:cNvSpPr>
            <p:nvPr/>
          </p:nvSpPr>
          <p:spPr bwMode="auto">
            <a:xfrm>
              <a:off x="2733" y="1142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22" name="Rectangle 50">
              <a:hlinkClick r:id="rId62"/>
            </p:cNvPr>
            <p:cNvSpPr>
              <a:spLocks noChangeArrowheads="1"/>
            </p:cNvSpPr>
            <p:nvPr/>
          </p:nvSpPr>
          <p:spPr bwMode="auto">
            <a:xfrm>
              <a:off x="2733" y="900"/>
              <a:ext cx="256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21" name="Rectangle 49">
              <a:hlinkClick r:id="rId63"/>
            </p:cNvPr>
            <p:cNvSpPr>
              <a:spLocks noChangeArrowheads="1"/>
            </p:cNvSpPr>
            <p:nvPr/>
          </p:nvSpPr>
          <p:spPr bwMode="auto">
            <a:xfrm>
              <a:off x="2740" y="1379"/>
              <a:ext cx="255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20" name="Rectangle 48">
              <a:hlinkClick r:id="rId64"/>
            </p:cNvPr>
            <p:cNvSpPr>
              <a:spLocks noChangeArrowheads="1"/>
            </p:cNvSpPr>
            <p:nvPr/>
          </p:nvSpPr>
          <p:spPr bwMode="auto">
            <a:xfrm>
              <a:off x="2490" y="1379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19" name="Rectangle 47">
              <a:hlinkClick r:id="rId65"/>
            </p:cNvPr>
            <p:cNvSpPr>
              <a:spLocks noChangeArrowheads="1"/>
            </p:cNvSpPr>
            <p:nvPr/>
          </p:nvSpPr>
          <p:spPr bwMode="auto">
            <a:xfrm>
              <a:off x="2484" y="1149"/>
              <a:ext cx="256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18" name="Rectangle 46">
              <a:hlinkClick r:id="rId66"/>
            </p:cNvPr>
            <p:cNvSpPr>
              <a:spLocks noChangeArrowheads="1"/>
            </p:cNvSpPr>
            <p:nvPr/>
          </p:nvSpPr>
          <p:spPr bwMode="auto">
            <a:xfrm>
              <a:off x="2496" y="912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17" name="Rectangle 45">
              <a:hlinkClick r:id="rId67"/>
            </p:cNvPr>
            <p:cNvSpPr>
              <a:spLocks noChangeArrowheads="1"/>
            </p:cNvSpPr>
            <p:nvPr/>
          </p:nvSpPr>
          <p:spPr bwMode="auto">
            <a:xfrm>
              <a:off x="2241" y="1149"/>
              <a:ext cx="255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16" name="Rectangle 44">
              <a:hlinkClick r:id="rId68"/>
            </p:cNvPr>
            <p:cNvSpPr>
              <a:spLocks noChangeArrowheads="1"/>
            </p:cNvSpPr>
            <p:nvPr/>
          </p:nvSpPr>
          <p:spPr bwMode="auto">
            <a:xfrm>
              <a:off x="2241" y="906"/>
              <a:ext cx="255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15" name="Rectangle 43">
              <a:hlinkClick r:id="rId69"/>
            </p:cNvPr>
            <p:cNvSpPr>
              <a:spLocks noChangeArrowheads="1"/>
            </p:cNvSpPr>
            <p:nvPr/>
          </p:nvSpPr>
          <p:spPr bwMode="auto">
            <a:xfrm>
              <a:off x="2247" y="1385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08" name="Rectangle 36">
              <a:hlinkClick r:id="rId70"/>
            </p:cNvPr>
            <p:cNvSpPr>
              <a:spLocks noChangeArrowheads="1"/>
            </p:cNvSpPr>
            <p:nvPr/>
          </p:nvSpPr>
          <p:spPr bwMode="auto">
            <a:xfrm>
              <a:off x="4722" y="1142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07" name="Rectangle 35">
              <a:hlinkClick r:id="rId71"/>
            </p:cNvPr>
            <p:cNvSpPr>
              <a:spLocks noChangeArrowheads="1"/>
            </p:cNvSpPr>
            <p:nvPr/>
          </p:nvSpPr>
          <p:spPr bwMode="auto">
            <a:xfrm>
              <a:off x="4722" y="900"/>
              <a:ext cx="256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04" name="Rectangle 32">
              <a:hlinkClick r:id="rId72"/>
            </p:cNvPr>
            <p:cNvSpPr>
              <a:spLocks noChangeArrowheads="1"/>
            </p:cNvSpPr>
            <p:nvPr/>
          </p:nvSpPr>
          <p:spPr bwMode="auto">
            <a:xfrm>
              <a:off x="4728" y="1379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03" name="Rectangle 31">
              <a:hlinkClick r:id="rId73"/>
            </p:cNvPr>
            <p:cNvSpPr>
              <a:spLocks noChangeArrowheads="1"/>
            </p:cNvSpPr>
            <p:nvPr/>
          </p:nvSpPr>
          <p:spPr bwMode="auto">
            <a:xfrm>
              <a:off x="4473" y="1373"/>
              <a:ext cx="255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01" name="Rectangle 29">
              <a:hlinkClick r:id="rId74"/>
            </p:cNvPr>
            <p:cNvSpPr>
              <a:spLocks noChangeArrowheads="1"/>
            </p:cNvSpPr>
            <p:nvPr/>
          </p:nvSpPr>
          <p:spPr bwMode="auto">
            <a:xfrm>
              <a:off x="4467" y="1142"/>
              <a:ext cx="255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700" name="Rectangle 28">
              <a:hlinkClick r:id="rId75"/>
            </p:cNvPr>
            <p:cNvSpPr>
              <a:spLocks noChangeArrowheads="1"/>
            </p:cNvSpPr>
            <p:nvPr/>
          </p:nvSpPr>
          <p:spPr bwMode="auto">
            <a:xfrm>
              <a:off x="4479" y="906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698" name="Rectangle 26">
              <a:hlinkClick r:id="rId76"/>
            </p:cNvPr>
            <p:cNvSpPr>
              <a:spLocks noChangeArrowheads="1"/>
            </p:cNvSpPr>
            <p:nvPr/>
          </p:nvSpPr>
          <p:spPr bwMode="auto">
            <a:xfrm>
              <a:off x="4223" y="1142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697" name="Rectangle 25">
              <a:hlinkClick r:id="rId77"/>
            </p:cNvPr>
            <p:cNvSpPr>
              <a:spLocks noChangeArrowheads="1"/>
            </p:cNvSpPr>
            <p:nvPr/>
          </p:nvSpPr>
          <p:spPr bwMode="auto">
            <a:xfrm>
              <a:off x="4223" y="900"/>
              <a:ext cx="256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694" name="Rectangle 22">
              <a:hlinkClick r:id="rId78"/>
            </p:cNvPr>
            <p:cNvSpPr>
              <a:spLocks noChangeArrowheads="1"/>
            </p:cNvSpPr>
            <p:nvPr/>
          </p:nvSpPr>
          <p:spPr bwMode="auto">
            <a:xfrm>
              <a:off x="4230" y="1379"/>
              <a:ext cx="255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693" name="Rectangle 21">
              <a:hlinkClick r:id="rId79"/>
            </p:cNvPr>
            <p:cNvSpPr>
              <a:spLocks noChangeArrowheads="1"/>
            </p:cNvSpPr>
            <p:nvPr/>
          </p:nvSpPr>
          <p:spPr bwMode="auto">
            <a:xfrm>
              <a:off x="3980" y="1379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691" name="Rectangle 19">
              <a:hlinkClick r:id="rId80"/>
            </p:cNvPr>
            <p:cNvSpPr>
              <a:spLocks noChangeArrowheads="1"/>
            </p:cNvSpPr>
            <p:nvPr/>
          </p:nvSpPr>
          <p:spPr bwMode="auto">
            <a:xfrm>
              <a:off x="3974" y="1149"/>
              <a:ext cx="256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690" name="Rectangle 18">
              <a:hlinkClick r:id="rId81"/>
            </p:cNvPr>
            <p:cNvSpPr>
              <a:spLocks noChangeArrowheads="1"/>
            </p:cNvSpPr>
            <p:nvPr/>
          </p:nvSpPr>
          <p:spPr bwMode="auto">
            <a:xfrm>
              <a:off x="3987" y="912"/>
              <a:ext cx="255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688" name="Rectangle 16">
              <a:hlinkClick r:id="rId82"/>
            </p:cNvPr>
            <p:cNvSpPr>
              <a:spLocks noChangeArrowheads="1"/>
            </p:cNvSpPr>
            <p:nvPr/>
          </p:nvSpPr>
          <p:spPr bwMode="auto">
            <a:xfrm>
              <a:off x="3731" y="1149"/>
              <a:ext cx="256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687" name="Rectangle 15">
              <a:hlinkClick r:id="rId83"/>
            </p:cNvPr>
            <p:cNvSpPr>
              <a:spLocks noChangeArrowheads="1"/>
            </p:cNvSpPr>
            <p:nvPr/>
          </p:nvSpPr>
          <p:spPr bwMode="auto">
            <a:xfrm>
              <a:off x="3731" y="906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684" name="Rectangle 12">
              <a:hlinkClick r:id="rId84"/>
            </p:cNvPr>
            <p:cNvSpPr>
              <a:spLocks noChangeArrowheads="1"/>
            </p:cNvSpPr>
            <p:nvPr/>
          </p:nvSpPr>
          <p:spPr bwMode="auto">
            <a:xfrm>
              <a:off x="3737" y="1385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683" name="Rectangle 11">
              <a:hlinkClick r:id="rId85"/>
            </p:cNvPr>
            <p:cNvSpPr>
              <a:spLocks noChangeArrowheads="1"/>
            </p:cNvSpPr>
            <p:nvPr/>
          </p:nvSpPr>
          <p:spPr bwMode="auto">
            <a:xfrm>
              <a:off x="2490" y="663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682" name="Rectangle 10">
              <a:hlinkClick r:id="rId86"/>
            </p:cNvPr>
            <p:cNvSpPr>
              <a:spLocks noChangeArrowheads="1"/>
            </p:cNvSpPr>
            <p:nvPr/>
          </p:nvSpPr>
          <p:spPr bwMode="auto">
            <a:xfrm>
              <a:off x="2484" y="414"/>
              <a:ext cx="256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681" name="Rectangle 9">
              <a:hlinkClick r:id="rId87"/>
            </p:cNvPr>
            <p:cNvSpPr>
              <a:spLocks noChangeArrowheads="1"/>
            </p:cNvSpPr>
            <p:nvPr/>
          </p:nvSpPr>
          <p:spPr bwMode="auto">
            <a:xfrm>
              <a:off x="2235" y="657"/>
              <a:ext cx="255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680" name="Rectangle 8">
              <a:hlinkClick r:id="rId88"/>
            </p:cNvPr>
            <p:cNvSpPr>
              <a:spLocks noChangeArrowheads="1"/>
            </p:cNvSpPr>
            <p:nvPr/>
          </p:nvSpPr>
          <p:spPr bwMode="auto">
            <a:xfrm>
              <a:off x="2235" y="402"/>
              <a:ext cx="261" cy="2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679" name="Rectangle 7">
              <a:hlinkClick r:id="rId89"/>
            </p:cNvPr>
            <p:cNvSpPr>
              <a:spLocks noChangeArrowheads="1"/>
            </p:cNvSpPr>
            <p:nvPr/>
          </p:nvSpPr>
          <p:spPr bwMode="auto">
            <a:xfrm>
              <a:off x="2241" y="171"/>
              <a:ext cx="262" cy="2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8990" name="Line 318"/>
          <p:cNvSpPr>
            <a:spLocks noChangeShapeType="1"/>
          </p:cNvSpPr>
          <p:nvPr/>
        </p:nvSpPr>
        <p:spPr bwMode="auto">
          <a:xfrm>
            <a:off x="1357313" y="1422400"/>
            <a:ext cx="6896100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8994" name="Line 322"/>
          <p:cNvSpPr>
            <a:spLocks noChangeShapeType="1"/>
          </p:cNvSpPr>
          <p:nvPr/>
        </p:nvSpPr>
        <p:spPr bwMode="auto">
          <a:xfrm>
            <a:off x="1087438" y="1627188"/>
            <a:ext cx="0" cy="26797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8997" name="Rectangle 325"/>
          <p:cNvSpPr>
            <a:spLocks noChangeArrowheads="1"/>
          </p:cNvSpPr>
          <p:nvPr/>
        </p:nvSpPr>
        <p:spPr bwMode="auto">
          <a:xfrm>
            <a:off x="1331913" y="379413"/>
            <a:ext cx="6648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1">
                <a:solidFill>
                  <a:schemeClr val="bg2"/>
                </a:solidFill>
              </a:rPr>
              <a:t>LA TAVOLA PERIODICA DEGLI ELEMENTI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9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90" grpId="0" animBg="1"/>
      <p:bldP spid="28994" grpId="0" animBg="1"/>
      <p:bldP spid="2899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FFFF"/>
            </a:gs>
            <a:gs pos="100000">
              <a:srgbClr val="0000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4" name="Picture 4" descr="tvola periodica_sca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73138"/>
            <a:ext cx="8351838" cy="4903787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1331913" y="260350"/>
            <a:ext cx="6648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b="1"/>
              <a:t>LA TAVOLA PERIODICA DEGLI ELEMENTI </a:t>
            </a:r>
          </a:p>
        </p:txBody>
      </p:sp>
      <p:graphicFrame>
        <p:nvGraphicFramePr>
          <p:cNvPr id="76833" name="Group 33"/>
          <p:cNvGraphicFramePr>
            <a:graphicFrameLocks noGrp="1"/>
          </p:cNvGraphicFramePr>
          <p:nvPr/>
        </p:nvGraphicFramePr>
        <p:xfrm>
          <a:off x="4714875" y="5986463"/>
          <a:ext cx="1223963" cy="701040"/>
        </p:xfrm>
        <a:graphic>
          <a:graphicData uri="http://schemas.openxmlformats.org/drawingml/2006/table">
            <a:tbl>
              <a:tblPr/>
              <a:tblGrid>
                <a:gridCol w="1223963"/>
              </a:tblGrid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6835" name="Group 35"/>
          <p:cNvGraphicFramePr>
            <a:graphicFrameLocks noGrp="1"/>
          </p:cNvGraphicFramePr>
          <p:nvPr/>
        </p:nvGraphicFramePr>
        <p:xfrm>
          <a:off x="4643438" y="6475413"/>
          <a:ext cx="431800" cy="304800"/>
        </p:xfrm>
        <a:graphic>
          <a:graphicData uri="http://schemas.openxmlformats.org/drawingml/2006/table">
            <a:tbl>
              <a:tblPr/>
              <a:tblGrid>
                <a:gridCol w="431800"/>
              </a:tblGrid>
              <a:tr h="215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Z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6834" name="Group 34"/>
          <p:cNvGraphicFramePr>
            <a:graphicFrameLocks noGrp="1"/>
          </p:cNvGraphicFramePr>
          <p:nvPr/>
        </p:nvGraphicFramePr>
        <p:xfrm>
          <a:off x="4643438" y="5986463"/>
          <a:ext cx="431800" cy="304800"/>
        </p:xfrm>
        <a:graphic>
          <a:graphicData uri="http://schemas.openxmlformats.org/drawingml/2006/table">
            <a:tbl>
              <a:tblPr/>
              <a:tblGrid>
                <a:gridCol w="431800"/>
              </a:tblGrid>
              <a:tr h="215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M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6843" name="Group 43"/>
          <p:cNvGraphicFramePr>
            <a:graphicFrameLocks noGrp="1"/>
          </p:cNvGraphicFramePr>
          <p:nvPr/>
        </p:nvGraphicFramePr>
        <p:xfrm>
          <a:off x="5435600" y="6130925"/>
          <a:ext cx="1368425" cy="365760"/>
        </p:xfrm>
        <a:graphic>
          <a:graphicData uri="http://schemas.openxmlformats.org/drawingml/2006/table">
            <a:tbl>
              <a:tblPr/>
              <a:tblGrid>
                <a:gridCol w="1368425"/>
              </a:tblGrid>
              <a:tr h="215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elemento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6844" name="Group 44"/>
          <p:cNvGraphicFramePr>
            <a:graphicFrameLocks noGrp="1"/>
          </p:cNvGraphicFramePr>
          <p:nvPr/>
        </p:nvGraphicFramePr>
        <p:xfrm>
          <a:off x="2698750" y="6418263"/>
          <a:ext cx="2087563" cy="396240"/>
        </p:xfrm>
        <a:graphic>
          <a:graphicData uri="http://schemas.openxmlformats.org/drawingml/2006/table">
            <a:tbl>
              <a:tblPr/>
              <a:tblGrid>
                <a:gridCol w="2087563"/>
              </a:tblGrid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numero atomico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6854" name="Group 54"/>
          <p:cNvGraphicFramePr>
            <a:graphicFrameLocks noGrp="1"/>
          </p:cNvGraphicFramePr>
          <p:nvPr/>
        </p:nvGraphicFramePr>
        <p:xfrm>
          <a:off x="2555875" y="5915025"/>
          <a:ext cx="2303463" cy="431800"/>
        </p:xfrm>
        <a:graphic>
          <a:graphicData uri="http://schemas.openxmlformats.org/drawingml/2006/table">
            <a:tbl>
              <a:tblPr/>
              <a:tblGrid>
                <a:gridCol w="2303463"/>
              </a:tblGrid>
              <a:tr h="431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numero di massa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6863" name="Group 63"/>
          <p:cNvGraphicFramePr>
            <a:graphicFrameLocks noGrp="1"/>
          </p:cNvGraphicFramePr>
          <p:nvPr/>
        </p:nvGraphicFramePr>
        <p:xfrm>
          <a:off x="6732588" y="1125538"/>
          <a:ext cx="936625" cy="304800"/>
        </p:xfrm>
        <a:graphic>
          <a:graphicData uri="http://schemas.openxmlformats.org/drawingml/2006/table">
            <a:tbl>
              <a:tblPr/>
              <a:tblGrid>
                <a:gridCol w="936625"/>
              </a:tblGrid>
              <a:tr h="215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Alogeni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6872" name="Group 72"/>
          <p:cNvGraphicFramePr>
            <a:graphicFrameLocks noGrp="1"/>
          </p:cNvGraphicFramePr>
          <p:nvPr/>
        </p:nvGraphicFramePr>
        <p:xfrm>
          <a:off x="7596188" y="965200"/>
          <a:ext cx="1296987" cy="304800"/>
        </p:xfrm>
        <a:graphic>
          <a:graphicData uri="http://schemas.openxmlformats.org/drawingml/2006/table">
            <a:tbl>
              <a:tblPr/>
              <a:tblGrid>
                <a:gridCol w="1296987"/>
              </a:tblGrid>
              <a:tr h="215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Gas nobili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6874" name="Line 74"/>
          <p:cNvSpPr>
            <a:spLocks noChangeShapeType="1"/>
          </p:cNvSpPr>
          <p:nvPr/>
        </p:nvSpPr>
        <p:spPr bwMode="auto">
          <a:xfrm>
            <a:off x="8388350" y="1196975"/>
            <a:ext cx="0" cy="28733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6875" name="Line 75"/>
          <p:cNvSpPr>
            <a:spLocks noChangeShapeType="1"/>
          </p:cNvSpPr>
          <p:nvPr/>
        </p:nvSpPr>
        <p:spPr bwMode="auto">
          <a:xfrm>
            <a:off x="7524750" y="1341438"/>
            <a:ext cx="287338" cy="1428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6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6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6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6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6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6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6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6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6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6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6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6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6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6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6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6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6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6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6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6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6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6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6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6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6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6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6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6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6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6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6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6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6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6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6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6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6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6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5" grpId="0"/>
      <p:bldP spid="76874" grpId="0" animBg="1"/>
      <p:bldP spid="768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56" name="Rectangle 120"/>
          <p:cNvSpPr>
            <a:spLocks noChangeArrowheads="1"/>
          </p:cNvSpPr>
          <p:nvPr/>
        </p:nvSpPr>
        <p:spPr bwMode="auto">
          <a:xfrm>
            <a:off x="179388" y="3860800"/>
            <a:ext cx="38433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1800" b="1"/>
              <a:t>Elemento + abbondante nell’universo</a:t>
            </a:r>
          </a:p>
        </p:txBody>
      </p:sp>
      <p:sp>
        <p:nvSpPr>
          <p:cNvPr id="40058" name="Line 122"/>
          <p:cNvSpPr>
            <a:spLocks noChangeShapeType="1"/>
          </p:cNvSpPr>
          <p:nvPr/>
        </p:nvSpPr>
        <p:spPr bwMode="auto">
          <a:xfrm>
            <a:off x="1763713" y="2924175"/>
            <a:ext cx="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graphicFrame>
        <p:nvGraphicFramePr>
          <p:cNvPr id="40057" name="Object 121"/>
          <p:cNvGraphicFramePr>
            <a:graphicFrameLocks noChangeAspect="1"/>
          </p:cNvGraphicFramePr>
          <p:nvPr/>
        </p:nvGraphicFramePr>
        <p:xfrm>
          <a:off x="107950" y="333375"/>
          <a:ext cx="5257800" cy="261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32" name="Grafico" r:id="rId5" imgW="4581449" imgH="2276551" progId="Excel.Chart.8">
                  <p:embed/>
                </p:oleObj>
              </mc:Choice>
              <mc:Fallback>
                <p:oleObj name="Grafico" r:id="rId5" imgW="4581449" imgH="2276551" progId="Excel.Chart.8">
                  <p:embed/>
                  <p:pic>
                    <p:nvPicPr>
                      <p:cNvPr id="0" name="Object 1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333375"/>
                        <a:ext cx="5257800" cy="261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062" name="Picture 126" descr="h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981075"/>
            <a:ext cx="331787" cy="39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130" name="Group 194"/>
          <p:cNvGrpSpPr>
            <a:grpSpLocks/>
          </p:cNvGrpSpPr>
          <p:nvPr/>
        </p:nvGrpSpPr>
        <p:grpSpPr bwMode="auto">
          <a:xfrm>
            <a:off x="4284663" y="3429000"/>
            <a:ext cx="4752975" cy="3168650"/>
            <a:chOff x="3061" y="2756"/>
            <a:chExt cx="2586" cy="1491"/>
          </a:xfrm>
        </p:grpSpPr>
        <p:pic>
          <p:nvPicPr>
            <p:cNvPr id="40064" name="Picture 128" descr="tvola periodica_scan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7" y="2756"/>
              <a:ext cx="2540" cy="1491"/>
            </a:xfrm>
            <a:prstGeom prst="rect">
              <a:avLst/>
            </a:prstGeom>
            <a:noFill/>
            <a:ln w="9525">
              <a:solidFill>
                <a:srgbClr val="FF00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060" name="Picture 124" descr="h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1" y="2886"/>
              <a:ext cx="226" cy="272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0131" name="Line 195"/>
          <p:cNvSpPr>
            <a:spLocks noChangeShapeType="1"/>
          </p:cNvSpPr>
          <p:nvPr/>
        </p:nvSpPr>
        <p:spPr bwMode="auto">
          <a:xfrm flipH="1" flipV="1">
            <a:off x="2987675" y="2133600"/>
            <a:ext cx="1296988" cy="165576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56" grpId="0"/>
      <p:bldP spid="40058" grpId="0" animBg="1"/>
      <p:bldOleChart spid="400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15" name="Object 7"/>
          <p:cNvGraphicFramePr>
            <a:graphicFrameLocks noChangeAspect="1"/>
          </p:cNvGraphicFramePr>
          <p:nvPr/>
        </p:nvGraphicFramePr>
        <p:xfrm>
          <a:off x="-107950" y="4508500"/>
          <a:ext cx="4897438" cy="243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00" name="Grafico" r:id="rId5" imgW="4581449" imgH="2276551" progId="Excel.Chart.8">
                  <p:embed/>
                </p:oleObj>
              </mc:Choice>
              <mc:Fallback>
                <p:oleObj name="Grafico" r:id="rId5" imgW="4581449" imgH="2276551" progId="Excel.Char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07950" y="4508500"/>
                        <a:ext cx="4897438" cy="2433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6" name="Line 8"/>
          <p:cNvSpPr>
            <a:spLocks noChangeShapeType="1"/>
          </p:cNvSpPr>
          <p:nvPr/>
        </p:nvSpPr>
        <p:spPr bwMode="auto">
          <a:xfrm flipV="1">
            <a:off x="4859338" y="5661025"/>
            <a:ext cx="3960812" cy="431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8617" name="Line 9"/>
          <p:cNvSpPr>
            <a:spLocks noChangeShapeType="1"/>
          </p:cNvSpPr>
          <p:nvPr/>
        </p:nvSpPr>
        <p:spPr bwMode="auto">
          <a:xfrm flipV="1">
            <a:off x="4716463" y="333375"/>
            <a:ext cx="935037" cy="93503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graphicFrame>
        <p:nvGraphicFramePr>
          <p:cNvPr id="68618" name="Object 10"/>
          <p:cNvGraphicFramePr>
            <a:graphicFrameLocks noChangeAspect="1"/>
          </p:cNvGraphicFramePr>
          <p:nvPr/>
        </p:nvGraphicFramePr>
        <p:xfrm>
          <a:off x="34925" y="-26988"/>
          <a:ext cx="4752975" cy="236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01" name="Grafico" r:id="rId7" imgW="4581449" imgH="2276551" progId="Excel.Chart.8">
                  <p:embed/>
                </p:oleObj>
              </mc:Choice>
              <mc:Fallback>
                <p:oleObj name="Grafico" r:id="rId7" imgW="4581449" imgH="2276551" progId="Excel.Char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" y="-26988"/>
                        <a:ext cx="4752975" cy="236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8696" name="Group 88"/>
          <p:cNvGrpSpPr>
            <a:grpSpLocks/>
          </p:cNvGrpSpPr>
          <p:nvPr/>
        </p:nvGrpSpPr>
        <p:grpSpPr bwMode="auto">
          <a:xfrm>
            <a:off x="3744913" y="1989138"/>
            <a:ext cx="5364162" cy="3452812"/>
            <a:chOff x="2200" y="1253"/>
            <a:chExt cx="3379" cy="2175"/>
          </a:xfrm>
        </p:grpSpPr>
        <p:pic>
          <p:nvPicPr>
            <p:cNvPr id="68688" name="Picture 80" descr="tvola periodica_scan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0" y="1253"/>
              <a:ext cx="3379" cy="2175"/>
            </a:xfrm>
            <a:prstGeom prst="rect">
              <a:avLst/>
            </a:prstGeom>
            <a:noFill/>
            <a:ln w="9525">
              <a:solidFill>
                <a:srgbClr val="FF00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689" name="Oval 81"/>
            <p:cNvSpPr>
              <a:spLocks noChangeArrowheads="1"/>
            </p:cNvSpPr>
            <p:nvPr/>
          </p:nvSpPr>
          <p:spPr bwMode="auto">
            <a:xfrm>
              <a:off x="5026" y="1837"/>
              <a:ext cx="152" cy="126"/>
            </a:xfrm>
            <a:prstGeom prst="ellipse">
              <a:avLst/>
            </a:prstGeom>
            <a:noFill/>
            <a:ln w="952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it-IT" altLang="it-IT">
                <a:solidFill>
                  <a:srgbClr val="FF0066"/>
                </a:solidFill>
              </a:endParaRPr>
            </a:p>
          </p:txBody>
        </p:sp>
        <p:sp>
          <p:nvSpPr>
            <p:cNvPr id="68690" name="Oval 82"/>
            <p:cNvSpPr>
              <a:spLocks noChangeArrowheads="1"/>
            </p:cNvSpPr>
            <p:nvPr/>
          </p:nvSpPr>
          <p:spPr bwMode="auto">
            <a:xfrm>
              <a:off x="5375" y="2024"/>
              <a:ext cx="152" cy="125"/>
            </a:xfrm>
            <a:prstGeom prst="ellipse">
              <a:avLst/>
            </a:prstGeom>
            <a:noFill/>
            <a:ln w="952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it-IT" altLang="it-IT">
                <a:solidFill>
                  <a:srgbClr val="FF0066"/>
                </a:solidFill>
              </a:endParaRPr>
            </a:p>
          </p:txBody>
        </p:sp>
        <p:sp>
          <p:nvSpPr>
            <p:cNvPr id="68691" name="Oval 83"/>
            <p:cNvSpPr>
              <a:spLocks noChangeArrowheads="1"/>
            </p:cNvSpPr>
            <p:nvPr/>
          </p:nvSpPr>
          <p:spPr bwMode="auto">
            <a:xfrm>
              <a:off x="4830" y="1842"/>
              <a:ext cx="152" cy="126"/>
            </a:xfrm>
            <a:prstGeom prst="ellipse">
              <a:avLst/>
            </a:prstGeom>
            <a:noFill/>
            <a:ln w="952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it-IT" altLang="it-IT">
                <a:solidFill>
                  <a:srgbClr val="FF0066"/>
                </a:solidFill>
              </a:endParaRPr>
            </a:p>
          </p:txBody>
        </p:sp>
        <p:sp>
          <p:nvSpPr>
            <p:cNvPr id="68692" name="Oval 84"/>
            <p:cNvSpPr>
              <a:spLocks noChangeArrowheads="1"/>
            </p:cNvSpPr>
            <p:nvPr/>
          </p:nvSpPr>
          <p:spPr bwMode="auto">
            <a:xfrm>
              <a:off x="5057" y="1842"/>
              <a:ext cx="152" cy="125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it-IT" altLang="it-IT">
                <a:solidFill>
                  <a:srgbClr val="FF0066"/>
                </a:solidFill>
              </a:endParaRPr>
            </a:p>
          </p:txBody>
        </p:sp>
        <p:sp>
          <p:nvSpPr>
            <p:cNvPr id="68693" name="Oval 85"/>
            <p:cNvSpPr>
              <a:spLocks noChangeArrowheads="1"/>
            </p:cNvSpPr>
            <p:nvPr/>
          </p:nvSpPr>
          <p:spPr bwMode="auto">
            <a:xfrm>
              <a:off x="2245" y="1616"/>
              <a:ext cx="152" cy="125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it-IT" altLang="it-IT">
                <a:solidFill>
                  <a:srgbClr val="FF0066"/>
                </a:solidFill>
              </a:endParaRPr>
            </a:p>
          </p:txBody>
        </p:sp>
      </p:grpSp>
      <p:sp>
        <p:nvSpPr>
          <p:cNvPr id="68697" name="Text Box 89"/>
          <p:cNvSpPr txBox="1">
            <a:spLocks noChangeArrowheads="1"/>
          </p:cNvSpPr>
          <p:nvPr/>
        </p:nvSpPr>
        <p:spPr bwMode="auto">
          <a:xfrm>
            <a:off x="6372225" y="188913"/>
            <a:ext cx="29527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b="1"/>
              <a:t>I gas rari costituiscono l’1% dell’atmosfera terrestre</a:t>
            </a:r>
          </a:p>
        </p:txBody>
      </p:sp>
      <p:sp>
        <p:nvSpPr>
          <p:cNvPr id="68698" name="Line 90"/>
          <p:cNvSpPr>
            <a:spLocks noChangeShapeType="1"/>
          </p:cNvSpPr>
          <p:nvPr/>
        </p:nvSpPr>
        <p:spPr bwMode="auto">
          <a:xfrm>
            <a:off x="7956550" y="1196975"/>
            <a:ext cx="1008063" cy="13684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8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8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8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68615" grpId="0"/>
      <p:bldP spid="68616" grpId="0" animBg="1"/>
      <p:bldP spid="68617" grpId="0" animBg="1"/>
      <p:bldOleChart spid="686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3419475" y="4005263"/>
          <a:ext cx="5364163" cy="2665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2" name="Grafico" r:id="rId5" imgW="4581449" imgH="2276551" progId="Excel.Chart.8">
                  <p:embed/>
                </p:oleObj>
              </mc:Choice>
              <mc:Fallback>
                <p:oleObj name="Grafico" r:id="rId5" imgW="4581449" imgH="2276551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4005263"/>
                        <a:ext cx="5364163" cy="2665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9" name="Line 5"/>
          <p:cNvSpPr>
            <a:spLocks noChangeShapeType="1"/>
          </p:cNvSpPr>
          <p:nvPr/>
        </p:nvSpPr>
        <p:spPr bwMode="auto">
          <a:xfrm flipH="1">
            <a:off x="1835150" y="4868863"/>
            <a:ext cx="1657350" cy="7207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41999" name="Group 15"/>
          <p:cNvGrpSpPr>
            <a:grpSpLocks/>
          </p:cNvGrpSpPr>
          <p:nvPr/>
        </p:nvGrpSpPr>
        <p:grpSpPr bwMode="auto">
          <a:xfrm>
            <a:off x="2555875" y="120650"/>
            <a:ext cx="6372225" cy="3740150"/>
            <a:chOff x="1610" y="76"/>
            <a:chExt cx="4014" cy="2356"/>
          </a:xfrm>
        </p:grpSpPr>
        <p:pic>
          <p:nvPicPr>
            <p:cNvPr id="41990" name="Picture 6" descr="tvola periodica_scan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0" y="76"/>
              <a:ext cx="4014" cy="2356"/>
            </a:xfrm>
            <a:prstGeom prst="rect">
              <a:avLst/>
            </a:prstGeom>
            <a:noFill/>
            <a:ln w="9525">
              <a:solidFill>
                <a:srgbClr val="FF00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991" name="Oval 7"/>
            <p:cNvSpPr>
              <a:spLocks noChangeArrowheads="1"/>
            </p:cNvSpPr>
            <p:nvPr/>
          </p:nvSpPr>
          <p:spPr bwMode="auto">
            <a:xfrm>
              <a:off x="4967" y="709"/>
              <a:ext cx="181" cy="136"/>
            </a:xfrm>
            <a:prstGeom prst="ellipse">
              <a:avLst/>
            </a:prstGeom>
            <a:noFill/>
            <a:ln w="952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it-IT" altLang="it-IT">
                <a:solidFill>
                  <a:srgbClr val="FF0066"/>
                </a:solidFill>
              </a:endParaRPr>
            </a:p>
          </p:txBody>
        </p:sp>
        <p:sp>
          <p:nvSpPr>
            <p:cNvPr id="41992" name="Oval 8"/>
            <p:cNvSpPr>
              <a:spLocks noChangeArrowheads="1"/>
            </p:cNvSpPr>
            <p:nvPr/>
          </p:nvSpPr>
          <p:spPr bwMode="auto">
            <a:xfrm>
              <a:off x="4551" y="901"/>
              <a:ext cx="181" cy="136"/>
            </a:xfrm>
            <a:prstGeom prst="ellipse">
              <a:avLst/>
            </a:prstGeom>
            <a:noFill/>
            <a:ln w="952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it-IT" altLang="it-IT">
                <a:solidFill>
                  <a:srgbClr val="FF0066"/>
                </a:solidFill>
              </a:endParaRPr>
            </a:p>
          </p:txBody>
        </p:sp>
        <p:sp>
          <p:nvSpPr>
            <p:cNvPr id="41993" name="Oval 9"/>
            <p:cNvSpPr>
              <a:spLocks noChangeArrowheads="1"/>
            </p:cNvSpPr>
            <p:nvPr/>
          </p:nvSpPr>
          <p:spPr bwMode="auto">
            <a:xfrm>
              <a:off x="4311" y="909"/>
              <a:ext cx="181" cy="136"/>
            </a:xfrm>
            <a:prstGeom prst="ellipse">
              <a:avLst/>
            </a:prstGeom>
            <a:noFill/>
            <a:ln w="952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it-IT" altLang="it-IT">
                <a:solidFill>
                  <a:srgbClr val="FF0066"/>
                </a:solidFill>
              </a:endParaRPr>
            </a:p>
          </p:txBody>
        </p:sp>
        <p:sp>
          <p:nvSpPr>
            <p:cNvPr id="41994" name="Oval 10"/>
            <p:cNvSpPr>
              <a:spLocks noChangeArrowheads="1"/>
            </p:cNvSpPr>
            <p:nvPr/>
          </p:nvSpPr>
          <p:spPr bwMode="auto">
            <a:xfrm>
              <a:off x="3231" y="1133"/>
              <a:ext cx="181" cy="136"/>
            </a:xfrm>
            <a:prstGeom prst="ellipse">
              <a:avLst/>
            </a:prstGeom>
            <a:noFill/>
            <a:ln w="952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it-IT" altLang="it-IT">
                <a:solidFill>
                  <a:srgbClr val="FF0066"/>
                </a:solidFill>
              </a:endParaRPr>
            </a:p>
          </p:txBody>
        </p:sp>
        <p:sp>
          <p:nvSpPr>
            <p:cNvPr id="41995" name="Oval 11"/>
            <p:cNvSpPr>
              <a:spLocks noChangeArrowheads="1"/>
            </p:cNvSpPr>
            <p:nvPr/>
          </p:nvSpPr>
          <p:spPr bwMode="auto">
            <a:xfrm>
              <a:off x="1895" y="1133"/>
              <a:ext cx="181" cy="136"/>
            </a:xfrm>
            <a:prstGeom prst="ellipse">
              <a:avLst/>
            </a:prstGeom>
            <a:noFill/>
            <a:ln w="952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it-IT" altLang="it-IT">
                <a:solidFill>
                  <a:srgbClr val="FF0066"/>
                </a:solidFill>
              </a:endParaRPr>
            </a:p>
          </p:txBody>
        </p:sp>
        <p:sp>
          <p:nvSpPr>
            <p:cNvPr id="41997" name="Oval 13"/>
            <p:cNvSpPr>
              <a:spLocks noChangeArrowheads="1"/>
            </p:cNvSpPr>
            <p:nvPr/>
          </p:nvSpPr>
          <p:spPr bwMode="auto">
            <a:xfrm>
              <a:off x="1887" y="917"/>
              <a:ext cx="181" cy="136"/>
            </a:xfrm>
            <a:prstGeom prst="ellipse">
              <a:avLst/>
            </a:prstGeom>
            <a:noFill/>
            <a:ln w="952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it-IT" altLang="it-IT">
                <a:solidFill>
                  <a:srgbClr val="FF0066"/>
                </a:solidFill>
              </a:endParaRPr>
            </a:p>
          </p:txBody>
        </p:sp>
        <p:sp>
          <p:nvSpPr>
            <p:cNvPr id="41998" name="Oval 14"/>
            <p:cNvSpPr>
              <a:spLocks noChangeArrowheads="1"/>
            </p:cNvSpPr>
            <p:nvPr/>
          </p:nvSpPr>
          <p:spPr bwMode="auto">
            <a:xfrm>
              <a:off x="1671" y="925"/>
              <a:ext cx="181" cy="136"/>
            </a:xfrm>
            <a:prstGeom prst="ellipse">
              <a:avLst/>
            </a:prstGeom>
            <a:noFill/>
            <a:ln w="952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it-IT" altLang="it-IT">
                <a:solidFill>
                  <a:srgbClr val="FF0066"/>
                </a:solidFill>
              </a:endParaRPr>
            </a:p>
          </p:txBody>
        </p:sp>
      </p:grpSp>
      <p:sp>
        <p:nvSpPr>
          <p:cNvPr id="42001" name="Text Box 17"/>
          <p:cNvSpPr txBox="1">
            <a:spLocks noChangeArrowheads="1"/>
          </p:cNvSpPr>
          <p:nvPr/>
        </p:nvSpPr>
        <p:spPr bwMode="auto">
          <a:xfrm>
            <a:off x="179388" y="620713"/>
            <a:ext cx="2089150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/>
              <a:t>Il silicio è presente sulla crosta terrestre combinato con ossigeno sotto forma di: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it-IT" altLang="it-IT"/>
              <a:t>Quarzo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it-IT" altLang="it-IT"/>
              <a:t>Argilla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it-IT" altLang="it-IT"/>
              <a:t>Sabbia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1988" grpId="0"/>
      <p:bldP spid="4198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 shadeToTitle="1">
        <a:gradFill rotWithShape="0">
          <a:gsLst>
            <a:gs pos="0">
              <a:srgbClr val="00FFFF"/>
            </a:gs>
            <a:gs pos="100000">
              <a:srgbClr val="0000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50" name="Object 158"/>
          <p:cNvGraphicFramePr>
            <a:graphicFrameLocks noChangeAspect="1"/>
          </p:cNvGraphicFramePr>
          <p:nvPr/>
        </p:nvGraphicFramePr>
        <p:xfrm>
          <a:off x="144463" y="115888"/>
          <a:ext cx="5580062" cy="277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73" name="Grafico" r:id="rId4" imgW="4505249" imgH="1981200" progId="Excel.Chart.8">
                  <p:embed/>
                </p:oleObj>
              </mc:Choice>
              <mc:Fallback>
                <p:oleObj name="Grafico" r:id="rId4" imgW="4505249" imgH="1981200" progId="Excel.Chart.8">
                  <p:embed/>
                  <p:pic>
                    <p:nvPicPr>
                      <p:cNvPr id="0" name="Object 1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463" y="115888"/>
                        <a:ext cx="5580062" cy="2773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353" name="Picture 161" descr="corpo uman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700" y="188913"/>
            <a:ext cx="1054100" cy="273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54" name="Text Box 162"/>
          <p:cNvSpPr txBox="1">
            <a:spLocks noChangeArrowheads="1"/>
          </p:cNvSpPr>
          <p:nvPr/>
        </p:nvSpPr>
        <p:spPr bwMode="auto">
          <a:xfrm>
            <a:off x="107950" y="3141663"/>
            <a:ext cx="935038" cy="210978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Na</a:t>
            </a:r>
            <a:r>
              <a:rPr lang="it-IT" altLang="it-IT" sz="2400" b="1" baseline="30000"/>
              <a:t>+</a:t>
            </a:r>
            <a:r>
              <a:rPr lang="it-IT" altLang="it-IT" sz="2400" b="1"/>
              <a:t> </a:t>
            </a:r>
          </a:p>
          <a:p>
            <a:pPr>
              <a:spcBef>
                <a:spcPct val="50000"/>
              </a:spcBef>
            </a:pPr>
            <a:r>
              <a:rPr lang="it-IT" altLang="it-IT" sz="2400" b="1"/>
              <a:t> K</a:t>
            </a:r>
            <a:r>
              <a:rPr lang="it-IT" altLang="it-IT" sz="2400" b="1" baseline="30000"/>
              <a:t>+</a:t>
            </a:r>
            <a:r>
              <a:rPr lang="it-IT" altLang="it-IT" sz="2400" b="1"/>
              <a:t> </a:t>
            </a:r>
          </a:p>
          <a:p>
            <a:pPr>
              <a:spcBef>
                <a:spcPct val="50000"/>
              </a:spcBef>
            </a:pPr>
            <a:r>
              <a:rPr lang="it-IT" altLang="it-IT" sz="2400" b="1"/>
              <a:t>Mg</a:t>
            </a:r>
            <a:r>
              <a:rPr lang="it-IT" altLang="it-IT" sz="2400" b="1" baseline="30000"/>
              <a:t>2+</a:t>
            </a:r>
            <a:r>
              <a:rPr lang="it-IT" altLang="it-IT" sz="2400" b="1"/>
              <a:t> </a:t>
            </a:r>
          </a:p>
          <a:p>
            <a:pPr>
              <a:spcBef>
                <a:spcPct val="50000"/>
              </a:spcBef>
            </a:pPr>
            <a:r>
              <a:rPr lang="it-IT" altLang="it-IT" sz="2400" b="1"/>
              <a:t>Ca </a:t>
            </a:r>
            <a:r>
              <a:rPr lang="it-IT" altLang="it-IT" sz="2400" b="1" baseline="30000"/>
              <a:t>2+</a:t>
            </a:r>
          </a:p>
        </p:txBody>
      </p:sp>
      <p:sp>
        <p:nvSpPr>
          <p:cNvPr id="8357" name="Rectangle 165"/>
          <p:cNvSpPr>
            <a:spLocks noChangeArrowheads="1"/>
          </p:cNvSpPr>
          <p:nvPr/>
        </p:nvSpPr>
        <p:spPr bwMode="auto">
          <a:xfrm>
            <a:off x="1495425" y="3108325"/>
            <a:ext cx="163671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1600" b="1">
                <a:solidFill>
                  <a:schemeClr val="bg2"/>
                </a:solidFill>
              </a:rPr>
              <a:t>rappresentano </a:t>
            </a:r>
          </a:p>
          <a:p>
            <a:r>
              <a:rPr lang="it-IT" altLang="it-IT" sz="1600" b="1">
                <a:solidFill>
                  <a:schemeClr val="bg2"/>
                </a:solidFill>
              </a:rPr>
              <a:t>il 99% degli ioni </a:t>
            </a:r>
          </a:p>
          <a:p>
            <a:r>
              <a:rPr lang="it-IT" altLang="it-IT" sz="1600" b="1">
                <a:solidFill>
                  <a:schemeClr val="bg2"/>
                </a:solidFill>
              </a:rPr>
              <a:t>del corpo umano</a:t>
            </a:r>
          </a:p>
        </p:txBody>
      </p:sp>
      <p:cxnSp>
        <p:nvCxnSpPr>
          <p:cNvPr id="8358" name="AutoShape 166"/>
          <p:cNvCxnSpPr>
            <a:cxnSpLocks noChangeShapeType="1"/>
            <a:stCxn id="8354" idx="3"/>
            <a:endCxn id="8357" idx="1"/>
          </p:cNvCxnSpPr>
          <p:nvPr/>
        </p:nvCxnSpPr>
        <p:spPr bwMode="auto">
          <a:xfrm flipV="1">
            <a:off x="1042988" y="3521075"/>
            <a:ext cx="452437" cy="676275"/>
          </a:xfrm>
          <a:prstGeom prst="bentConnector3">
            <a:avLst>
              <a:gd name="adj1" fmla="val 49824"/>
            </a:avLst>
          </a:prstGeom>
          <a:noFill/>
          <a:ln w="9525">
            <a:solidFill>
              <a:schemeClr val="bg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59" name="Rectangle 167"/>
          <p:cNvSpPr>
            <a:spLocks noChangeArrowheads="1"/>
          </p:cNvSpPr>
          <p:nvPr/>
        </p:nvSpPr>
        <p:spPr bwMode="auto">
          <a:xfrm>
            <a:off x="1476375" y="4672013"/>
            <a:ext cx="1406525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1600" b="1" u="sng">
                <a:solidFill>
                  <a:schemeClr val="bg2"/>
                </a:solidFill>
              </a:rPr>
              <a:t>Altri elementi:</a:t>
            </a:r>
          </a:p>
          <a:p>
            <a:r>
              <a:rPr lang="it-IT" altLang="it-IT" sz="1600" b="1">
                <a:solidFill>
                  <a:srgbClr val="FF0066"/>
                </a:solidFill>
              </a:rPr>
              <a:t>Iodio</a:t>
            </a:r>
          </a:p>
          <a:p>
            <a:r>
              <a:rPr lang="it-IT" altLang="it-IT" sz="1600" b="1">
                <a:solidFill>
                  <a:srgbClr val="FFFF66"/>
                </a:solidFill>
              </a:rPr>
              <a:t>Ferro</a:t>
            </a:r>
          </a:p>
          <a:p>
            <a:r>
              <a:rPr lang="it-IT" altLang="it-IT" sz="1600" b="1">
                <a:solidFill>
                  <a:srgbClr val="00FFFF"/>
                </a:solidFill>
              </a:rPr>
              <a:t>Potassio</a:t>
            </a:r>
          </a:p>
          <a:p>
            <a:r>
              <a:rPr lang="it-IT" altLang="it-IT" sz="1600" b="1">
                <a:solidFill>
                  <a:srgbClr val="00FF00"/>
                </a:solidFill>
              </a:rPr>
              <a:t>Fosforo</a:t>
            </a:r>
          </a:p>
          <a:p>
            <a:r>
              <a:rPr lang="it-IT" altLang="it-IT" sz="1600" b="1">
                <a:solidFill>
                  <a:srgbClr val="FF0066"/>
                </a:solidFill>
              </a:rPr>
              <a:t>Fluoro</a:t>
            </a:r>
          </a:p>
          <a:p>
            <a:endParaRPr lang="it-IT" altLang="it-IT" sz="1600" b="1">
              <a:solidFill>
                <a:srgbClr val="FF0066"/>
              </a:solidFill>
            </a:endParaRPr>
          </a:p>
        </p:txBody>
      </p:sp>
      <p:grpSp>
        <p:nvGrpSpPr>
          <p:cNvPr id="8372" name="Group 180"/>
          <p:cNvGrpSpPr>
            <a:grpSpLocks/>
          </p:cNvGrpSpPr>
          <p:nvPr/>
        </p:nvGrpSpPr>
        <p:grpSpPr bwMode="auto">
          <a:xfrm>
            <a:off x="3132138" y="3141663"/>
            <a:ext cx="5940425" cy="3486150"/>
            <a:chOff x="1973" y="1979"/>
            <a:chExt cx="3742" cy="2196"/>
          </a:xfrm>
        </p:grpSpPr>
        <p:pic>
          <p:nvPicPr>
            <p:cNvPr id="8360" name="Picture 168" descr="tvola periodica_scan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3" y="1979"/>
              <a:ext cx="3742" cy="2196"/>
            </a:xfrm>
            <a:prstGeom prst="rect">
              <a:avLst/>
            </a:prstGeom>
            <a:noFill/>
            <a:ln w="9525">
              <a:solidFill>
                <a:srgbClr val="FF00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61" name="Oval 169"/>
            <p:cNvSpPr>
              <a:spLocks noChangeArrowheads="1"/>
            </p:cNvSpPr>
            <p:nvPr/>
          </p:nvSpPr>
          <p:spPr bwMode="auto">
            <a:xfrm>
              <a:off x="5329" y="3158"/>
              <a:ext cx="136" cy="136"/>
            </a:xfrm>
            <a:prstGeom prst="ellipse">
              <a:avLst/>
            </a:prstGeom>
            <a:noFill/>
            <a:ln w="952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362" name="Oval 170"/>
            <p:cNvSpPr>
              <a:spLocks noChangeArrowheads="1"/>
            </p:cNvSpPr>
            <p:nvPr/>
          </p:nvSpPr>
          <p:spPr bwMode="auto">
            <a:xfrm>
              <a:off x="3470" y="2931"/>
              <a:ext cx="181" cy="182"/>
            </a:xfrm>
            <a:prstGeom prst="ellips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it-IT" altLang="it-IT">
                <a:solidFill>
                  <a:srgbClr val="FFFF66"/>
                </a:solidFill>
              </a:endParaRPr>
            </a:p>
          </p:txBody>
        </p:sp>
        <p:sp>
          <p:nvSpPr>
            <p:cNvPr id="8363" name="Oval 171"/>
            <p:cNvSpPr>
              <a:spLocks noChangeArrowheads="1"/>
            </p:cNvSpPr>
            <p:nvPr/>
          </p:nvSpPr>
          <p:spPr bwMode="auto">
            <a:xfrm>
              <a:off x="2018" y="2976"/>
              <a:ext cx="182" cy="137"/>
            </a:xfrm>
            <a:prstGeom prst="ellips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364" name="Oval 172"/>
            <p:cNvSpPr>
              <a:spLocks noChangeArrowheads="1"/>
            </p:cNvSpPr>
            <p:nvPr/>
          </p:nvSpPr>
          <p:spPr bwMode="auto">
            <a:xfrm>
              <a:off x="4921" y="2750"/>
              <a:ext cx="136" cy="136"/>
            </a:xfrm>
            <a:prstGeom prst="ellipse">
              <a:avLst/>
            </a:prstGeom>
            <a:noFill/>
            <a:ln w="9525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365" name="Oval 173"/>
            <p:cNvSpPr>
              <a:spLocks noChangeArrowheads="1"/>
            </p:cNvSpPr>
            <p:nvPr/>
          </p:nvSpPr>
          <p:spPr bwMode="auto">
            <a:xfrm>
              <a:off x="2245" y="2976"/>
              <a:ext cx="181" cy="137"/>
            </a:xfrm>
            <a:prstGeom prst="ellipse">
              <a:avLst/>
            </a:prstGeom>
            <a:noFill/>
            <a:ln w="9525">
              <a:solidFill>
                <a:srgbClr val="FF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366" name="Oval 174"/>
            <p:cNvSpPr>
              <a:spLocks noChangeArrowheads="1"/>
            </p:cNvSpPr>
            <p:nvPr/>
          </p:nvSpPr>
          <p:spPr bwMode="auto">
            <a:xfrm>
              <a:off x="5329" y="2568"/>
              <a:ext cx="136" cy="136"/>
            </a:xfrm>
            <a:prstGeom prst="ellipse">
              <a:avLst/>
            </a:prstGeom>
            <a:noFill/>
            <a:ln w="952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367" name="Oval 175"/>
            <p:cNvSpPr>
              <a:spLocks noChangeArrowheads="1"/>
            </p:cNvSpPr>
            <p:nvPr/>
          </p:nvSpPr>
          <p:spPr bwMode="auto">
            <a:xfrm>
              <a:off x="2013" y="2360"/>
              <a:ext cx="181" cy="137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368" name="Oval 176"/>
            <p:cNvSpPr>
              <a:spLocks noChangeArrowheads="1"/>
            </p:cNvSpPr>
            <p:nvPr/>
          </p:nvSpPr>
          <p:spPr bwMode="auto">
            <a:xfrm>
              <a:off x="4901" y="2552"/>
              <a:ext cx="181" cy="137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369" name="Oval 177"/>
            <p:cNvSpPr>
              <a:spLocks noChangeArrowheads="1"/>
            </p:cNvSpPr>
            <p:nvPr/>
          </p:nvSpPr>
          <p:spPr bwMode="auto">
            <a:xfrm>
              <a:off x="4693" y="2544"/>
              <a:ext cx="181" cy="137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371" name="Oval 179"/>
            <p:cNvSpPr>
              <a:spLocks noChangeArrowheads="1"/>
            </p:cNvSpPr>
            <p:nvPr/>
          </p:nvSpPr>
          <p:spPr bwMode="auto">
            <a:xfrm>
              <a:off x="5117" y="2552"/>
              <a:ext cx="181" cy="137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8350" grpId="0"/>
      <p:bldP spid="8354" grpId="0" animBg="1"/>
      <p:bldP spid="8357" grpId="0"/>
      <p:bldP spid="8359" grpId="0"/>
    </p:bldLst>
  </p:timing>
</p:sld>
</file>

<file path=ppt/theme/theme1.xml><?xml version="1.0" encoding="utf-8"?>
<a:theme xmlns:a="http://schemas.openxmlformats.org/drawingml/2006/main" name="Flusso">
  <a:themeElements>
    <a:clrScheme name="Flusso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Flusso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lusso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sso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sso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sso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sso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sso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sso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sso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lusso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912</TotalTime>
  <Words>167</Words>
  <Application>Microsoft Office PowerPoint</Application>
  <PresentationFormat>Presentazione su schermo (4:3)</PresentationFormat>
  <Paragraphs>76</Paragraphs>
  <Slides>9</Slides>
  <Notes>9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5" baseType="lpstr">
      <vt:lpstr>Arial</vt:lpstr>
      <vt:lpstr>Garamond</vt:lpstr>
      <vt:lpstr>Times New Roman</vt:lpstr>
      <vt:lpstr>Wingdings</vt:lpstr>
      <vt:lpstr>Flusso</vt:lpstr>
      <vt:lpstr>Grafico di Microsoft Excel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Casa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Carla</dc:creator>
  <cp:lastModifiedBy>seven</cp:lastModifiedBy>
  <cp:revision>164</cp:revision>
  <dcterms:created xsi:type="dcterms:W3CDTF">2003-02-19T09:13:26Z</dcterms:created>
  <dcterms:modified xsi:type="dcterms:W3CDTF">2019-06-23T11:20:12Z</dcterms:modified>
</cp:coreProperties>
</file>